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2"/>
  </p:notesMasterIdLst>
  <p:sldIdLst>
    <p:sldId id="355" r:id="rId2"/>
    <p:sldId id="1184" r:id="rId3"/>
    <p:sldId id="1186" r:id="rId4"/>
    <p:sldId id="1507" r:id="rId5"/>
    <p:sldId id="1508" r:id="rId6"/>
    <p:sldId id="1509" r:id="rId7"/>
    <p:sldId id="1510" r:id="rId8"/>
    <p:sldId id="1511" r:id="rId9"/>
    <p:sldId id="1512" r:id="rId10"/>
    <p:sldId id="1513" r:id="rId11"/>
    <p:sldId id="1514" r:id="rId12"/>
    <p:sldId id="1515" r:id="rId13"/>
    <p:sldId id="1516" r:id="rId14"/>
    <p:sldId id="1517" r:id="rId15"/>
    <p:sldId id="1518" r:id="rId16"/>
    <p:sldId id="1519" r:id="rId17"/>
    <p:sldId id="1520" r:id="rId18"/>
    <p:sldId id="1521" r:id="rId19"/>
    <p:sldId id="1522" r:id="rId20"/>
    <p:sldId id="1523" r:id="rId21"/>
    <p:sldId id="1524" r:id="rId22"/>
    <p:sldId id="1525" r:id="rId23"/>
    <p:sldId id="1526" r:id="rId24"/>
    <p:sldId id="1527" r:id="rId25"/>
    <p:sldId id="1528" r:id="rId26"/>
    <p:sldId id="1529" r:id="rId27"/>
    <p:sldId id="1530" r:id="rId28"/>
    <p:sldId id="1531" r:id="rId29"/>
    <p:sldId id="1532" r:id="rId30"/>
    <p:sldId id="1533" r:id="rId31"/>
    <p:sldId id="1534" r:id="rId32"/>
    <p:sldId id="1535" r:id="rId33"/>
    <p:sldId id="1539" r:id="rId34"/>
    <p:sldId id="1536" r:id="rId35"/>
    <p:sldId id="1537" r:id="rId36"/>
    <p:sldId id="1538" r:id="rId37"/>
    <p:sldId id="1546" r:id="rId38"/>
    <p:sldId id="1540" r:id="rId39"/>
    <p:sldId id="1541" r:id="rId40"/>
    <p:sldId id="1542" r:id="rId41"/>
    <p:sldId id="1543" r:id="rId42"/>
    <p:sldId id="1547" r:id="rId43"/>
    <p:sldId id="1548" r:id="rId44"/>
    <p:sldId id="1544" r:id="rId45"/>
    <p:sldId id="1549" r:id="rId46"/>
    <p:sldId id="1550" r:id="rId47"/>
    <p:sldId id="1545" r:id="rId48"/>
    <p:sldId id="1551" r:id="rId49"/>
    <p:sldId id="1552" r:id="rId50"/>
    <p:sldId id="1553" r:id="rId51"/>
    <p:sldId id="1554" r:id="rId52"/>
    <p:sldId id="1555" r:id="rId53"/>
    <p:sldId id="1556" r:id="rId54"/>
    <p:sldId id="1557" r:id="rId55"/>
    <p:sldId id="1558" r:id="rId56"/>
    <p:sldId id="1188" r:id="rId57"/>
    <p:sldId id="1559" r:id="rId58"/>
    <p:sldId id="1560" r:id="rId59"/>
    <p:sldId id="1561" r:id="rId60"/>
    <p:sldId id="1562" r:id="rId61"/>
    <p:sldId id="1563" r:id="rId62"/>
    <p:sldId id="1564" r:id="rId63"/>
    <p:sldId id="1565" r:id="rId64"/>
    <p:sldId id="1566" r:id="rId65"/>
    <p:sldId id="1567" r:id="rId66"/>
    <p:sldId id="1568" r:id="rId67"/>
    <p:sldId id="1569" r:id="rId68"/>
    <p:sldId id="1570" r:id="rId69"/>
    <p:sldId id="1571" r:id="rId70"/>
    <p:sldId id="1189" r:id="rId71"/>
    <p:sldId id="1572" r:id="rId72"/>
    <p:sldId id="1573" r:id="rId73"/>
    <p:sldId id="1194" r:id="rId74"/>
    <p:sldId id="1248" r:id="rId75"/>
    <p:sldId id="1249" r:id="rId76"/>
    <p:sldId id="1250" r:id="rId77"/>
    <p:sldId id="1251" r:id="rId78"/>
    <p:sldId id="1195" r:id="rId79"/>
    <p:sldId id="1196" r:id="rId80"/>
    <p:sldId id="1197" r:id="rId81"/>
    <p:sldId id="1198" r:id="rId82"/>
    <p:sldId id="1204" r:id="rId83"/>
    <p:sldId id="1206" r:id="rId84"/>
    <p:sldId id="1205" r:id="rId85"/>
    <p:sldId id="1207" r:id="rId86"/>
    <p:sldId id="1208" r:id="rId87"/>
    <p:sldId id="1209" r:id="rId88"/>
    <p:sldId id="1210" r:id="rId89"/>
    <p:sldId id="1211" r:id="rId90"/>
    <p:sldId id="1212" r:id="rId91"/>
    <p:sldId id="1213" r:id="rId92"/>
    <p:sldId id="1214" r:id="rId93"/>
    <p:sldId id="1215" r:id="rId94"/>
    <p:sldId id="1199" r:id="rId95"/>
    <p:sldId id="1203" r:id="rId96"/>
    <p:sldId id="1201" r:id="rId97"/>
    <p:sldId id="1192" r:id="rId98"/>
    <p:sldId id="1218" r:id="rId99"/>
    <p:sldId id="1220" r:id="rId100"/>
    <p:sldId id="1221" r:id="rId101"/>
  </p:sldIdLst>
  <p:sldSz cx="9144000" cy="6858000" type="screen4x3"/>
  <p:notesSz cx="6858000" cy="9144000"/>
  <p:embeddedFontLst>
    <p:embeddedFont>
      <p:font typeface="Arial Black" panose="020B0A04020102020204" pitchFamily="34" charset="0"/>
      <p:bold r:id="rId103"/>
    </p:embeddedFont>
    <p:embeddedFont>
      <p:font typeface="Arial Narrow" panose="020B0606020202030204" pitchFamily="34" charset="0"/>
      <p:regular r:id="rId104"/>
      <p:bold r:id="rId105"/>
      <p:italic r:id="rId106"/>
      <p:boldItalic r:id="rId107"/>
    </p:embeddedFont>
    <p:embeddedFont>
      <p:font typeface="Calibri" panose="020F0502020204030204" pitchFamily="34" charset="0"/>
      <p:regular r:id="rId108"/>
      <p:bold r:id="rId109"/>
      <p:italic r:id="rId110"/>
      <p:boldItalic r:id="rId111"/>
    </p:embeddedFont>
    <p:embeddedFont>
      <p:font typeface="Calibri Light" panose="020F0302020204030204" pitchFamily="34" charset="0"/>
      <p:regular r:id="rId112"/>
      <p:italic r:id="rId113"/>
    </p:embeddedFont>
    <p:embeddedFont>
      <p:font typeface="Cambria" panose="02040503050406030204" pitchFamily="18" charset="0"/>
      <p:regular r:id="rId114"/>
      <p:bold r:id="rId115"/>
      <p:italic r:id="rId116"/>
      <p:boldItalic r:id="rId117"/>
    </p:embeddedFont>
    <p:embeddedFont>
      <p:font typeface="Cambria Math" panose="02040503050406030204" pitchFamily="18" charset="0"/>
      <p:regular r:id="rId118"/>
    </p:embeddedFont>
    <p:embeddedFont>
      <p:font typeface="KaiTi" panose="02010609060101010101" pitchFamily="49" charset="-122"/>
      <p:regular r:id="rId119"/>
    </p:embeddedFont>
    <p:embeddedFont>
      <p:font typeface="Verdana" panose="020B0604030504040204" pitchFamily="34" charset="0"/>
      <p:regular r:id="rId120"/>
      <p:bold r:id="rId121"/>
      <p:italic r:id="rId122"/>
      <p:boldItalic r:id="rId123"/>
    </p:embeddedFont>
    <p:embeddedFont>
      <p:font typeface="Wingdings 3" panose="05040102010807070707" pitchFamily="18" charset="2"/>
      <p:regular r:id="rId124"/>
    </p:embeddedFont>
    <p:embeddedFont>
      <p:font typeface="等线" panose="02010600030101010101" pitchFamily="2" charset="-122"/>
      <p:regular r:id="rId125"/>
      <p:bold r:id="rId126"/>
    </p:embeddedFont>
    <p:embeddedFont>
      <p:font typeface="华文楷体" panose="02010600040101010101" pitchFamily="2" charset="-122"/>
      <p:regular r:id="rId127"/>
    </p:embeddedFont>
    <p:embeddedFont>
      <p:font typeface="楷体" panose="02010609060101010101" pitchFamily="49" charset="-122"/>
      <p:regular r:id="rId128"/>
    </p:embeddedFont>
    <p:embeddedFont>
      <p:font typeface="微软雅黑" panose="020B0503020204020204" pitchFamily="34" charset="-122"/>
      <p:regular r:id="rId129"/>
      <p:bold r:id="rId130"/>
    </p:embeddedFont>
  </p:embeddedFontLst>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1">
          <p15:clr>
            <a:srgbClr val="A4A3A4"/>
          </p15:clr>
        </p15:guide>
        <p15:guide id="2" pos="2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fan Wang" initials="Y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1A1AFF"/>
    <a:srgbClr val="DEEBF7"/>
    <a:srgbClr val="D5DD37"/>
    <a:srgbClr val="4D8C52"/>
    <a:srgbClr val="3B3AA5"/>
    <a:srgbClr val="5B9BD5"/>
    <a:srgbClr val="FFF2CC"/>
    <a:srgbClr val="F2F1C3"/>
    <a:srgbClr val="C3E9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24" autoAdjust="0"/>
    <p:restoredTop sz="88695" autoAdjust="0"/>
  </p:normalViewPr>
  <p:slideViewPr>
    <p:cSldViewPr snapToGrid="0" showGuides="1">
      <p:cViewPr varScale="1">
        <p:scale>
          <a:sx n="94" d="100"/>
          <a:sy n="94" d="100"/>
        </p:scale>
        <p:origin x="456" y="66"/>
      </p:cViewPr>
      <p:guideLst>
        <p:guide orient="horz" pos="2151"/>
        <p:guide pos="2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123" Type="http://schemas.openxmlformats.org/officeDocument/2006/relationships/font" Target="fonts/font21.fntdata"/><Relationship Id="rId128" Type="http://schemas.openxmlformats.org/officeDocument/2006/relationships/font" Target="fonts/font2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13" Type="http://schemas.openxmlformats.org/officeDocument/2006/relationships/font" Target="fonts/font11.fntdata"/><Relationship Id="rId118" Type="http://schemas.openxmlformats.org/officeDocument/2006/relationships/font" Target="fonts/font16.fntdata"/><Relationship Id="rId126" Type="http://schemas.openxmlformats.org/officeDocument/2006/relationships/font" Target="fonts/font24.fntdata"/><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font" Target="fonts/font6.fntdata"/><Relationship Id="rId116" Type="http://schemas.openxmlformats.org/officeDocument/2006/relationships/font" Target="fonts/font14.fntdata"/><Relationship Id="rId124" Type="http://schemas.openxmlformats.org/officeDocument/2006/relationships/font" Target="fonts/font22.fntdata"/><Relationship Id="rId129"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9.fntdata"/><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14" Type="http://schemas.openxmlformats.org/officeDocument/2006/relationships/font" Target="fonts/font12.fntdata"/><Relationship Id="rId119" Type="http://schemas.openxmlformats.org/officeDocument/2006/relationships/font" Target="fonts/font17.fntdata"/><Relationship Id="rId12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0.fntdata"/><Relationship Id="rId130" Type="http://schemas.openxmlformats.org/officeDocument/2006/relationships/font" Target="fonts/font28.fntdata"/><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20" Type="http://schemas.openxmlformats.org/officeDocument/2006/relationships/font" Target="fonts/font18.fntdata"/><Relationship Id="rId125"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font" Target="fonts/font13.fntdata"/><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C70ADB2-1A07-4EFA-B6B4-D5C43CDECD3C}" type="doc">
      <dgm:prSet loTypeId="urn:microsoft.com/office/officeart/2005/8/layout/hProcess9#1" loCatId="process" qsTypeId="urn:microsoft.com/office/officeart/2005/8/quickstyle/simple5#1" qsCatId="simple" csTypeId="urn:microsoft.com/office/officeart/2005/8/colors/accent2_1#1" csCatId="accent2" phldr="1"/>
      <dgm:spPr/>
      <dgm:t>
        <a:bodyPr/>
        <a:lstStyle/>
        <a:p>
          <a:endParaRPr lang="zh-CN" altLang="en-US"/>
        </a:p>
      </dgm:t>
    </dgm:pt>
    <dgm:pt modelId="{4B88F05E-C82B-4F46-9F60-4F55EB62B865}">
      <dgm:prSet/>
      <dgm:spPr/>
      <dgm:t>
        <a:bodyPr/>
        <a:lstStyle/>
        <a:p>
          <a:pPr rtl="0"/>
          <a:r>
            <a:rPr lang="zh-CN" altLang="en-US" b="1" dirty="0"/>
            <a:t>表示</a:t>
          </a:r>
          <a:endParaRPr lang="en-US" altLang="zh-CN" b="1" dirty="0"/>
        </a:p>
        <a:p>
          <a:pPr rtl="0"/>
          <a:r>
            <a:rPr lang="en-US" altLang="zh-CN" dirty="0"/>
            <a:t>(Representation)</a:t>
          </a:r>
        </a:p>
      </dgm:t>
    </dgm:pt>
    <dgm:pt modelId="{B8CF3230-F6BC-443F-9CE1-B6F052EAA678}" type="parTrans" cxnId="{5B2A762A-CF61-4DC9-9B1F-C43EBE8FF2F9}">
      <dgm:prSet/>
      <dgm:spPr/>
      <dgm:t>
        <a:bodyPr/>
        <a:lstStyle/>
        <a:p>
          <a:endParaRPr lang="zh-CN" altLang="en-US"/>
        </a:p>
      </dgm:t>
    </dgm:pt>
    <dgm:pt modelId="{7FCDBB50-36C0-4ECA-B9B9-4191FD649D8D}" type="sibTrans" cxnId="{5B2A762A-CF61-4DC9-9B1F-C43EBE8FF2F9}">
      <dgm:prSet/>
      <dgm:spPr/>
      <dgm:t>
        <a:bodyPr/>
        <a:lstStyle/>
        <a:p>
          <a:endParaRPr lang="zh-CN" altLang="en-US"/>
        </a:p>
      </dgm:t>
    </dgm:pt>
    <dgm:pt modelId="{88F92804-26FA-4EBA-8DEC-F94584D8938C}">
      <dgm:prSet/>
      <dgm:spPr/>
      <dgm:t>
        <a:bodyPr/>
        <a:lstStyle/>
        <a:p>
          <a:pPr rtl="0"/>
          <a:r>
            <a:rPr lang="zh-CN" b="1" dirty="0"/>
            <a:t>训练</a:t>
          </a:r>
          <a:endParaRPr lang="en-US" altLang="zh-CN" b="1" dirty="0"/>
        </a:p>
        <a:p>
          <a:pPr rtl="0"/>
          <a:r>
            <a:rPr lang="en-US" dirty="0"/>
            <a:t>(Training/Learning)</a:t>
          </a:r>
          <a:endParaRPr lang="zh-CN" dirty="0"/>
        </a:p>
      </dgm:t>
    </dgm:pt>
    <dgm:pt modelId="{2A4834F5-09BE-4A30-9556-3DC32E981ABF}" type="parTrans" cxnId="{D992CF68-6692-43BB-9E74-AA153AAA0D42}">
      <dgm:prSet/>
      <dgm:spPr/>
      <dgm:t>
        <a:bodyPr/>
        <a:lstStyle/>
        <a:p>
          <a:endParaRPr lang="zh-CN" altLang="en-US"/>
        </a:p>
      </dgm:t>
    </dgm:pt>
    <dgm:pt modelId="{BB6142F5-C415-489E-97C8-537E3C808125}" type="sibTrans" cxnId="{D992CF68-6692-43BB-9E74-AA153AAA0D42}">
      <dgm:prSet/>
      <dgm:spPr/>
      <dgm:t>
        <a:bodyPr/>
        <a:lstStyle/>
        <a:p>
          <a:endParaRPr lang="zh-CN" altLang="en-US"/>
        </a:p>
      </dgm:t>
    </dgm:pt>
    <dgm:pt modelId="{B2B412C1-CDBD-46E6-819C-35D5A74FA007}">
      <dgm:prSet custT="1"/>
      <dgm:spPr/>
      <dgm:t>
        <a:bodyPr/>
        <a:lstStyle/>
        <a:p>
          <a:pPr rtl="0"/>
          <a:r>
            <a:rPr lang="zh-CN" sz="2100" b="1" dirty="0"/>
            <a:t>测试</a:t>
          </a:r>
          <a:endParaRPr lang="en-US" altLang="zh-CN" sz="2100" b="1" dirty="0"/>
        </a:p>
        <a:p>
          <a:pPr rtl="0"/>
          <a:r>
            <a:rPr lang="en-US" sz="2100" b="0" dirty="0"/>
            <a:t>(Testing/Predicting/Inference)</a:t>
          </a:r>
          <a:endParaRPr lang="zh-CN" sz="2100" b="0" dirty="0"/>
        </a:p>
      </dgm:t>
    </dgm:pt>
    <dgm:pt modelId="{A8C7924E-7A81-49C1-AE22-EDD3FDFA5869}" type="parTrans" cxnId="{330A179C-9BCD-4C70-BF6D-70921D73C7CD}">
      <dgm:prSet/>
      <dgm:spPr/>
      <dgm:t>
        <a:bodyPr/>
        <a:lstStyle/>
        <a:p>
          <a:endParaRPr lang="zh-CN" altLang="en-US"/>
        </a:p>
      </dgm:t>
    </dgm:pt>
    <dgm:pt modelId="{89E8B735-DC87-4ACB-85CE-2C96F60ADD85}" type="sibTrans" cxnId="{330A179C-9BCD-4C70-BF6D-70921D73C7CD}">
      <dgm:prSet/>
      <dgm:spPr/>
      <dgm:t>
        <a:bodyPr/>
        <a:lstStyle/>
        <a:p>
          <a:endParaRPr lang="zh-CN" altLang="en-US"/>
        </a:p>
      </dgm:t>
    </dgm:pt>
    <dgm:pt modelId="{A8BD8460-C1F2-46E2-B870-862B04482E18}" type="pres">
      <dgm:prSet presAssocID="{4C70ADB2-1A07-4EFA-B6B4-D5C43CDECD3C}" presName="CompostProcess" presStyleCnt="0">
        <dgm:presLayoutVars>
          <dgm:dir/>
          <dgm:resizeHandles val="exact"/>
        </dgm:presLayoutVars>
      </dgm:prSet>
      <dgm:spPr/>
    </dgm:pt>
    <dgm:pt modelId="{6967FC14-625F-45DA-8AB3-2A33E2AE6F18}" type="pres">
      <dgm:prSet presAssocID="{4C70ADB2-1A07-4EFA-B6B4-D5C43CDECD3C}" presName="arrow" presStyleLbl="bgShp" presStyleIdx="0" presStyleCnt="1"/>
      <dgm:spPr/>
    </dgm:pt>
    <dgm:pt modelId="{1D9E1826-030A-4ABD-B2FB-3DA171C5FB13}" type="pres">
      <dgm:prSet presAssocID="{4C70ADB2-1A07-4EFA-B6B4-D5C43CDECD3C}" presName="linearProcess" presStyleCnt="0"/>
      <dgm:spPr/>
    </dgm:pt>
    <dgm:pt modelId="{746A50DB-B9BA-4432-961E-95A04614FADE}" type="pres">
      <dgm:prSet presAssocID="{4B88F05E-C82B-4F46-9F60-4F55EB62B865}" presName="textNode" presStyleLbl="node1" presStyleIdx="0" presStyleCnt="3">
        <dgm:presLayoutVars>
          <dgm:bulletEnabled val="1"/>
        </dgm:presLayoutVars>
      </dgm:prSet>
      <dgm:spPr/>
    </dgm:pt>
    <dgm:pt modelId="{CC49AD92-A0B7-4F07-BFC2-3EC7DB7E85A1}" type="pres">
      <dgm:prSet presAssocID="{7FCDBB50-36C0-4ECA-B9B9-4191FD649D8D}" presName="sibTrans" presStyleCnt="0"/>
      <dgm:spPr/>
    </dgm:pt>
    <dgm:pt modelId="{D709DEAE-F709-4900-8FC5-37D563A67456}" type="pres">
      <dgm:prSet presAssocID="{88F92804-26FA-4EBA-8DEC-F94584D8938C}" presName="textNode" presStyleLbl="node1" presStyleIdx="1" presStyleCnt="3">
        <dgm:presLayoutVars>
          <dgm:bulletEnabled val="1"/>
        </dgm:presLayoutVars>
      </dgm:prSet>
      <dgm:spPr/>
    </dgm:pt>
    <dgm:pt modelId="{C4B757CC-A116-4B4E-B3C2-AC5A51D4A8B0}" type="pres">
      <dgm:prSet presAssocID="{BB6142F5-C415-489E-97C8-537E3C808125}" presName="sibTrans" presStyleCnt="0"/>
      <dgm:spPr/>
    </dgm:pt>
    <dgm:pt modelId="{7A597973-0DE6-4A5C-8D3D-6FDA09D15828}" type="pres">
      <dgm:prSet presAssocID="{B2B412C1-CDBD-46E6-819C-35D5A74FA007}" presName="textNode" presStyleLbl="node1" presStyleIdx="2" presStyleCnt="3">
        <dgm:presLayoutVars>
          <dgm:bulletEnabled val="1"/>
        </dgm:presLayoutVars>
      </dgm:prSet>
      <dgm:spPr/>
    </dgm:pt>
  </dgm:ptLst>
  <dgm:cxnLst>
    <dgm:cxn modelId="{168C4A1E-DE14-4A4A-9FE8-1878F3CD7740}" type="presOf" srcId="{B2B412C1-CDBD-46E6-819C-35D5A74FA007}" destId="{7A597973-0DE6-4A5C-8D3D-6FDA09D15828}" srcOrd="0" destOrd="0" presId="urn:microsoft.com/office/officeart/2005/8/layout/hProcess9#1"/>
    <dgm:cxn modelId="{5B2A762A-CF61-4DC9-9B1F-C43EBE8FF2F9}" srcId="{4C70ADB2-1A07-4EFA-B6B4-D5C43CDECD3C}" destId="{4B88F05E-C82B-4F46-9F60-4F55EB62B865}" srcOrd="0" destOrd="0" parTransId="{B8CF3230-F6BC-443F-9CE1-B6F052EAA678}" sibTransId="{7FCDBB50-36C0-4ECA-B9B9-4191FD649D8D}"/>
    <dgm:cxn modelId="{D992CF68-6692-43BB-9E74-AA153AAA0D42}" srcId="{4C70ADB2-1A07-4EFA-B6B4-D5C43CDECD3C}" destId="{88F92804-26FA-4EBA-8DEC-F94584D8938C}" srcOrd="1" destOrd="0" parTransId="{2A4834F5-09BE-4A30-9556-3DC32E981ABF}" sibTransId="{BB6142F5-C415-489E-97C8-537E3C808125}"/>
    <dgm:cxn modelId="{D036A349-A527-42EC-A6C3-8910C1FBF738}" type="presOf" srcId="{4B88F05E-C82B-4F46-9F60-4F55EB62B865}" destId="{746A50DB-B9BA-4432-961E-95A04614FADE}" srcOrd="0" destOrd="0" presId="urn:microsoft.com/office/officeart/2005/8/layout/hProcess9#1"/>
    <dgm:cxn modelId="{80F2D976-23FE-4460-B65B-469503AC090E}" type="presOf" srcId="{88F92804-26FA-4EBA-8DEC-F94584D8938C}" destId="{D709DEAE-F709-4900-8FC5-37D563A67456}" srcOrd="0" destOrd="0" presId="urn:microsoft.com/office/officeart/2005/8/layout/hProcess9#1"/>
    <dgm:cxn modelId="{330A179C-9BCD-4C70-BF6D-70921D73C7CD}" srcId="{4C70ADB2-1A07-4EFA-B6B4-D5C43CDECD3C}" destId="{B2B412C1-CDBD-46E6-819C-35D5A74FA007}" srcOrd="2" destOrd="0" parTransId="{A8C7924E-7A81-49C1-AE22-EDD3FDFA5869}" sibTransId="{89E8B735-DC87-4ACB-85CE-2C96F60ADD85}"/>
    <dgm:cxn modelId="{822121D0-0829-440C-8312-3F0C77DEC8C0}" type="presOf" srcId="{4C70ADB2-1A07-4EFA-B6B4-D5C43CDECD3C}" destId="{A8BD8460-C1F2-46E2-B870-862B04482E18}" srcOrd="0" destOrd="0" presId="urn:microsoft.com/office/officeart/2005/8/layout/hProcess9#1"/>
    <dgm:cxn modelId="{975E8951-CBE8-481C-B1B4-87F0C80C4E15}" type="presParOf" srcId="{A8BD8460-C1F2-46E2-B870-862B04482E18}" destId="{6967FC14-625F-45DA-8AB3-2A33E2AE6F18}" srcOrd="0" destOrd="0" presId="urn:microsoft.com/office/officeart/2005/8/layout/hProcess9#1"/>
    <dgm:cxn modelId="{B84D3C00-9B87-4333-8D26-E57864430D0F}" type="presParOf" srcId="{A8BD8460-C1F2-46E2-B870-862B04482E18}" destId="{1D9E1826-030A-4ABD-B2FB-3DA171C5FB13}" srcOrd="1" destOrd="0" presId="urn:microsoft.com/office/officeart/2005/8/layout/hProcess9#1"/>
    <dgm:cxn modelId="{AB436211-DDD5-4238-AB60-6433372837C5}" type="presParOf" srcId="{1D9E1826-030A-4ABD-B2FB-3DA171C5FB13}" destId="{746A50DB-B9BA-4432-961E-95A04614FADE}" srcOrd="0" destOrd="0" presId="urn:microsoft.com/office/officeart/2005/8/layout/hProcess9#1"/>
    <dgm:cxn modelId="{A0C561C7-5597-4FA6-8B99-2B2EFE665FC9}" type="presParOf" srcId="{1D9E1826-030A-4ABD-B2FB-3DA171C5FB13}" destId="{CC49AD92-A0B7-4F07-BFC2-3EC7DB7E85A1}" srcOrd="1" destOrd="0" presId="urn:microsoft.com/office/officeart/2005/8/layout/hProcess9#1"/>
    <dgm:cxn modelId="{95FDF294-B632-4503-AAA7-2DCD377C5BB1}" type="presParOf" srcId="{1D9E1826-030A-4ABD-B2FB-3DA171C5FB13}" destId="{D709DEAE-F709-4900-8FC5-37D563A67456}" srcOrd="2" destOrd="0" presId="urn:microsoft.com/office/officeart/2005/8/layout/hProcess9#1"/>
    <dgm:cxn modelId="{6697B570-AA05-4985-83EC-C44BB7D6D3E3}" type="presParOf" srcId="{1D9E1826-030A-4ABD-B2FB-3DA171C5FB13}" destId="{C4B757CC-A116-4B4E-B3C2-AC5A51D4A8B0}" srcOrd="3" destOrd="0" presId="urn:microsoft.com/office/officeart/2005/8/layout/hProcess9#1"/>
    <dgm:cxn modelId="{5A67AF47-D8A4-49FC-AFD6-AF04AF57DED9}" type="presParOf" srcId="{1D9E1826-030A-4ABD-B2FB-3DA171C5FB13}" destId="{7A597973-0DE6-4A5C-8D3D-6FDA09D15828}" srcOrd="4" destOrd="0" presId="urn:microsoft.com/office/officeart/2005/8/layout/hProcess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7FC14-625F-45DA-8AB3-2A33E2AE6F18}">
      <dsp:nvSpPr>
        <dsp:cNvPr id="0" name=""/>
        <dsp:cNvSpPr/>
      </dsp:nvSpPr>
      <dsp:spPr>
        <a:xfrm>
          <a:off x="591502" y="0"/>
          <a:ext cx="6703695" cy="326350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46A50DB-B9BA-4432-961E-95A04614FADE}">
      <dsp:nvSpPr>
        <dsp:cNvPr id="0" name=""/>
        <dsp:cNvSpPr/>
      </dsp:nvSpPr>
      <dsp:spPr>
        <a:xfrm>
          <a:off x="836" y="979051"/>
          <a:ext cx="2517820" cy="1305401"/>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zh-CN" altLang="en-US" sz="2200" b="1" kern="1200" dirty="0"/>
            <a:t>表示</a:t>
          </a:r>
          <a:endParaRPr lang="en-US" altLang="zh-CN" sz="2200" b="1" kern="1200" dirty="0"/>
        </a:p>
        <a:p>
          <a:pPr marL="0" lvl="0" indent="0" algn="ctr" defTabSz="977900" rtl="0">
            <a:lnSpc>
              <a:spcPct val="90000"/>
            </a:lnSpc>
            <a:spcBef>
              <a:spcPct val="0"/>
            </a:spcBef>
            <a:spcAft>
              <a:spcPct val="35000"/>
            </a:spcAft>
            <a:buNone/>
          </a:pPr>
          <a:r>
            <a:rPr lang="en-US" altLang="zh-CN" sz="2200" kern="1200" dirty="0"/>
            <a:t>(Representation)</a:t>
          </a:r>
        </a:p>
      </dsp:txBody>
      <dsp:txXfrm>
        <a:off x="64560" y="1042775"/>
        <a:ext cx="2390372" cy="1177953"/>
      </dsp:txXfrm>
    </dsp:sp>
    <dsp:sp modelId="{D709DEAE-F709-4900-8FC5-37D563A67456}">
      <dsp:nvSpPr>
        <dsp:cNvPr id="0" name=""/>
        <dsp:cNvSpPr/>
      </dsp:nvSpPr>
      <dsp:spPr>
        <a:xfrm>
          <a:off x="2684439" y="979051"/>
          <a:ext cx="2517820" cy="1305401"/>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zh-CN" sz="2200" b="1" kern="1200" dirty="0"/>
            <a:t>训练</a:t>
          </a:r>
          <a:endParaRPr lang="en-US" altLang="zh-CN" sz="2200" b="1" kern="1200" dirty="0"/>
        </a:p>
        <a:p>
          <a:pPr marL="0" lvl="0" indent="0" algn="ctr" defTabSz="977900" rtl="0">
            <a:lnSpc>
              <a:spcPct val="90000"/>
            </a:lnSpc>
            <a:spcBef>
              <a:spcPct val="0"/>
            </a:spcBef>
            <a:spcAft>
              <a:spcPct val="35000"/>
            </a:spcAft>
            <a:buNone/>
          </a:pPr>
          <a:r>
            <a:rPr lang="en-US" sz="2200" kern="1200" dirty="0"/>
            <a:t>(Training/Learning)</a:t>
          </a:r>
          <a:endParaRPr lang="zh-CN" sz="2200" kern="1200" dirty="0"/>
        </a:p>
      </dsp:txBody>
      <dsp:txXfrm>
        <a:off x="2748163" y="1042775"/>
        <a:ext cx="2390372" cy="1177953"/>
      </dsp:txXfrm>
    </dsp:sp>
    <dsp:sp modelId="{7A597973-0DE6-4A5C-8D3D-6FDA09D15828}">
      <dsp:nvSpPr>
        <dsp:cNvPr id="0" name=""/>
        <dsp:cNvSpPr/>
      </dsp:nvSpPr>
      <dsp:spPr>
        <a:xfrm>
          <a:off x="5368042" y="979051"/>
          <a:ext cx="2517820" cy="1305401"/>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zh-CN" sz="2100" b="1" kern="1200" dirty="0"/>
            <a:t>测试</a:t>
          </a:r>
          <a:endParaRPr lang="en-US" altLang="zh-CN" sz="2100" b="1" kern="1200" dirty="0"/>
        </a:p>
        <a:p>
          <a:pPr marL="0" lvl="0" indent="0" algn="ctr" defTabSz="933450" rtl="0">
            <a:lnSpc>
              <a:spcPct val="90000"/>
            </a:lnSpc>
            <a:spcBef>
              <a:spcPct val="0"/>
            </a:spcBef>
            <a:spcAft>
              <a:spcPct val="35000"/>
            </a:spcAft>
            <a:buNone/>
          </a:pPr>
          <a:r>
            <a:rPr lang="en-US" sz="2100" b="0" kern="1200" dirty="0"/>
            <a:t>(Testing/Predicting/Inference)</a:t>
          </a:r>
          <a:endParaRPr lang="zh-CN" sz="2100" b="0" kern="1200" dirty="0"/>
        </a:p>
      </dsp:txBody>
      <dsp:txXfrm>
        <a:off x="5431766" y="1042775"/>
        <a:ext cx="2390372" cy="11779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34322B-416E-43D7-82CC-3B60DF4D7857}" type="datetimeFigureOut">
              <a:rPr lang="zh-CN" altLang="en-US" smtClean="0"/>
              <a:t>2021/3/8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53F9D-378A-42C0-ADF5-B2EB039B435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pPr fontAlgn="base"/>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en-US" strike="noStrike" noProof="1"/>
          </a:p>
        </p:txBody>
      </p:sp>
      <p:sp>
        <p:nvSpPr>
          <p:cNvPr id="14" name="Date Placeholder 3"/>
          <p:cNvSpPr>
            <a:spLocks noGrp="1"/>
          </p:cNvSpPr>
          <p:nvPr>
            <p:ph type="dt" sz="half" idx="2"/>
          </p:nvPr>
        </p:nvSpPr>
        <p:spPr>
          <a:xfrm>
            <a:off x="6286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ooter Placeholder 4"/>
          <p:cNvSpPr>
            <a:spLocks noGrp="1"/>
          </p:cNvSpPr>
          <p:nvPr>
            <p:ph type="ftr" sz="quarter" idx="3"/>
          </p:nvPr>
        </p:nvSpPr>
        <p:spPr>
          <a:xfrm>
            <a:off x="3028950" y="6356350"/>
            <a:ext cx="30861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Slide Number Placeholder 5"/>
          <p:cNvSpPr>
            <a:spLocks noGrp="1"/>
          </p:cNvSpPr>
          <p:nvPr>
            <p:ph type="sldNum" sz="quarter" idx="4"/>
          </p:nvPr>
        </p:nvSpPr>
        <p:spPr>
          <a:xfrm>
            <a:off x="64579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fld id="{3D13C51B-C582-4FCA-85AC-1E22252EBCD5}"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4" name="Date Placeholder 3"/>
          <p:cNvSpPr>
            <a:spLocks noGrp="1"/>
          </p:cNvSpPr>
          <p:nvPr>
            <p:ph type="dt" sz="half" idx="2"/>
          </p:nvPr>
        </p:nvSpPr>
        <p:spPr>
          <a:xfrm>
            <a:off x="6286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ooter Placeholder 4"/>
          <p:cNvSpPr>
            <a:spLocks noGrp="1"/>
          </p:cNvSpPr>
          <p:nvPr>
            <p:ph type="ftr" sz="quarter" idx="3"/>
          </p:nvPr>
        </p:nvSpPr>
        <p:spPr>
          <a:xfrm>
            <a:off x="3028950" y="6356350"/>
            <a:ext cx="30861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Slide Number Placeholder 5"/>
          <p:cNvSpPr>
            <a:spLocks noGrp="1"/>
          </p:cNvSpPr>
          <p:nvPr>
            <p:ph type="sldNum" sz="quarter" idx="4"/>
          </p:nvPr>
        </p:nvSpPr>
        <p:spPr>
          <a:xfrm>
            <a:off x="64579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fld id="{21C45872-77D0-425A-B323-3D1CE0124DF6}"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4" name="Date Placeholder 3"/>
          <p:cNvSpPr>
            <a:spLocks noGrp="1"/>
          </p:cNvSpPr>
          <p:nvPr>
            <p:ph type="dt" sz="half" idx="2"/>
          </p:nvPr>
        </p:nvSpPr>
        <p:spPr>
          <a:xfrm>
            <a:off x="6286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ooter Placeholder 4"/>
          <p:cNvSpPr>
            <a:spLocks noGrp="1"/>
          </p:cNvSpPr>
          <p:nvPr>
            <p:ph type="ftr" sz="quarter" idx="3"/>
          </p:nvPr>
        </p:nvSpPr>
        <p:spPr>
          <a:xfrm>
            <a:off x="3028950" y="6356350"/>
            <a:ext cx="30861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Slide Number Placeholder 5"/>
          <p:cNvSpPr>
            <a:spLocks noGrp="1"/>
          </p:cNvSpPr>
          <p:nvPr>
            <p:ph type="sldNum" sz="quarter" idx="4"/>
          </p:nvPr>
        </p:nvSpPr>
        <p:spPr>
          <a:xfrm>
            <a:off x="64579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fld id="{F6F6974E-6F6B-4155-833E-6FBAB5060351}"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628650" y="1825625"/>
            <a:ext cx="7886700" cy="4351338"/>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4" name="Date Placeholder 3"/>
          <p:cNvSpPr>
            <a:spLocks noGrp="1"/>
          </p:cNvSpPr>
          <p:nvPr>
            <p:ph type="dt" sz="half" idx="2"/>
          </p:nvPr>
        </p:nvSpPr>
        <p:spPr>
          <a:xfrm>
            <a:off x="6286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ooter Placeholder 4"/>
          <p:cNvSpPr>
            <a:spLocks noGrp="1"/>
          </p:cNvSpPr>
          <p:nvPr>
            <p:ph type="ftr" sz="quarter" idx="3"/>
          </p:nvPr>
        </p:nvSpPr>
        <p:spPr>
          <a:xfrm>
            <a:off x="3028950" y="6356350"/>
            <a:ext cx="260096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Slide Number Placeholder 5"/>
          <p:cNvSpPr>
            <a:spLocks noGrp="1"/>
          </p:cNvSpPr>
          <p:nvPr>
            <p:ph type="sldNum" sz="quarter" idx="4"/>
          </p:nvPr>
        </p:nvSpPr>
        <p:spPr>
          <a:xfrm>
            <a:off x="64579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fld id="{AA424D2F-BBA7-421C-9DA6-079073C87354}"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14" name="Date Placeholder 3"/>
          <p:cNvSpPr>
            <a:spLocks noGrp="1"/>
          </p:cNvSpPr>
          <p:nvPr>
            <p:ph type="dt" sz="half" idx="2"/>
          </p:nvPr>
        </p:nvSpPr>
        <p:spPr>
          <a:xfrm>
            <a:off x="6286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ooter Placeholder 4"/>
          <p:cNvSpPr>
            <a:spLocks noGrp="1"/>
          </p:cNvSpPr>
          <p:nvPr>
            <p:ph type="ftr" sz="quarter" idx="3"/>
          </p:nvPr>
        </p:nvSpPr>
        <p:spPr>
          <a:xfrm>
            <a:off x="3028950" y="6356350"/>
            <a:ext cx="30861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Slide Number Placeholder 5"/>
          <p:cNvSpPr>
            <a:spLocks noGrp="1"/>
          </p:cNvSpPr>
          <p:nvPr>
            <p:ph type="sldNum" sz="quarter" idx="4"/>
          </p:nvPr>
        </p:nvSpPr>
        <p:spPr>
          <a:xfrm>
            <a:off x="64579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fld id="{15653848-C680-4983-A3EE-5145D182EB82}"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4" name="Date Placeholder 4"/>
          <p:cNvSpPr>
            <a:spLocks noGrp="1"/>
          </p:cNvSpPr>
          <p:nvPr>
            <p:ph type="dt" sz="half" idx="12"/>
          </p:nvPr>
        </p:nvSpPr>
        <p:spPr>
          <a:xfrm>
            <a:off x="6286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ooter Placeholder 5"/>
          <p:cNvSpPr>
            <a:spLocks noGrp="1"/>
          </p:cNvSpPr>
          <p:nvPr>
            <p:ph type="ftr" sz="quarter" idx="3"/>
          </p:nvPr>
        </p:nvSpPr>
        <p:spPr>
          <a:xfrm>
            <a:off x="3028950" y="6356350"/>
            <a:ext cx="30861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Slide Number Placeholder 6"/>
          <p:cNvSpPr>
            <a:spLocks noGrp="1"/>
          </p:cNvSpPr>
          <p:nvPr>
            <p:ph type="sldNum" sz="quarter" idx="4"/>
          </p:nvPr>
        </p:nvSpPr>
        <p:spPr>
          <a:xfrm>
            <a:off x="64579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fld id="{C3474F1C-0F92-41F9-A836-B0F36E9869A6}"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4" name="Date Placeholder 6"/>
          <p:cNvSpPr>
            <a:spLocks noGrp="1"/>
          </p:cNvSpPr>
          <p:nvPr>
            <p:ph type="dt" sz="half" idx="12"/>
          </p:nvPr>
        </p:nvSpPr>
        <p:spPr>
          <a:xfrm>
            <a:off x="6286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ooter Placeholder 7"/>
          <p:cNvSpPr>
            <a:spLocks noGrp="1"/>
          </p:cNvSpPr>
          <p:nvPr>
            <p:ph type="ftr" sz="quarter" idx="13"/>
          </p:nvPr>
        </p:nvSpPr>
        <p:spPr>
          <a:xfrm>
            <a:off x="3028950" y="6356350"/>
            <a:ext cx="30861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Slide Number Placeholder 8"/>
          <p:cNvSpPr>
            <a:spLocks noGrp="1"/>
          </p:cNvSpPr>
          <p:nvPr>
            <p:ph type="sldNum" sz="quarter" idx="14"/>
          </p:nvPr>
        </p:nvSpPr>
        <p:spPr>
          <a:xfrm>
            <a:off x="64579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fld id="{2F0C2CCD-B036-498C-9A4A-1C2047DDAD21}"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pPr fontAlgn="base"/>
            <a:r>
              <a:rPr lang="zh-CN" altLang="en-US" strike="noStrike" noProof="1"/>
              <a:t>单击此处编辑母版标题样式</a:t>
            </a:r>
            <a:endParaRPr lang="en-US" strike="noStrike" noProof="1"/>
          </a:p>
        </p:txBody>
      </p:sp>
      <p:sp>
        <p:nvSpPr>
          <p:cNvPr id="14" name="Date Placeholder 2"/>
          <p:cNvSpPr>
            <a:spLocks noGrp="1"/>
          </p:cNvSpPr>
          <p:nvPr>
            <p:ph type="dt" sz="half" idx="2"/>
          </p:nvPr>
        </p:nvSpPr>
        <p:spPr>
          <a:xfrm>
            <a:off x="6286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ooter Placeholder 3"/>
          <p:cNvSpPr>
            <a:spLocks noGrp="1"/>
          </p:cNvSpPr>
          <p:nvPr>
            <p:ph type="ftr" sz="quarter" idx="3"/>
          </p:nvPr>
        </p:nvSpPr>
        <p:spPr>
          <a:xfrm>
            <a:off x="3028950" y="6356350"/>
            <a:ext cx="30861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Slide Number Placeholder 4"/>
          <p:cNvSpPr>
            <a:spLocks noGrp="1"/>
          </p:cNvSpPr>
          <p:nvPr>
            <p:ph type="sldNum" sz="quarter" idx="4"/>
          </p:nvPr>
        </p:nvSpPr>
        <p:spPr>
          <a:xfrm>
            <a:off x="64579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fld id="{12AC70FC-2584-4642-96F1-8E2438F41443}"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Date Placeholder 1"/>
          <p:cNvSpPr>
            <a:spLocks noGrp="1"/>
          </p:cNvSpPr>
          <p:nvPr>
            <p:ph type="dt" sz="half" idx="2"/>
          </p:nvPr>
        </p:nvSpPr>
        <p:spPr>
          <a:xfrm>
            <a:off x="6286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ooter Placeholder 2"/>
          <p:cNvSpPr>
            <a:spLocks noGrp="1"/>
          </p:cNvSpPr>
          <p:nvPr>
            <p:ph type="ftr" sz="quarter" idx="3"/>
          </p:nvPr>
        </p:nvSpPr>
        <p:spPr>
          <a:xfrm>
            <a:off x="3028950" y="6356350"/>
            <a:ext cx="30861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Slide Number Placeholder 3"/>
          <p:cNvSpPr>
            <a:spLocks noGrp="1"/>
          </p:cNvSpPr>
          <p:nvPr>
            <p:ph type="sldNum" sz="quarter" idx="4"/>
          </p:nvPr>
        </p:nvSpPr>
        <p:spPr>
          <a:xfrm>
            <a:off x="64579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fld id="{CF211503-E3A0-4FF3-BE81-BDCA3D83EB68}"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14" name="Date Placeholder 4"/>
          <p:cNvSpPr>
            <a:spLocks noGrp="1"/>
          </p:cNvSpPr>
          <p:nvPr>
            <p:ph type="dt" sz="half" idx="12"/>
          </p:nvPr>
        </p:nvSpPr>
        <p:spPr>
          <a:xfrm>
            <a:off x="6286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ooter Placeholder 5"/>
          <p:cNvSpPr>
            <a:spLocks noGrp="1"/>
          </p:cNvSpPr>
          <p:nvPr>
            <p:ph type="ftr" sz="quarter" idx="3"/>
          </p:nvPr>
        </p:nvSpPr>
        <p:spPr>
          <a:xfrm>
            <a:off x="3028950" y="6356350"/>
            <a:ext cx="30861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Slide Number Placeholder 6"/>
          <p:cNvSpPr>
            <a:spLocks noGrp="1"/>
          </p:cNvSpPr>
          <p:nvPr>
            <p:ph type="sldNum" sz="quarter" idx="4"/>
          </p:nvPr>
        </p:nvSpPr>
        <p:spPr>
          <a:xfrm>
            <a:off x="64579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fld id="{F46418C6-C8AA-4570-967C-D2AFA82A3B83}"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pPr fontAlgn="base"/>
            <a:r>
              <a:rPr lang="zh-CN" altLang="en-US"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14" name="Date Placeholder 4"/>
          <p:cNvSpPr>
            <a:spLocks noGrp="1"/>
          </p:cNvSpPr>
          <p:nvPr>
            <p:ph type="dt" sz="half" idx="12"/>
          </p:nvPr>
        </p:nvSpPr>
        <p:spPr>
          <a:xfrm>
            <a:off x="6286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ooter Placeholder 5"/>
          <p:cNvSpPr>
            <a:spLocks noGrp="1"/>
          </p:cNvSpPr>
          <p:nvPr>
            <p:ph type="ftr" sz="quarter" idx="3"/>
          </p:nvPr>
        </p:nvSpPr>
        <p:spPr>
          <a:xfrm>
            <a:off x="3028950" y="6356350"/>
            <a:ext cx="30861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Slide Number Placeholder 6"/>
          <p:cNvSpPr>
            <a:spLocks noGrp="1"/>
          </p:cNvSpPr>
          <p:nvPr>
            <p:ph type="sldNum" sz="quarter" idx="4"/>
          </p:nvPr>
        </p:nvSpPr>
        <p:spPr>
          <a:xfrm>
            <a:off x="6457950" y="6356350"/>
            <a:ext cx="2057400" cy="365125"/>
          </a:xfrm>
          <a:prstGeom prst="rect">
            <a:avLst/>
          </a:prstGeom>
        </p:spPr>
        <p:txBody>
          <a:bodyPr/>
          <a:lstStyle>
            <a:lvl1pPr eaLnBrk="1" hangingPunct="1">
              <a:spcBef>
                <a:spcPts val="0"/>
              </a:spcBef>
              <a:spcAft>
                <a:spcPts val="0"/>
              </a:spcAft>
              <a:defRPr>
                <a:latin typeface="+mn-lt"/>
                <a:ea typeface="+mn-ea"/>
              </a:defRPr>
            </a:lvl1pPr>
          </a:lstStyle>
          <a:p>
            <a:pPr marL="0" marR="0" lvl="0" indent="0" algn="l" defTabSz="914400" rtl="0" eaLnBrk="1" fontAlgn="auto" latinLnBrk="0" hangingPunct="1">
              <a:spcBef>
                <a:spcPts val="0"/>
              </a:spcBef>
              <a:spcAft>
                <a:spcPts val="0"/>
              </a:spcAft>
              <a:buClrTx/>
              <a:buSzTx/>
              <a:buFontTx/>
              <a:buNone/>
              <a:defRPr/>
            </a:pPr>
            <a:fld id="{74F6407D-9068-49B3-B798-9698D0DF1770}"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574675" y="6338888"/>
            <a:ext cx="8569325" cy="519113"/>
          </a:xfrm>
          <a:prstGeom prst="rect">
            <a:avLst/>
          </a:prstGeom>
          <a:solidFill>
            <a:srgbClr val="0F30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028" name="组合 13"/>
          <p:cNvGrpSpPr/>
          <p:nvPr userDrawn="1"/>
        </p:nvGrpSpPr>
        <p:grpSpPr>
          <a:xfrm>
            <a:off x="0" y="6338888"/>
            <a:ext cx="574675" cy="519112"/>
            <a:chOff x="0" y="6338455"/>
            <a:chExt cx="574766" cy="519545"/>
          </a:xfrm>
        </p:grpSpPr>
        <p:sp>
          <p:nvSpPr>
            <p:cNvPr id="10" name="矩形 9"/>
            <p:cNvSpPr/>
            <p:nvPr/>
          </p:nvSpPr>
          <p:spPr>
            <a:xfrm>
              <a:off x="0" y="6338455"/>
              <a:ext cx="574766" cy="519545"/>
            </a:xfrm>
            <a:prstGeom prst="rect">
              <a:avLst/>
            </a:prstGeom>
            <a:solidFill>
              <a:srgbClr val="0F30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燕尾形 10"/>
            <p:cNvSpPr/>
            <p:nvPr/>
          </p:nvSpPr>
          <p:spPr>
            <a:xfrm>
              <a:off x="193706" y="6475094"/>
              <a:ext cx="187355" cy="24626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2" name="矩形 23"/>
          <p:cNvSpPr>
            <a:spLocks noChangeArrowheads="1"/>
          </p:cNvSpPr>
          <p:nvPr/>
        </p:nvSpPr>
        <p:spPr bwMode="auto">
          <a:xfrm flipV="1">
            <a:off x="0" y="6308725"/>
            <a:ext cx="9144000" cy="95250"/>
          </a:xfrm>
          <a:prstGeom prst="rect">
            <a:avLst/>
          </a:prstGeom>
          <a:solidFill>
            <a:srgbClr val="5B76AD"/>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spcBef>
                <a:spcPts val="0"/>
              </a:spcBef>
              <a:spcAft>
                <a:spcPts val="0"/>
              </a:spcAft>
              <a:buClrTx/>
              <a:buSzTx/>
              <a:buFontTx/>
              <a:buNone/>
              <a:defRPr/>
            </a:pPr>
            <a:endParaRPr kumimoji="0" lang="zh-CN" altLang="zh-CN" sz="1800" b="0" i="0" u="none" strike="noStrike" kern="1200" cap="none" spc="0" normalizeH="0" baseline="0" noProof="0">
              <a:ln>
                <a:noFill/>
              </a:ln>
              <a:solidFill>
                <a:srgbClr val="7030A0"/>
              </a:solidFill>
              <a:effectLst/>
              <a:uLnTx/>
              <a:uFillTx/>
              <a:latin typeface="Calibri" panose="020F0502020204030204" pitchFamily="34" charset="0"/>
              <a:ea typeface="宋体" panose="02010600030101010101" pitchFamily="2" charset="-122"/>
              <a:cs typeface="+mn-cs"/>
            </a:endParaRPr>
          </a:p>
        </p:txBody>
      </p:sp>
      <p:pic>
        <p:nvPicPr>
          <p:cNvPr id="1032" name="图片 1"/>
          <p:cNvPicPr>
            <a:picLocks noChangeAspect="1"/>
          </p:cNvPicPr>
          <p:nvPr userDrawn="1"/>
        </p:nvPicPr>
        <p:blipFill>
          <a:blip r:embed="rId13"/>
          <a:stretch>
            <a:fillRect/>
          </a:stretch>
        </p:blipFill>
        <p:spPr>
          <a:xfrm>
            <a:off x="6995853" y="153987"/>
            <a:ext cx="1931988" cy="407988"/>
          </a:xfrm>
          <a:prstGeom prst="rect">
            <a:avLst/>
          </a:prstGeom>
          <a:noFill/>
          <a:ln w="9525">
            <a:noFill/>
          </a:ln>
        </p:spPr>
      </p:pic>
      <p:sp>
        <p:nvSpPr>
          <p:cNvPr id="9" name="矩形 8"/>
          <p:cNvSpPr/>
          <p:nvPr userDrawn="1"/>
        </p:nvSpPr>
        <p:spPr>
          <a:xfrm>
            <a:off x="0" y="0"/>
            <a:ext cx="6817360" cy="715963"/>
          </a:xfrm>
          <a:prstGeom prst="rect">
            <a:avLst/>
          </a:prstGeom>
          <a:solidFill>
            <a:srgbClr val="0F30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148.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45.png"/><Relationship Id="rId9" Type="http://schemas.openxmlformats.org/officeDocument/2006/relationships/image" Target="../media/image14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155.png"/><Relationship Id="rId7" Type="http://schemas.openxmlformats.org/officeDocument/2006/relationships/image" Target="../media/image260.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240.png"/><Relationship Id="rId4" Type="http://schemas.openxmlformats.org/officeDocument/2006/relationships/image" Target="../media/image31.jpeg"/><Relationship Id="rId9" Type="http://schemas.openxmlformats.org/officeDocument/2006/relationships/image" Target="../media/image280.png"/></Relationships>
</file>

<file path=ppt/slides/_rels/slide13.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62.png"/><Relationship Id="rId11" Type="http://schemas.openxmlformats.org/officeDocument/2006/relationships/image" Target="../media/image36.jpeg"/><Relationship Id="rId5" Type="http://schemas.openxmlformats.org/officeDocument/2006/relationships/image" Target="../media/image34.jpeg"/><Relationship Id="rId10" Type="http://schemas.openxmlformats.org/officeDocument/2006/relationships/image" Target="../media/image35.jpeg"/><Relationship Id="rId4" Type="http://schemas.openxmlformats.org/officeDocument/2006/relationships/image" Target="../media/image160.png"/><Relationship Id="rId9" Type="http://schemas.openxmlformats.org/officeDocument/2006/relationships/image" Target="../media/image165.png"/></Relationships>
</file>

<file path=ppt/slides/_rels/slide14.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38.png"/><Relationship Id="rId3" Type="http://schemas.openxmlformats.org/officeDocument/2006/relationships/image" Target="../media/image168.png"/><Relationship Id="rId7" Type="http://schemas.openxmlformats.org/officeDocument/2006/relationships/image" Target="../media/image171.png"/><Relationship Id="rId12" Type="http://schemas.openxmlformats.org/officeDocument/2006/relationships/image" Target="../media/image37.jpe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70.png"/><Relationship Id="rId11" Type="http://schemas.openxmlformats.org/officeDocument/2006/relationships/image" Target="../media/image36.jpeg"/><Relationship Id="rId5" Type="http://schemas.openxmlformats.org/officeDocument/2006/relationships/image" Target="../media/image169.png"/><Relationship Id="rId10"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173.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76.png"/><Relationship Id="rId7" Type="http://schemas.openxmlformats.org/officeDocument/2006/relationships/image" Target="../media/image35.jpe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178.png"/><Relationship Id="rId10" Type="http://schemas.openxmlformats.org/officeDocument/2006/relationships/image" Target="../media/image34.jpeg"/><Relationship Id="rId4" Type="http://schemas.openxmlformats.org/officeDocument/2006/relationships/image" Target="../media/image177.png"/><Relationship Id="rId9" Type="http://schemas.openxmlformats.org/officeDocument/2006/relationships/image" Target="../media/image1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3.xml"/><Relationship Id="rId7" Type="http://schemas.openxmlformats.org/officeDocument/2006/relationships/image" Target="../media/image5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4.png"/><Relationship Id="rId5"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7.xml"/><Relationship Id="rId7" Type="http://schemas.openxmlformats.org/officeDocument/2006/relationships/image" Target="../media/image5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54.png"/><Relationship Id="rId5" Type="http://schemas.openxmlformats.org/officeDocument/2006/relationships/slideLayout" Target="../slideLayouts/slideLayout1.xml"/><Relationship Id="rId4" Type="http://schemas.openxmlformats.org/officeDocument/2006/relationships/tags" Target="../tags/tag8.xml"/><Relationship Id="rId9"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5.wmf"/><Relationship Id="rId2" Type="http://schemas.openxmlformats.org/officeDocument/2006/relationships/oleObject" Target="../embeddings/oleObject5.bin"/><Relationship Id="rId1" Type="http://schemas.openxmlformats.org/officeDocument/2006/relationships/slideLayout" Target="../slideLayouts/slideLayout1.xml"/><Relationship Id="rId6" Type="http://schemas.openxmlformats.org/officeDocument/2006/relationships/oleObject" Target="../embeddings/oleObject7.bin"/><Relationship Id="rId5" Type="http://schemas.openxmlformats.org/officeDocument/2006/relationships/image" Target="../media/image64.wmf"/><Relationship Id="rId4"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5.wmf"/><Relationship Id="rId2" Type="http://schemas.openxmlformats.org/officeDocument/2006/relationships/oleObject" Target="../embeddings/oleObject8.bin"/><Relationship Id="rId1" Type="http://schemas.openxmlformats.org/officeDocument/2006/relationships/slideLayout" Target="../slideLayouts/slideLayout1.xml"/><Relationship Id="rId6" Type="http://schemas.openxmlformats.org/officeDocument/2006/relationships/oleObject" Target="../embeddings/oleObject10.bin"/><Relationship Id="rId5" Type="http://schemas.openxmlformats.org/officeDocument/2006/relationships/image" Target="../media/image64.wmf"/><Relationship Id="rId4"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5.wmf"/><Relationship Id="rId12" Type="http://schemas.openxmlformats.org/officeDocument/2006/relationships/oleObject" Target="../embeddings/oleObject16.bin"/><Relationship Id="rId2" Type="http://schemas.openxmlformats.org/officeDocument/2006/relationships/oleObject" Target="../embeddings/oleObject11.bin"/><Relationship Id="rId1" Type="http://schemas.openxmlformats.org/officeDocument/2006/relationships/slideLayout" Target="../slideLayouts/slideLayout1.xml"/><Relationship Id="rId6" Type="http://schemas.openxmlformats.org/officeDocument/2006/relationships/oleObject" Target="../embeddings/oleObject13.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66.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68.wmf"/><Relationship Id="rId18" Type="http://schemas.openxmlformats.org/officeDocument/2006/relationships/oleObject" Target="../embeddings/oleObject22.bin"/><Relationship Id="rId3" Type="http://schemas.openxmlformats.org/officeDocument/2006/relationships/image" Target="../media/image63.wmf"/><Relationship Id="rId21" Type="http://schemas.openxmlformats.org/officeDocument/2006/relationships/image" Target="../media/image72.wmf"/><Relationship Id="rId7" Type="http://schemas.openxmlformats.org/officeDocument/2006/relationships/image" Target="../media/image65.wmf"/><Relationship Id="rId12" Type="http://schemas.openxmlformats.org/officeDocument/2006/relationships/oleObject" Target="../embeddings/oleObject19.bin"/><Relationship Id="rId17" Type="http://schemas.openxmlformats.org/officeDocument/2006/relationships/image" Target="../media/image70.wmf"/><Relationship Id="rId25" Type="http://schemas.openxmlformats.org/officeDocument/2006/relationships/image" Target="../media/image74.wmf"/><Relationship Id="rId2" Type="http://schemas.openxmlformats.org/officeDocument/2006/relationships/oleObject" Target="../embeddings/oleObject11.bin"/><Relationship Id="rId16" Type="http://schemas.openxmlformats.org/officeDocument/2006/relationships/oleObject" Target="../embeddings/oleObject21.bin"/><Relationship Id="rId20" Type="http://schemas.openxmlformats.org/officeDocument/2006/relationships/oleObject" Target="../embeddings/oleObject23.bin"/><Relationship Id="rId1" Type="http://schemas.openxmlformats.org/officeDocument/2006/relationships/slideLayout" Target="../slideLayouts/slideLayout1.xml"/><Relationship Id="rId6" Type="http://schemas.openxmlformats.org/officeDocument/2006/relationships/oleObject" Target="../embeddings/oleObject13.bin"/><Relationship Id="rId11" Type="http://schemas.openxmlformats.org/officeDocument/2006/relationships/image" Target="../media/image67.wmf"/><Relationship Id="rId24" Type="http://schemas.openxmlformats.org/officeDocument/2006/relationships/oleObject" Target="../embeddings/oleObject25.bin"/><Relationship Id="rId5" Type="http://schemas.openxmlformats.org/officeDocument/2006/relationships/image" Target="../media/image64.wmf"/><Relationship Id="rId15" Type="http://schemas.openxmlformats.org/officeDocument/2006/relationships/image" Target="../media/image69.wmf"/><Relationship Id="rId23" Type="http://schemas.openxmlformats.org/officeDocument/2006/relationships/image" Target="../media/image73.wmf"/><Relationship Id="rId10" Type="http://schemas.openxmlformats.org/officeDocument/2006/relationships/oleObject" Target="../embeddings/oleObject18.bin"/><Relationship Id="rId19" Type="http://schemas.openxmlformats.org/officeDocument/2006/relationships/image" Target="../media/image71.wmf"/><Relationship Id="rId4" Type="http://schemas.openxmlformats.org/officeDocument/2006/relationships/oleObject" Target="../embeddings/oleObject12.bin"/><Relationship Id="rId9" Type="http://schemas.openxmlformats.org/officeDocument/2006/relationships/image" Target="../media/image66.wmf"/><Relationship Id="rId14" Type="http://schemas.openxmlformats.org/officeDocument/2006/relationships/oleObject" Target="../embeddings/oleObject20.bin"/><Relationship Id="rId22" Type="http://schemas.openxmlformats.org/officeDocument/2006/relationships/oleObject" Target="../embeddings/oleObject24.bin"/></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wmf"/><Relationship Id="rId7" Type="http://schemas.openxmlformats.org/officeDocument/2006/relationships/oleObject" Target="../embeddings/oleObject2.bin"/><Relationship Id="rId12" Type="http://schemas.openxmlformats.org/officeDocument/2006/relationships/image" Target="../media/image13.wmf"/><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0.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2.wmf"/><Relationship Id="rId4" Type="http://schemas.openxmlformats.org/officeDocument/2006/relationships/image" Target="../media/image135.png"/><Relationship Id="rId9"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26.bin"/><Relationship Id="rId1" Type="http://schemas.openxmlformats.org/officeDocument/2006/relationships/slideLayout" Target="../slideLayouts/slideLayout1.xml"/><Relationship Id="rId5" Type="http://schemas.openxmlformats.org/officeDocument/2006/relationships/image" Target="../media/image85.jpeg"/><Relationship Id="rId4" Type="http://schemas.openxmlformats.org/officeDocument/2006/relationships/image" Target="../media/image84.jpeg"/></Relationships>
</file>

<file path=ppt/slides/_rels/slide5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xml"/><Relationship Id="rId4" Type="http://schemas.openxmlformats.org/officeDocument/2006/relationships/image" Target="../media/image91.jpeg"/></Relationships>
</file>

<file path=ppt/slides/_rels/slide5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4" Type="http://schemas.openxmlformats.org/officeDocument/2006/relationships/image" Target="../media/image103.jpeg"/></Relationships>
</file>

<file path=ppt/slides/_rels/slide6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image" Target="../media/image109.GIF"/><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slideLayout" Target="../slideLayouts/slideLayout1.xml"/><Relationship Id="rId7" Type="http://schemas.openxmlformats.org/officeDocument/2006/relationships/image" Target="../media/image120.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caffe2" TargetMode="External"/><Relationship Id="rId2" Type="http://schemas.openxmlformats.org/officeDocument/2006/relationships/hyperlink" Target="https://github.com/BVLC/caffe" TargetMode="External"/><Relationship Id="rId1" Type="http://schemas.openxmlformats.org/officeDocument/2006/relationships/slideLayout" Target="../slideLayouts/slideLayout7.xml"/><Relationship Id="rId4" Type="http://schemas.openxmlformats.org/officeDocument/2006/relationships/image" Target="../media/image127.jpeg"/></Relationships>
</file>

<file path=ppt/slides/_rels/slide82.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hyperlink" Target="https://github.com/Theano" TargetMode="Externa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7.xml"/><Relationship Id="rId5" Type="http://schemas.openxmlformats.org/officeDocument/2006/relationships/hyperlink" Target="https://github.com/pytorch" TargetMode="External"/><Relationship Id="rId4" Type="http://schemas.openxmlformats.org/officeDocument/2006/relationships/hyperlink" Target="https://github.com/torch"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hyperlink" Target="https://github.com/tensorflow"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s://keras.io/"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hyperlink" Target="https://mxnet.apache.org/"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18.png"/><Relationship Id="rId7" Type="http://schemas.openxmlformats.org/officeDocument/2006/relationships/image" Target="../media/image131.jpe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3.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notesSlide" Target="../notesSlides/notesSlide1.xml"/><Relationship Id="rId7" Type="http://schemas.openxmlformats.org/officeDocument/2006/relationships/image" Target="../media/image121.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9.jpeg"/></Relationships>
</file>

<file path=ppt/slides/_rels/slide9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22"/>
          <p:cNvPicPr>
            <a:picLocks noChangeAspect="1"/>
          </p:cNvPicPr>
          <p:nvPr/>
        </p:nvPicPr>
        <p:blipFill>
          <a:blip r:embed="rId2"/>
          <a:stretch>
            <a:fillRect/>
          </a:stretch>
        </p:blipFill>
        <p:spPr>
          <a:xfrm>
            <a:off x="0" y="0"/>
            <a:ext cx="9144000" cy="6308725"/>
          </a:xfrm>
          <a:prstGeom prst="rect">
            <a:avLst/>
          </a:prstGeom>
          <a:noFill/>
          <a:ln w="9525">
            <a:noFill/>
          </a:ln>
        </p:spPr>
      </p:pic>
      <p:sp>
        <p:nvSpPr>
          <p:cNvPr id="24" name="矩形 23"/>
          <p:cNvSpPr/>
          <p:nvPr/>
        </p:nvSpPr>
        <p:spPr>
          <a:xfrm>
            <a:off x="574675" y="6338888"/>
            <a:ext cx="8569325" cy="519113"/>
          </a:xfrm>
          <a:prstGeom prst="rect">
            <a:avLst/>
          </a:prstGeom>
          <a:solidFill>
            <a:srgbClr val="0F30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3315" name="组合 13"/>
          <p:cNvGrpSpPr/>
          <p:nvPr/>
        </p:nvGrpSpPr>
        <p:grpSpPr>
          <a:xfrm>
            <a:off x="0" y="6338888"/>
            <a:ext cx="574675" cy="519112"/>
            <a:chOff x="0" y="6338455"/>
            <a:chExt cx="574766" cy="519545"/>
          </a:xfrm>
        </p:grpSpPr>
        <p:sp>
          <p:nvSpPr>
            <p:cNvPr id="26" name="矩形 25"/>
            <p:cNvSpPr/>
            <p:nvPr/>
          </p:nvSpPr>
          <p:spPr>
            <a:xfrm>
              <a:off x="0" y="6338455"/>
              <a:ext cx="574766" cy="519545"/>
            </a:xfrm>
            <a:prstGeom prst="rect">
              <a:avLst/>
            </a:prstGeom>
            <a:solidFill>
              <a:srgbClr val="0F30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燕尾形 26"/>
            <p:cNvSpPr/>
            <p:nvPr/>
          </p:nvSpPr>
          <p:spPr>
            <a:xfrm>
              <a:off x="193706" y="6475094"/>
              <a:ext cx="187355" cy="24626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3318" name="矩形 23"/>
          <p:cNvSpPr/>
          <p:nvPr/>
        </p:nvSpPr>
        <p:spPr>
          <a:xfrm flipV="1">
            <a:off x="0" y="6308725"/>
            <a:ext cx="9144000" cy="95250"/>
          </a:xfrm>
          <a:prstGeom prst="rect">
            <a:avLst/>
          </a:prstGeom>
          <a:solidFill>
            <a:srgbClr val="5B76AD"/>
          </a:solidFill>
          <a:ln w="9525">
            <a:noFill/>
          </a:ln>
        </p:spPr>
        <p:txBody>
          <a:bodyPr anchor="ctr"/>
          <a:lstStyle/>
          <a:p>
            <a:pPr algn="ctr"/>
            <a:endParaRPr lang="zh-CN" altLang="zh-CN" dirty="0">
              <a:solidFill>
                <a:srgbClr val="7030A0"/>
              </a:solidFill>
              <a:latin typeface="Calibri" panose="020F0502020204030204" pitchFamily="34" charset="0"/>
              <a:ea typeface="宋体" panose="02010600030101010101" pitchFamily="2" charset="-122"/>
            </a:endParaRPr>
          </a:p>
        </p:txBody>
      </p:sp>
      <p:pic>
        <p:nvPicPr>
          <p:cNvPr id="13319" name="图片 29"/>
          <p:cNvPicPr>
            <a:picLocks noChangeAspect="1"/>
          </p:cNvPicPr>
          <p:nvPr/>
        </p:nvPicPr>
        <p:blipFill>
          <a:blip r:embed="rId3"/>
          <a:stretch>
            <a:fillRect/>
          </a:stretch>
        </p:blipFill>
        <p:spPr>
          <a:xfrm>
            <a:off x="6896100" y="307975"/>
            <a:ext cx="1931988" cy="407988"/>
          </a:xfrm>
          <a:prstGeom prst="rect">
            <a:avLst/>
          </a:prstGeom>
          <a:noFill/>
          <a:ln w="9525">
            <a:noFill/>
          </a:ln>
        </p:spPr>
      </p:pic>
      <p:pic>
        <p:nvPicPr>
          <p:cNvPr id="13320" name="图片 4"/>
          <p:cNvPicPr>
            <a:picLocks noChangeAspect="1"/>
          </p:cNvPicPr>
          <p:nvPr/>
        </p:nvPicPr>
        <p:blipFill>
          <a:blip r:embed="rId4"/>
          <a:stretch>
            <a:fillRect/>
          </a:stretch>
        </p:blipFill>
        <p:spPr>
          <a:xfrm>
            <a:off x="-12700" y="3365500"/>
            <a:ext cx="1711325" cy="1139825"/>
          </a:xfrm>
          <a:prstGeom prst="rect">
            <a:avLst/>
          </a:prstGeom>
          <a:noFill/>
          <a:ln w="9525">
            <a:noFill/>
          </a:ln>
        </p:spPr>
      </p:pic>
      <p:pic>
        <p:nvPicPr>
          <p:cNvPr id="13321" name="图片 5"/>
          <p:cNvPicPr>
            <a:picLocks noChangeAspect="1"/>
          </p:cNvPicPr>
          <p:nvPr/>
        </p:nvPicPr>
        <p:blipFill>
          <a:blip r:embed="rId5"/>
          <a:stretch>
            <a:fillRect/>
          </a:stretch>
        </p:blipFill>
        <p:spPr>
          <a:xfrm>
            <a:off x="1698625" y="3365500"/>
            <a:ext cx="2414588" cy="1139825"/>
          </a:xfrm>
          <a:prstGeom prst="rect">
            <a:avLst/>
          </a:prstGeom>
          <a:noFill/>
          <a:ln w="9525">
            <a:noFill/>
          </a:ln>
        </p:spPr>
      </p:pic>
      <p:pic>
        <p:nvPicPr>
          <p:cNvPr id="13322" name="图片 6"/>
          <p:cNvPicPr>
            <a:picLocks noChangeAspect="1"/>
          </p:cNvPicPr>
          <p:nvPr/>
        </p:nvPicPr>
        <p:blipFill>
          <a:blip r:embed="rId6"/>
          <a:stretch>
            <a:fillRect/>
          </a:stretch>
        </p:blipFill>
        <p:spPr>
          <a:xfrm>
            <a:off x="4125913" y="3365500"/>
            <a:ext cx="1549400" cy="1130300"/>
          </a:xfrm>
          <a:prstGeom prst="rect">
            <a:avLst/>
          </a:prstGeom>
          <a:noFill/>
          <a:ln w="9525">
            <a:noFill/>
          </a:ln>
        </p:spPr>
      </p:pic>
      <p:pic>
        <p:nvPicPr>
          <p:cNvPr id="13323" name="图片 7"/>
          <p:cNvPicPr>
            <a:picLocks noChangeAspect="1"/>
          </p:cNvPicPr>
          <p:nvPr/>
        </p:nvPicPr>
        <p:blipFill>
          <a:blip r:embed="rId7"/>
          <a:stretch>
            <a:fillRect/>
          </a:stretch>
        </p:blipFill>
        <p:spPr>
          <a:xfrm>
            <a:off x="5667375" y="3357563"/>
            <a:ext cx="1736725" cy="1139825"/>
          </a:xfrm>
          <a:prstGeom prst="rect">
            <a:avLst/>
          </a:prstGeom>
          <a:noFill/>
          <a:ln w="9525">
            <a:noFill/>
          </a:ln>
        </p:spPr>
      </p:pic>
      <p:pic>
        <p:nvPicPr>
          <p:cNvPr id="13324" name="图片 8"/>
          <p:cNvPicPr>
            <a:picLocks noChangeAspect="1"/>
          </p:cNvPicPr>
          <p:nvPr/>
        </p:nvPicPr>
        <p:blipFill>
          <a:blip r:embed="rId8"/>
          <a:stretch>
            <a:fillRect/>
          </a:stretch>
        </p:blipFill>
        <p:spPr>
          <a:xfrm>
            <a:off x="7394575" y="3357563"/>
            <a:ext cx="1749425" cy="1139825"/>
          </a:xfrm>
          <a:prstGeom prst="rect">
            <a:avLst/>
          </a:prstGeom>
          <a:noFill/>
          <a:ln w="9525">
            <a:noFill/>
          </a:ln>
        </p:spPr>
      </p:pic>
      <p:sp>
        <p:nvSpPr>
          <p:cNvPr id="10" name="矩形 9"/>
          <p:cNvSpPr/>
          <p:nvPr/>
        </p:nvSpPr>
        <p:spPr>
          <a:xfrm>
            <a:off x="0" y="-188912"/>
            <a:ext cx="9145588" cy="3365500"/>
          </a:xfrm>
          <a:prstGeom prst="rect">
            <a:avLst/>
          </a:prstGeom>
          <a:solidFill>
            <a:srgbClr val="1639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文本框 22"/>
          <p:cNvSpPr txBox="1"/>
          <p:nvPr/>
        </p:nvSpPr>
        <p:spPr>
          <a:xfrm>
            <a:off x="2018665" y="1726565"/>
            <a:ext cx="7129145" cy="1323439"/>
          </a:xfrm>
          <a:prstGeom prst="rect">
            <a:avLst/>
          </a:prstGeom>
          <a:noFill/>
        </p:spPr>
        <p:txBody>
          <a:bodyPr wrap="square" rtlCol="0">
            <a:spAutoFit/>
          </a:bodyPr>
          <a:lstStyle/>
          <a:p>
            <a:pPr algn="ctr"/>
            <a:r>
              <a:rPr lang="zh-CN" altLang="en-US" sz="4000" b="1" noProof="1">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基础知识</a:t>
            </a:r>
            <a:endParaRPr lang="en-US" altLang="zh-CN" sz="4000" b="1" noProof="1">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000" b="1" noProof="1">
                <a:solidFill>
                  <a:schemeClr val="bg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Basic Knowledge</a:t>
            </a:r>
          </a:p>
        </p:txBody>
      </p:sp>
      <p:sp>
        <p:nvSpPr>
          <p:cNvPr id="25" name="椭圆 24"/>
          <p:cNvSpPr/>
          <p:nvPr/>
        </p:nvSpPr>
        <p:spPr>
          <a:xfrm>
            <a:off x="390525" y="1916113"/>
            <a:ext cx="1697038" cy="169862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8" name="图片 27"/>
          <p:cNvPicPr>
            <a:picLocks noChangeAspect="1"/>
          </p:cNvPicPr>
          <p:nvPr/>
        </p:nvPicPr>
        <p:blipFill rotWithShape="1">
          <a:blip r:embed="rId9">
            <a:extLst>
              <a:ext uri="{28A0092B-C50C-407E-A947-70E740481C1C}">
                <a14:useLocalDpi xmlns:a14="http://schemas.microsoft.com/office/drawing/2010/main" val="0"/>
              </a:ext>
            </a:extLst>
          </a:blip>
          <a:srcRect/>
          <a:stretch>
            <a:fillRect/>
          </a:stretch>
        </p:blipFill>
        <p:spPr>
          <a:xfrm>
            <a:off x="430704" y="1966278"/>
            <a:ext cx="1616388" cy="1598497"/>
          </a:xfrm>
          <a:prstGeom prst="ellipse">
            <a:avLst/>
          </a:prstGeom>
        </p:spPr>
      </p:pic>
      <p:sp>
        <p:nvSpPr>
          <p:cNvPr id="2" name="文本框 1"/>
          <p:cNvSpPr txBox="1"/>
          <p:nvPr/>
        </p:nvSpPr>
        <p:spPr>
          <a:xfrm>
            <a:off x="6198920" y="4979988"/>
            <a:ext cx="2850077" cy="1015663"/>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任课教师：孔雨秋</a:t>
            </a:r>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yqkong@dlut.edu.cn</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机器学习算法简介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3" name="文本框 12">
            <a:extLst>
              <a:ext uri="{FF2B5EF4-FFF2-40B4-BE49-F238E27FC236}">
                <a16:creationId xmlns:a16="http://schemas.microsoft.com/office/drawing/2014/main" id="{D24139AA-9B4A-4B54-AF40-AAAD3FB82076}"/>
              </a:ext>
            </a:extLst>
          </p:cNvPr>
          <p:cNvSpPr txBox="1"/>
          <p:nvPr/>
        </p:nvSpPr>
        <p:spPr>
          <a:xfrm>
            <a:off x="124931" y="961654"/>
            <a:ext cx="7498080" cy="496290"/>
          </a:xfrm>
          <a:prstGeom prst="rect">
            <a:avLst/>
          </a:prstGeom>
          <a:noFill/>
        </p:spPr>
        <p:txBody>
          <a:bodyPr wrap="square" rtlCol="0">
            <a:spAutoFit/>
          </a:bodyPr>
          <a:lstStyle/>
          <a:p>
            <a:pPr marL="285750" indent="-285750">
              <a:lnSpc>
                <a:spcPct val="150000"/>
              </a:lnSpc>
              <a:spcBef>
                <a:spcPts val="0"/>
              </a:spcBef>
              <a:spcAft>
                <a:spcPts val="0"/>
              </a:spcAft>
              <a:buFont typeface="Wingdings" panose="05000000000000000000" charset="0"/>
              <a:buChar char="n"/>
            </a:pPr>
            <a:r>
              <a:rPr lang="zh-CN" altLang="en-US" sz="2000" b="1" dirty="0">
                <a:latin typeface="微软雅黑" panose="020B0503020204020204" pitchFamily="34" charset="-122"/>
              </a:rPr>
              <a:t>特征提取</a:t>
            </a:r>
            <a:endParaRPr lang="en-US" altLang="zh-CN" sz="2000" b="1" dirty="0">
              <a:latin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1354479" y="1571552"/>
            <a:ext cx="6857735" cy="1641993"/>
          </a:xfrm>
          <a:prstGeom prst="rect">
            <a:avLst/>
          </a:prstGeom>
        </p:spPr>
      </p:pic>
      <p:grpSp>
        <p:nvGrpSpPr>
          <p:cNvPr id="15" name="组合 14"/>
          <p:cNvGrpSpPr/>
          <p:nvPr/>
        </p:nvGrpSpPr>
        <p:grpSpPr>
          <a:xfrm>
            <a:off x="1056572" y="3914906"/>
            <a:ext cx="3667827" cy="1571494"/>
            <a:chOff x="2303748" y="2498116"/>
            <a:chExt cx="4513921" cy="1861768"/>
          </a:xfrm>
        </p:grpSpPr>
        <p:pic>
          <p:nvPicPr>
            <p:cNvPr id="16" name="Picture 2" descr="D:\老板的书\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sylar\Desktop\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文本框 17"/>
          <p:cNvSpPr txBox="1"/>
          <p:nvPr/>
        </p:nvSpPr>
        <p:spPr>
          <a:xfrm>
            <a:off x="117311" y="4489668"/>
            <a:ext cx="1094269" cy="307777"/>
          </a:xfrm>
          <a:prstGeom prst="rect">
            <a:avLst/>
          </a:prstGeom>
          <a:noFill/>
        </p:spPr>
        <p:txBody>
          <a:bodyPr wrap="square" rtlCol="0">
            <a:spAutoFit/>
          </a:bodyPr>
          <a:lstStyle/>
          <a:p>
            <a:r>
              <a:rPr lang="zh-CN" altLang="en-US" sz="1400" dirty="0">
                <a:solidFill>
                  <a:srgbClr val="FF0000"/>
                </a:solidFill>
              </a:rPr>
              <a:t>训练集</a:t>
            </a:r>
          </a:p>
        </p:txBody>
      </p:sp>
      <p:sp>
        <p:nvSpPr>
          <p:cNvPr id="22" name="文本框 21"/>
          <p:cNvSpPr txBox="1"/>
          <p:nvPr/>
        </p:nvSpPr>
        <p:spPr>
          <a:xfrm>
            <a:off x="117311" y="5122801"/>
            <a:ext cx="1094269" cy="307777"/>
          </a:xfrm>
          <a:prstGeom prst="rect">
            <a:avLst/>
          </a:prstGeom>
          <a:noFill/>
        </p:spPr>
        <p:txBody>
          <a:bodyPr wrap="square" rtlCol="0">
            <a:spAutoFit/>
          </a:bodyPr>
          <a:lstStyle/>
          <a:p>
            <a:r>
              <a:rPr lang="zh-CN" altLang="en-US" sz="1400" dirty="0">
                <a:solidFill>
                  <a:srgbClr val="FF0000"/>
                </a:solidFill>
              </a:rPr>
              <a:t>测试集</a:t>
            </a:r>
          </a:p>
        </p:txBody>
      </p:sp>
      <p:sp>
        <p:nvSpPr>
          <p:cNvPr id="23" name="左大括号 22"/>
          <p:cNvSpPr/>
          <p:nvPr/>
        </p:nvSpPr>
        <p:spPr>
          <a:xfrm>
            <a:off x="927034" y="4232077"/>
            <a:ext cx="129539" cy="8229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 name="直接箭头连接符 23"/>
          <p:cNvCxnSpPr/>
          <p:nvPr/>
        </p:nvCxnSpPr>
        <p:spPr>
          <a:xfrm flipH="1">
            <a:off x="762000" y="5276689"/>
            <a:ext cx="2945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左大括号 24"/>
          <p:cNvSpPr/>
          <p:nvPr/>
        </p:nvSpPr>
        <p:spPr>
          <a:xfrm rot="5400000">
            <a:off x="2791736" y="3001272"/>
            <a:ext cx="158158" cy="16365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2318221" y="3445858"/>
            <a:ext cx="1094269" cy="307777"/>
          </a:xfrm>
          <a:prstGeom prst="rect">
            <a:avLst/>
          </a:prstGeom>
          <a:noFill/>
        </p:spPr>
        <p:txBody>
          <a:bodyPr wrap="square" rtlCol="0">
            <a:spAutoFit/>
          </a:bodyPr>
          <a:lstStyle/>
          <a:p>
            <a:pPr algn="ctr"/>
            <a:r>
              <a:rPr lang="zh-CN" altLang="en-US" sz="1400" dirty="0">
                <a:solidFill>
                  <a:srgbClr val="FF0000"/>
                </a:solidFill>
              </a:rPr>
              <a:t>特征</a:t>
            </a:r>
          </a:p>
        </p:txBody>
      </p:sp>
      <p:sp>
        <p:nvSpPr>
          <p:cNvPr id="28" name="文本框 27"/>
          <p:cNvSpPr txBox="1"/>
          <p:nvPr/>
        </p:nvSpPr>
        <p:spPr>
          <a:xfrm>
            <a:off x="3689078" y="3454368"/>
            <a:ext cx="1094269" cy="307777"/>
          </a:xfrm>
          <a:prstGeom prst="rect">
            <a:avLst/>
          </a:prstGeom>
          <a:noFill/>
        </p:spPr>
        <p:txBody>
          <a:bodyPr wrap="square" rtlCol="0">
            <a:spAutoFit/>
          </a:bodyPr>
          <a:lstStyle/>
          <a:p>
            <a:pPr algn="ctr"/>
            <a:r>
              <a:rPr lang="zh-CN" altLang="en-US" sz="1400" dirty="0">
                <a:solidFill>
                  <a:srgbClr val="FF0000"/>
                </a:solidFill>
              </a:rPr>
              <a:t>标签</a:t>
            </a:r>
          </a:p>
        </p:txBody>
      </p:sp>
      <p:cxnSp>
        <p:nvCxnSpPr>
          <p:cNvPr id="29" name="直接箭头连接符 28"/>
          <p:cNvCxnSpPr>
            <a:endCxn id="28" idx="2"/>
          </p:cNvCxnSpPr>
          <p:nvPr/>
        </p:nvCxnSpPr>
        <p:spPr>
          <a:xfrm flipV="1">
            <a:off x="4236212" y="3762145"/>
            <a:ext cx="1" cy="152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4953000" y="3708960"/>
                <a:ext cx="4031088" cy="2097947"/>
              </a:xfrm>
              <a:prstGeom prst="rect">
                <a:avLst/>
              </a:prstGeom>
              <a:noFill/>
            </p:spPr>
            <p:txBody>
              <a:bodyPr wrap="square" rtlCol="0">
                <a:spAutoFit/>
              </a:bodyPr>
              <a:lstStyle/>
              <a:p>
                <a:r>
                  <a:rPr lang="zh-CN" altLang="en-US" sz="1600" dirty="0"/>
                  <a:t>样本特征：</a:t>
                </a:r>
                <a14:m>
                  <m:oMath xmlns:m="http://schemas.openxmlformats.org/officeDocument/2006/math">
                    <m:r>
                      <a:rPr lang="en-US" altLang="zh-CN" sz="1600" b="1" i="1">
                        <a:latin typeface="Cambria Math" panose="02040503050406030204" pitchFamily="18" charset="0"/>
                      </a:rPr>
                      <m:t>𝒙</m:t>
                    </m:r>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𝑥</m:t>
                            </m:r>
                          </m:e>
                          <m: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1</m:t>
                                </m:r>
                              </m:e>
                            </m:d>
                          </m:sup>
                        </m:s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𝑥</m:t>
                            </m:r>
                          </m:e>
                          <m: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2</m:t>
                                </m:r>
                              </m:e>
                            </m:d>
                          </m:sup>
                        </m:s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𝑥</m:t>
                            </m:r>
                          </m:e>
                          <m: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3</m:t>
                                </m:r>
                              </m:e>
                            </m:d>
                          </m:sup>
                        </m:sSup>
                        <m:r>
                          <a:rPr lang="en-US" altLang="zh-CN" sz="1600" b="0" i="1" smtClean="0">
                            <a:latin typeface="Cambria Math" panose="02040503050406030204" pitchFamily="18" charset="0"/>
                          </a:rPr>
                          <m:t> </m:t>
                        </m:r>
                      </m:e>
                    </m:d>
                  </m:oMath>
                </a14:m>
                <a:r>
                  <a:rPr lang="zh-CN" altLang="en-US" sz="1600" b="0" dirty="0"/>
                  <a:t>，标签</a:t>
                </a:r>
                <a:r>
                  <a:rPr lang="en-US" altLang="zh-CN" sz="1600" b="0" dirty="0"/>
                  <a:t>: </a:t>
                </a:r>
                <a14:m>
                  <m:oMath xmlns:m="http://schemas.openxmlformats.org/officeDocument/2006/math">
                    <m:r>
                      <a:rPr lang="en-US" altLang="zh-CN" sz="1600" b="1" i="1" smtClean="0">
                        <a:latin typeface="Cambria Math" panose="02040503050406030204" pitchFamily="18" charset="0"/>
                      </a:rPr>
                      <m:t>𝒚</m:t>
                    </m:r>
                  </m:oMath>
                </a14:m>
                <a:endParaRPr lang="en-US" altLang="zh-CN" sz="1600" b="0" dirty="0"/>
              </a:p>
              <a:p>
                <a:r>
                  <a:rPr lang="zh-CN" altLang="en-US" sz="1600" b="0" dirty="0"/>
                  <a:t>训练样本</a:t>
                </a:r>
                <a:r>
                  <a:rPr lang="en-US" altLang="zh-CN" sz="1600" b="0" dirty="0"/>
                  <a:t>1</a:t>
                </a:r>
                <a:r>
                  <a:rPr lang="zh-CN" altLang="en-US" sz="1600" b="0" dirty="0"/>
                  <a:t>：</a:t>
                </a:r>
                <a:r>
                  <a:rPr lang="en-US" altLang="zh-CN" sz="1600" b="1" dirty="0"/>
                  <a:t>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{1,1,1}</m:t>
                    </m:r>
                  </m:oMath>
                </a14:m>
                <a:r>
                  <a:rPr lang="zh-CN" altLang="en-US" sz="1600" b="0" dirty="0"/>
                  <a:t>，标签：</a:t>
                </a:r>
                <a14:m>
                  <m:oMath xmlns:m="http://schemas.openxmlformats.org/officeDocument/2006/math">
                    <m:r>
                      <a:rPr lang="en-US" altLang="zh-CN" sz="1600" b="1" i="1">
                        <a:latin typeface="Cambria Math" panose="02040503050406030204" pitchFamily="18" charset="0"/>
                      </a:rPr>
                      <m:t>𝒚</m:t>
                    </m:r>
                    <m:r>
                      <a:rPr lang="en-US" altLang="zh-CN" sz="1600" b="0" i="0" smtClean="0">
                        <a:latin typeface="Cambria Math" panose="02040503050406030204" pitchFamily="18" charset="0"/>
                      </a:rPr>
                      <m:t>=1</m:t>
                    </m:r>
                  </m:oMath>
                </a14:m>
                <a:endParaRPr lang="en-US" altLang="zh-CN" sz="1600" dirty="0"/>
              </a:p>
              <a:p>
                <a:r>
                  <a:rPr lang="zh-CN" altLang="en-US" sz="1600" dirty="0"/>
                  <a:t>训练样本</a:t>
                </a:r>
                <a:r>
                  <a:rPr lang="en-US" altLang="zh-CN" sz="1600" dirty="0"/>
                  <a:t>2</a:t>
                </a:r>
                <a:r>
                  <a:rPr lang="zh-CN" altLang="en-US" sz="1600" dirty="0"/>
                  <a:t>：</a:t>
                </a:r>
                <a:r>
                  <a:rPr lang="en-US" altLang="zh-CN" sz="1600" b="1"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1,</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oMath>
                </a14:m>
                <a:r>
                  <a:rPr lang="zh-CN" altLang="en-US" sz="1600" dirty="0"/>
                  <a:t>，标签：</a:t>
                </a:r>
                <a14:m>
                  <m:oMath xmlns:m="http://schemas.openxmlformats.org/officeDocument/2006/math">
                    <m:r>
                      <a:rPr lang="en-US" altLang="zh-CN" sz="1600" b="1" i="1">
                        <a:latin typeface="Cambria Math" panose="02040503050406030204" pitchFamily="18" charset="0"/>
                      </a:rPr>
                      <m:t>𝒚</m:t>
                    </m:r>
                    <m:r>
                      <a:rPr lang="en-US" altLang="zh-CN" sz="1600">
                        <a:latin typeface="Cambria Math" panose="02040503050406030204" pitchFamily="18" charset="0"/>
                      </a:rPr>
                      <m:t>=</m:t>
                    </m:r>
                    <m:r>
                      <a:rPr lang="en-US" altLang="zh-CN" sz="1600" b="0" i="0" smtClean="0">
                        <a:latin typeface="Cambria Math" panose="02040503050406030204" pitchFamily="18" charset="0"/>
                      </a:rPr>
                      <m:t>1</m:t>
                    </m:r>
                  </m:oMath>
                </a14:m>
                <a:endParaRPr lang="en-US" altLang="zh-CN" sz="1600" dirty="0"/>
              </a:p>
              <a:p>
                <a:r>
                  <a:rPr lang="zh-CN" altLang="en-US" sz="1600" dirty="0"/>
                  <a:t>训练样本</a:t>
                </a:r>
                <a:r>
                  <a:rPr lang="en-US" altLang="zh-CN" sz="1600" dirty="0"/>
                  <a:t>3</a:t>
                </a:r>
                <a:r>
                  <a:rPr lang="zh-CN" altLang="en-US" sz="1600" dirty="0"/>
                  <a:t>：</a:t>
                </a:r>
                <a:r>
                  <a:rPr lang="en-US" altLang="zh-CN" sz="1600" b="1"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3</m:t>
                        </m:r>
                      </m:sub>
                    </m:sSub>
                    <m:r>
                      <a:rPr lang="en-US" altLang="zh-CN" sz="1600" i="1">
                        <a:latin typeface="Cambria Math" panose="02040503050406030204" pitchFamily="18" charset="0"/>
                      </a:rPr>
                      <m:t>={1,</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r>
                      <a:rPr lang="en-US" altLang="zh-CN" sz="1600" b="0" i="1" smtClean="0">
                        <a:latin typeface="Cambria Math" panose="02040503050406030204" pitchFamily="18" charset="0"/>
                      </a:rPr>
                      <m:t>3</m:t>
                    </m:r>
                    <m:r>
                      <a:rPr lang="en-US" altLang="zh-CN" sz="1600" i="1">
                        <a:latin typeface="Cambria Math" panose="02040503050406030204" pitchFamily="18" charset="0"/>
                      </a:rPr>
                      <m:t>}</m:t>
                    </m:r>
                  </m:oMath>
                </a14:m>
                <a:r>
                  <a:rPr lang="zh-CN" altLang="en-US" sz="1600" dirty="0"/>
                  <a:t>，标签：</a:t>
                </a:r>
                <a14:m>
                  <m:oMath xmlns:m="http://schemas.openxmlformats.org/officeDocument/2006/math">
                    <m:r>
                      <a:rPr lang="en-US" altLang="zh-CN" sz="1600" b="1" i="1">
                        <a:latin typeface="Cambria Math" panose="02040503050406030204" pitchFamily="18" charset="0"/>
                      </a:rPr>
                      <m:t>𝒚</m:t>
                    </m:r>
                    <m:r>
                      <a:rPr lang="en-US" altLang="zh-CN" sz="1600">
                        <a:latin typeface="Cambria Math" panose="02040503050406030204" pitchFamily="18" charset="0"/>
                      </a:rPr>
                      <m:t>=</m:t>
                    </m:r>
                    <m:r>
                      <a:rPr lang="en-US" altLang="zh-CN" sz="1600" b="0" i="0" smtClean="0">
                        <a:latin typeface="Cambria Math" panose="02040503050406030204" pitchFamily="18" charset="0"/>
                      </a:rPr>
                      <m:t>0</m:t>
                    </m:r>
                  </m:oMath>
                </a14:m>
                <a:endParaRPr lang="en-US" altLang="zh-CN" sz="1600" dirty="0"/>
              </a:p>
              <a:p>
                <a:r>
                  <a:rPr lang="zh-CN" altLang="en-US" sz="1600" dirty="0"/>
                  <a:t>训练样本</a:t>
                </a:r>
                <a:r>
                  <a:rPr lang="en-US" altLang="zh-CN" sz="1600" dirty="0"/>
                  <a:t>4</a:t>
                </a:r>
                <a:r>
                  <a:rPr lang="zh-CN" altLang="en-US" sz="1600" dirty="0"/>
                  <a:t>：</a:t>
                </a:r>
                <a:r>
                  <a:rPr lang="en-US" altLang="zh-CN" sz="1600" b="1"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4</m:t>
                        </m:r>
                      </m:sub>
                    </m:sSub>
                    <m:r>
                      <a:rPr lang="en-US" altLang="zh-CN" sz="1600" i="1">
                        <a:latin typeface="Cambria Math" panose="02040503050406030204" pitchFamily="18" charset="0"/>
                      </a:rPr>
                      <m:t>={1,</m:t>
                    </m:r>
                    <m:r>
                      <a:rPr lang="en-US" altLang="zh-CN" sz="1600" b="0" i="1" smtClean="0">
                        <a:latin typeface="Cambria Math" panose="02040503050406030204" pitchFamily="18" charset="0"/>
                      </a:rPr>
                      <m:t>3</m:t>
                    </m:r>
                    <m:r>
                      <a:rPr lang="en-US" altLang="zh-CN" sz="1600" i="1">
                        <a:latin typeface="Cambria Math" panose="02040503050406030204" pitchFamily="18" charset="0"/>
                      </a:rPr>
                      <m:t>,</m:t>
                    </m:r>
                    <m:r>
                      <a:rPr lang="en-US" altLang="zh-CN" sz="1600" b="0" i="1" smtClean="0">
                        <a:latin typeface="Cambria Math" panose="02040503050406030204" pitchFamily="18" charset="0"/>
                      </a:rPr>
                      <m:t>2</m:t>
                    </m:r>
                    <m:r>
                      <a:rPr lang="en-US" altLang="zh-CN" sz="1600" i="1">
                        <a:latin typeface="Cambria Math" panose="02040503050406030204" pitchFamily="18" charset="0"/>
                      </a:rPr>
                      <m:t>}</m:t>
                    </m:r>
                  </m:oMath>
                </a14:m>
                <a:r>
                  <a:rPr lang="zh-CN" altLang="en-US" sz="1600" dirty="0"/>
                  <a:t>，标签：</a:t>
                </a:r>
                <a14:m>
                  <m:oMath xmlns:m="http://schemas.openxmlformats.org/officeDocument/2006/math">
                    <m:r>
                      <a:rPr lang="en-US" altLang="zh-CN" sz="1600" b="1" i="1">
                        <a:latin typeface="Cambria Math" panose="02040503050406030204" pitchFamily="18" charset="0"/>
                      </a:rPr>
                      <m:t>𝒚</m:t>
                    </m:r>
                    <m:r>
                      <a:rPr lang="en-US" altLang="zh-CN" sz="1600">
                        <a:latin typeface="Cambria Math" panose="02040503050406030204" pitchFamily="18" charset="0"/>
                      </a:rPr>
                      <m:t>=</m:t>
                    </m:r>
                    <m:r>
                      <a:rPr lang="en-US" altLang="zh-CN" sz="1600" b="0" i="0" smtClean="0">
                        <a:latin typeface="Cambria Math" panose="02040503050406030204" pitchFamily="18" charset="0"/>
                      </a:rPr>
                      <m:t>0</m:t>
                    </m:r>
                  </m:oMath>
                </a14:m>
                <a:endParaRPr lang="en-US" altLang="zh-CN" sz="1600" dirty="0"/>
              </a:p>
              <a:p>
                <a:endParaRPr lang="en-US" altLang="zh-CN" sz="1600" dirty="0"/>
              </a:p>
              <a:p>
                <a:r>
                  <a:rPr lang="zh-CN" altLang="en-US" sz="1600" b="0" dirty="0"/>
                  <a:t>测试样本</a:t>
                </a:r>
                <a:r>
                  <a:rPr lang="en-US" altLang="zh-CN" sz="1600" b="0" dirty="0"/>
                  <a:t>1</a:t>
                </a:r>
                <a:r>
                  <a:rPr lang="zh-CN" altLang="en-US" sz="1600" b="0" dirty="0"/>
                  <a:t>：</a:t>
                </a:r>
                <a14:m>
                  <m:oMath xmlns:m="http://schemas.openxmlformats.org/officeDocument/2006/math">
                    <m:r>
                      <a:rPr lang="en-US" altLang="zh-CN" sz="1600" b="0" i="1" smtClean="0">
                        <a:latin typeface="Cambria Math" panose="02040503050406030204" pitchFamily="18" charset="0"/>
                      </a:rPr>
                      <m:t>𝑥</m:t>
                    </m:r>
                    <m:r>
                      <a:rPr lang="en-US" altLang="zh-CN" sz="1600" i="1">
                        <a:latin typeface="Cambria Math" panose="02040503050406030204" pitchFamily="18" charset="0"/>
                      </a:rPr>
                      <m:t>={1,</m:t>
                    </m:r>
                    <m:r>
                      <a:rPr lang="en-US" altLang="zh-CN" sz="1600" b="0" i="1" smtClean="0">
                        <a:latin typeface="Cambria Math" panose="02040503050406030204" pitchFamily="18" charset="0"/>
                      </a:rPr>
                      <m:t>1</m:t>
                    </m:r>
                    <m:r>
                      <a:rPr lang="en-US" altLang="zh-CN" sz="1600" i="1">
                        <a:latin typeface="Cambria Math" panose="02040503050406030204" pitchFamily="18" charset="0"/>
                      </a:rPr>
                      <m:t>,2}</m:t>
                    </m:r>
                  </m:oMath>
                </a14:m>
                <a:r>
                  <a:rPr lang="zh-CN" altLang="en-US" sz="1600" b="0" dirty="0"/>
                  <a:t>，标签：</a:t>
                </a:r>
                <a:r>
                  <a:rPr lang="en-US" altLang="zh-CN" sz="1600" b="1" dirty="0"/>
                  <a:t> </a:t>
                </a:r>
                <a14:m>
                  <m:oMath xmlns:m="http://schemas.openxmlformats.org/officeDocument/2006/math">
                    <m:r>
                      <a:rPr lang="en-US" altLang="zh-CN" sz="1600" b="1" i="1">
                        <a:latin typeface="Cambria Math" panose="02040503050406030204" pitchFamily="18" charset="0"/>
                      </a:rPr>
                      <m:t>𝒚</m:t>
                    </m:r>
                    <m:r>
                      <a:rPr lang="en-US" altLang="zh-CN" sz="1600">
                        <a:latin typeface="Cambria Math" panose="02040503050406030204" pitchFamily="18" charset="0"/>
                      </a:rPr>
                      <m:t>=</m:t>
                    </m:r>
                    <m:r>
                      <a:rPr lang="en-US" altLang="zh-CN" sz="1600" b="0" i="0" smtClean="0">
                        <a:latin typeface="Cambria Math" panose="02040503050406030204" pitchFamily="18" charset="0"/>
                      </a:rPr>
                      <m:t> ?</m:t>
                    </m:r>
                  </m:oMath>
                </a14:m>
                <a:endParaRPr lang="en-US" altLang="zh-CN" sz="1600" b="0" dirty="0"/>
              </a:p>
              <a:p>
                <a:endParaRPr lang="zh-CN" altLang="en-US" sz="16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4953000" y="3708960"/>
                <a:ext cx="4031088" cy="2097947"/>
              </a:xfrm>
              <a:prstGeom prst="rect">
                <a:avLst/>
              </a:prstGeom>
              <a:blipFill>
                <a:blip r:embed="rId5"/>
                <a:stretch>
                  <a:fillRect l="-908" t="-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1057479"/>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小结和作业</a:t>
            </a:r>
          </a:p>
        </p:txBody>
      </p:sp>
      <p:sp>
        <p:nvSpPr>
          <p:cNvPr id="4" name="文本框 3"/>
          <p:cNvSpPr txBox="1"/>
          <p:nvPr/>
        </p:nvSpPr>
        <p:spPr>
          <a:xfrm>
            <a:off x="416560" y="6440170"/>
            <a:ext cx="24307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Summary&amp;Homework</a:t>
            </a:r>
          </a:p>
        </p:txBody>
      </p:sp>
      <p:grpSp>
        <p:nvGrpSpPr>
          <p:cNvPr id="2" name="组合 1"/>
          <p:cNvGrpSpPr/>
          <p:nvPr/>
        </p:nvGrpSpPr>
        <p:grpSpPr>
          <a:xfrm>
            <a:off x="316230" y="890905"/>
            <a:ext cx="8633460" cy="1198880"/>
            <a:chOff x="618" y="1793"/>
            <a:chExt cx="13596" cy="1888"/>
          </a:xfrm>
        </p:grpSpPr>
        <p:pic>
          <p:nvPicPr>
            <p:cNvPr id="3" name="图片 2"/>
            <p:cNvPicPr>
              <a:picLocks noChangeAspect="1"/>
            </p:cNvPicPr>
            <p:nvPr>
              <p:custDataLst>
                <p:tags r:id="rId1"/>
              </p:custDataLst>
            </p:nvPr>
          </p:nvPicPr>
          <p:blipFill>
            <a:blip r:embed="rId3"/>
            <a:srcRect l="9244" r="12546" b="3438"/>
            <a:stretch>
              <a:fillRect/>
            </a:stretch>
          </p:blipFill>
          <p:spPr>
            <a:xfrm>
              <a:off x="618" y="1819"/>
              <a:ext cx="2829" cy="1795"/>
            </a:xfrm>
            <a:prstGeom prst="rect">
              <a:avLst/>
            </a:prstGeom>
          </p:spPr>
        </p:pic>
        <p:sp>
          <p:nvSpPr>
            <p:cNvPr id="6" name="文本框 5"/>
            <p:cNvSpPr txBox="1"/>
            <p:nvPr/>
          </p:nvSpPr>
          <p:spPr>
            <a:xfrm>
              <a:off x="4218" y="1793"/>
              <a:ext cx="9996" cy="1888"/>
            </a:xfrm>
            <a:prstGeom prst="rect">
              <a:avLst/>
            </a:prstGeom>
            <a:noFill/>
          </p:spPr>
          <p:txBody>
            <a:bodyPr wrap="square" rtlCol="0" anchor="t">
              <a:spAutoFit/>
            </a:bodyPr>
            <a:lstStyle/>
            <a:p>
              <a:pPr marL="285750" indent="-285750">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《Python编程与实践》公开课，北京邮电大学，陈光 </a:t>
              </a:r>
            </a:p>
            <a:p>
              <a:pPr marL="285750" indent="-285750">
                <a:lnSpc>
                  <a:spcPct val="150000"/>
                </a:lnSpc>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https://github.com/fly51fly/Practical_Python_Programming</a:t>
              </a:r>
            </a:p>
            <a:p>
              <a:pPr marL="285750" indent="-285750">
                <a:lnSpc>
                  <a:spcPct val="150000"/>
                </a:lnSpc>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https://www.bilibili.com/video/BV1b7411N7P2</a:t>
              </a:r>
            </a:p>
          </p:txBody>
        </p:sp>
      </p:grpSp>
      <p:grpSp>
        <p:nvGrpSpPr>
          <p:cNvPr id="9" name="组合 8"/>
          <p:cNvGrpSpPr/>
          <p:nvPr/>
        </p:nvGrpSpPr>
        <p:grpSpPr>
          <a:xfrm>
            <a:off x="316230" y="2204085"/>
            <a:ext cx="8640445" cy="1614805"/>
            <a:chOff x="492" y="4470"/>
            <a:chExt cx="13607" cy="2543"/>
          </a:xfrm>
        </p:grpSpPr>
        <p:pic>
          <p:nvPicPr>
            <p:cNvPr id="11" name="图片 10"/>
            <p:cNvPicPr>
              <a:picLocks noChangeAspect="1"/>
            </p:cNvPicPr>
            <p:nvPr/>
          </p:nvPicPr>
          <p:blipFill>
            <a:blip r:embed="rId4"/>
            <a:stretch>
              <a:fillRect/>
            </a:stretch>
          </p:blipFill>
          <p:spPr>
            <a:xfrm>
              <a:off x="492" y="4916"/>
              <a:ext cx="3300" cy="1650"/>
            </a:xfrm>
            <a:prstGeom prst="rect">
              <a:avLst/>
            </a:prstGeom>
          </p:spPr>
        </p:pic>
        <p:sp>
          <p:nvSpPr>
            <p:cNvPr id="16" name="文本框 15"/>
            <p:cNvSpPr txBox="1"/>
            <p:nvPr/>
          </p:nvSpPr>
          <p:spPr>
            <a:xfrm>
              <a:off x="4218" y="4470"/>
              <a:ext cx="9881" cy="2543"/>
            </a:xfrm>
            <a:prstGeom prst="rect">
              <a:avLst/>
            </a:prstGeom>
            <a:noFill/>
          </p:spPr>
          <p:txBody>
            <a:bodyPr wrap="square" rtlCol="0" anchor="t">
              <a:spAutoFit/>
            </a:bodyPr>
            <a:lstStyle/>
            <a:p>
              <a:pPr marL="285750" indent="-285750">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《PyTorch深度学习实践》，Hongpu Liu </a:t>
              </a:r>
            </a:p>
            <a:p>
              <a:pPr marL="285750" indent="-285750">
                <a:lnSpc>
                  <a:spcPct val="150000"/>
                </a:lnSpc>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https://www.bilibili.com/video/BV1Y7411d7Ys</a:t>
              </a:r>
            </a:p>
            <a:p>
              <a:pPr marL="285750" indent="-285750">
                <a:lnSpc>
                  <a:spcPct val="150000"/>
                </a:lnSpc>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https://pytorch.org/resources/</a:t>
              </a:r>
            </a:p>
            <a:p>
              <a:pPr marL="285750" indent="-285750">
                <a:lnSpc>
                  <a:spcPct val="150000"/>
                </a:lnSpc>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https://github.com/apachecn/pytorch-doc-zh</a:t>
              </a:r>
            </a:p>
          </p:txBody>
        </p:sp>
      </p:grpSp>
      <p:sp>
        <p:nvSpPr>
          <p:cNvPr id="12" name="文本框 11"/>
          <p:cNvSpPr txBox="1"/>
          <p:nvPr/>
        </p:nvSpPr>
        <p:spPr>
          <a:xfrm>
            <a:off x="416560" y="5295265"/>
            <a:ext cx="8062595" cy="1014730"/>
          </a:xfrm>
          <a:prstGeom prst="rect">
            <a:avLst/>
          </a:prstGeom>
          <a:noFill/>
        </p:spPr>
        <p:txBody>
          <a:bodyPr wrap="square" rtlCol="0" anchor="t">
            <a:spAutoFit/>
          </a:bodyPr>
          <a:lstStyle/>
          <a:p>
            <a:pPr>
              <a:lnSpc>
                <a:spcPct val="150000"/>
              </a:lnSpc>
              <a:buFont typeface="Wingdings" panose="05000000000000000000" charset="0"/>
            </a:pPr>
            <a:r>
              <a:rPr lang="zh-CN" altLang="en-US" sz="2000" b="1">
                <a:latin typeface="Times New Roman" panose="02020603050405020304" pitchFamily="18" charset="0"/>
                <a:cs typeface="Times New Roman" panose="02020603050405020304" pitchFamily="18" charset="0"/>
              </a:rPr>
              <a:t>【深度学习数学基础-深度学习大讲堂】                                    https://study.163.com/course/introduction/1005022007.htm</a:t>
            </a:r>
          </a:p>
        </p:txBody>
      </p:sp>
      <p:grpSp>
        <p:nvGrpSpPr>
          <p:cNvPr id="29" name="组合 28"/>
          <p:cNvGrpSpPr/>
          <p:nvPr/>
        </p:nvGrpSpPr>
        <p:grpSpPr>
          <a:xfrm>
            <a:off x="395605" y="3889375"/>
            <a:ext cx="8550275" cy="1322070"/>
            <a:chOff x="621" y="7846"/>
            <a:chExt cx="13465" cy="2082"/>
          </a:xfrm>
        </p:grpSpPr>
        <p:pic>
          <p:nvPicPr>
            <p:cNvPr id="30" name="图片 29"/>
            <p:cNvPicPr>
              <a:picLocks noChangeAspect="1"/>
            </p:cNvPicPr>
            <p:nvPr/>
          </p:nvPicPr>
          <p:blipFill>
            <a:blip r:embed="rId5"/>
            <a:stretch>
              <a:fillRect/>
            </a:stretch>
          </p:blipFill>
          <p:spPr>
            <a:xfrm>
              <a:off x="11356" y="7979"/>
              <a:ext cx="2730" cy="1822"/>
            </a:xfrm>
            <a:prstGeom prst="rect">
              <a:avLst/>
            </a:prstGeom>
          </p:spPr>
        </p:pic>
        <p:pic>
          <p:nvPicPr>
            <p:cNvPr id="31" name="图片 30"/>
            <p:cNvPicPr>
              <a:picLocks noChangeAspect="1"/>
            </p:cNvPicPr>
            <p:nvPr/>
          </p:nvPicPr>
          <p:blipFill>
            <a:blip r:embed="rId6"/>
            <a:stretch>
              <a:fillRect/>
            </a:stretch>
          </p:blipFill>
          <p:spPr>
            <a:xfrm>
              <a:off x="6615" y="8088"/>
              <a:ext cx="3070" cy="1609"/>
            </a:xfrm>
            <a:prstGeom prst="rect">
              <a:avLst/>
            </a:prstGeom>
          </p:spPr>
        </p:pic>
        <p:pic>
          <p:nvPicPr>
            <p:cNvPr id="32" name="图片 31"/>
            <p:cNvPicPr>
              <a:picLocks noChangeAspect="1"/>
            </p:cNvPicPr>
            <p:nvPr/>
          </p:nvPicPr>
          <p:blipFill>
            <a:blip r:embed="rId7"/>
            <a:stretch>
              <a:fillRect/>
            </a:stretch>
          </p:blipFill>
          <p:spPr>
            <a:xfrm>
              <a:off x="621" y="8088"/>
              <a:ext cx="1840" cy="1529"/>
            </a:xfrm>
            <a:prstGeom prst="rect">
              <a:avLst/>
            </a:prstGeom>
          </p:spPr>
        </p:pic>
        <p:pic>
          <p:nvPicPr>
            <p:cNvPr id="33" name="图片 32"/>
            <p:cNvPicPr>
              <a:picLocks noChangeAspect="1"/>
            </p:cNvPicPr>
            <p:nvPr/>
          </p:nvPicPr>
          <p:blipFill>
            <a:blip r:embed="rId8"/>
            <a:stretch>
              <a:fillRect/>
            </a:stretch>
          </p:blipFill>
          <p:spPr>
            <a:xfrm>
              <a:off x="9795" y="7846"/>
              <a:ext cx="2012" cy="2012"/>
            </a:xfrm>
            <a:prstGeom prst="rect">
              <a:avLst/>
            </a:prstGeom>
          </p:spPr>
        </p:pic>
        <p:pic>
          <p:nvPicPr>
            <p:cNvPr id="34" name="图片 33"/>
            <p:cNvPicPr>
              <a:picLocks noChangeAspect="1"/>
            </p:cNvPicPr>
            <p:nvPr/>
          </p:nvPicPr>
          <p:blipFill>
            <a:blip r:embed="rId9"/>
            <a:stretch>
              <a:fillRect/>
            </a:stretch>
          </p:blipFill>
          <p:spPr>
            <a:xfrm>
              <a:off x="2461" y="7852"/>
              <a:ext cx="4154" cy="2077"/>
            </a:xfrm>
            <a:prstGeom prst="rect">
              <a:avLst/>
            </a:prstGeom>
          </p:spPr>
        </p:pic>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机器学习算法简介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3" name="文本框 12">
            <a:extLst>
              <a:ext uri="{FF2B5EF4-FFF2-40B4-BE49-F238E27FC236}">
                <a16:creationId xmlns:a16="http://schemas.microsoft.com/office/drawing/2014/main" id="{D24139AA-9B4A-4B54-AF40-AAAD3FB82076}"/>
              </a:ext>
            </a:extLst>
          </p:cNvPr>
          <p:cNvSpPr txBox="1"/>
          <p:nvPr/>
        </p:nvSpPr>
        <p:spPr>
          <a:xfrm>
            <a:off x="124931" y="961654"/>
            <a:ext cx="7498080" cy="496290"/>
          </a:xfrm>
          <a:prstGeom prst="rect">
            <a:avLst/>
          </a:prstGeom>
          <a:noFill/>
        </p:spPr>
        <p:txBody>
          <a:bodyPr wrap="square" rtlCol="0">
            <a:spAutoFit/>
          </a:bodyPr>
          <a:lstStyle/>
          <a:p>
            <a:pPr marL="285750" indent="-285750">
              <a:lnSpc>
                <a:spcPct val="150000"/>
              </a:lnSpc>
              <a:spcBef>
                <a:spcPts val="0"/>
              </a:spcBef>
              <a:spcAft>
                <a:spcPts val="0"/>
              </a:spcAft>
              <a:buFont typeface="Wingdings" panose="05000000000000000000" charset="0"/>
              <a:buChar char="n"/>
            </a:pPr>
            <a:r>
              <a:rPr lang="zh-CN" altLang="en-US" sz="2000" b="1" dirty="0">
                <a:latin typeface="微软雅黑" panose="020B0503020204020204" pitchFamily="34" charset="-122"/>
              </a:rPr>
              <a:t>特征提取</a:t>
            </a:r>
            <a:endParaRPr lang="en-US" altLang="zh-CN" sz="2000" b="1" dirty="0">
              <a:latin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1354479" y="1571552"/>
            <a:ext cx="6857735" cy="1641993"/>
          </a:xfrm>
          <a:prstGeom prst="rect">
            <a:avLst/>
          </a:prstGeom>
        </p:spPr>
      </p:pic>
      <p:grpSp>
        <p:nvGrpSpPr>
          <p:cNvPr id="19" name="组合 16"/>
          <p:cNvGrpSpPr>
            <a:grpSpLocks/>
          </p:cNvGrpSpPr>
          <p:nvPr/>
        </p:nvGrpSpPr>
        <p:grpSpPr bwMode="auto">
          <a:xfrm>
            <a:off x="1354479" y="3213545"/>
            <a:ext cx="6713532" cy="3112419"/>
            <a:chOff x="955333" y="939232"/>
            <a:chExt cx="7241274" cy="3956695"/>
          </a:xfrm>
        </p:grpSpPr>
        <p:grpSp>
          <p:nvGrpSpPr>
            <p:cNvPr id="20" name="组合 10"/>
            <p:cNvGrpSpPr>
              <a:grpSpLocks/>
            </p:cNvGrpSpPr>
            <p:nvPr/>
          </p:nvGrpSpPr>
          <p:grpSpPr bwMode="auto">
            <a:xfrm>
              <a:off x="955333" y="939232"/>
              <a:ext cx="7241274" cy="3907404"/>
              <a:chOff x="955333" y="939232"/>
              <a:chExt cx="7241274" cy="3907404"/>
            </a:xfrm>
          </p:grpSpPr>
          <p:grpSp>
            <p:nvGrpSpPr>
              <p:cNvPr id="31" name="组合 5"/>
              <p:cNvGrpSpPr>
                <a:grpSpLocks/>
              </p:cNvGrpSpPr>
              <p:nvPr/>
            </p:nvGrpSpPr>
            <p:grpSpPr bwMode="auto">
              <a:xfrm>
                <a:off x="955333" y="939232"/>
                <a:ext cx="7241274" cy="3907404"/>
                <a:chOff x="955333" y="939232"/>
                <a:chExt cx="7241274" cy="3907404"/>
              </a:xfrm>
            </p:grpSpPr>
            <p:pic>
              <p:nvPicPr>
                <p:cNvPr id="3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6607" y="995364"/>
                  <a:ext cx="7200000" cy="385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333" y="939232"/>
                  <a:ext cx="3997657" cy="50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8772" y="3164438"/>
                  <a:ext cx="2173070" cy="27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28083" y="3125941"/>
                <a:ext cx="2461792" cy="1134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图片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52990" y="4175553"/>
              <a:ext cx="2742334" cy="72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5463145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机器学习实施过程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2F756E1-CAE9-4890-8059-1B9714F892EB}"/>
                  </a:ext>
                </a:extLst>
              </p:cNvPr>
              <p:cNvSpPr txBox="1"/>
              <p:nvPr/>
            </p:nvSpPr>
            <p:spPr>
              <a:xfrm>
                <a:off x="1417814" y="872214"/>
                <a:ext cx="7414662" cy="496290"/>
              </a:xfrm>
              <a:prstGeom prst="rect">
                <a:avLst/>
              </a:prstGeom>
              <a:noFill/>
            </p:spPr>
            <p:txBody>
              <a:bodyPr wrap="square" rtlCol="0">
                <a:spAutoFit/>
              </a:bodyPr>
              <a:lstStyle/>
              <a:p>
                <a:pPr>
                  <a:lnSpc>
                    <a:spcPct val="150000"/>
                  </a:lnSpc>
                  <a:spcBef>
                    <a:spcPts val="0"/>
                  </a:spcBef>
                  <a:spcAft>
                    <a:spcPts val="0"/>
                  </a:spcAft>
                </a:pPr>
                <a:r>
                  <a:rPr lang="zh-CN" altLang="en-US" sz="2000" b="1" dirty="0">
                    <a:latin typeface="微软雅黑" panose="020B0503020204020204" pitchFamily="34" charset="-122"/>
                  </a:rPr>
                  <a:t>机器学习：从大量数据中学习，寻找一个函数“ </a:t>
                </a:r>
                <a14:m>
                  <m:oMath xmlns:m="http://schemas.openxmlformats.org/officeDocument/2006/math">
                    <m:r>
                      <a:rPr lang="en-US" altLang="zh-CN" sz="2000" b="1">
                        <a:latin typeface="Cambria Math" panose="02040503050406030204" pitchFamily="18" charset="0"/>
                      </a:rPr>
                      <m:t>𝒇</m:t>
                    </m:r>
                  </m:oMath>
                </a14:m>
                <a:r>
                  <a:rPr lang="zh-CN" altLang="en-US" sz="2000" b="1" dirty="0">
                    <a:latin typeface="微软雅黑" panose="020B0503020204020204" pitchFamily="34" charset="-122"/>
                  </a:rPr>
                  <a:t> ”</a:t>
                </a:r>
                <a:endParaRPr lang="en-US" altLang="zh-CN" sz="2000" b="1" dirty="0">
                  <a:latin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02F756E1-CAE9-4890-8059-1B9714F892EB}"/>
                  </a:ext>
                </a:extLst>
              </p:cNvPr>
              <p:cNvSpPr txBox="1">
                <a:spLocks noRot="1" noChangeAspect="1" noMove="1" noResize="1" noEditPoints="1" noAdjustHandles="1" noChangeArrowheads="1" noChangeShapeType="1" noTextEdit="1"/>
              </p:cNvSpPr>
              <p:nvPr/>
            </p:nvSpPr>
            <p:spPr>
              <a:xfrm>
                <a:off x="1417814" y="872214"/>
                <a:ext cx="7414662" cy="496290"/>
              </a:xfrm>
              <a:prstGeom prst="rect">
                <a:avLst/>
              </a:prstGeom>
              <a:blipFill>
                <a:blip r:embed="rId2"/>
                <a:stretch>
                  <a:fillRect l="-905" b="-18519"/>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9555DD16-AB48-4403-9251-3485DDC5F5F1}"/>
              </a:ext>
            </a:extLst>
          </p:cNvPr>
          <p:cNvSpPr txBox="1"/>
          <p:nvPr/>
        </p:nvSpPr>
        <p:spPr>
          <a:xfrm>
            <a:off x="560466" y="1439291"/>
            <a:ext cx="2136883" cy="307777"/>
          </a:xfrm>
          <a:prstGeom prst="rect">
            <a:avLst/>
          </a:prstGeom>
        </p:spPr>
        <p:txBody>
          <a:bodyPr wrap="square" lIns="0" tIns="0" rIns="0" bIns="0">
            <a:spAutoFit/>
          </a:bodyPr>
          <a:lstStyle>
            <a:defPPr>
              <a:defRPr lang="zh-CN"/>
            </a:defPPr>
            <a:lvl1pPr marL="457200" indent="-457200">
              <a:buFont typeface="Wingdings" panose="05000000000000000000" pitchFamily="2" charset="2"/>
              <a:buChar char="Ø"/>
              <a:defRPr sz="2400" b="1">
                <a:solidFill>
                  <a:srgbClr val="002060"/>
                </a:solidFill>
                <a:latin typeface="楷体" panose="02010609060101010101" pitchFamily="49" charset="-122"/>
                <a:ea typeface="楷体" panose="02010609060101010101" pitchFamily="49" charset="-122"/>
              </a:defRPr>
            </a:lvl1pPr>
          </a:lstStyle>
          <a:p>
            <a:r>
              <a:rPr lang="zh-CN" altLang="en-US" sz="2000" dirty="0"/>
              <a:t>语音识别</a:t>
            </a:r>
          </a:p>
        </p:txBody>
      </p:sp>
      <p:sp>
        <p:nvSpPr>
          <p:cNvPr id="15" name="文本框 14">
            <a:extLst>
              <a:ext uri="{FF2B5EF4-FFF2-40B4-BE49-F238E27FC236}">
                <a16:creationId xmlns:a16="http://schemas.microsoft.com/office/drawing/2014/main" id="{1A79F2E8-E79C-4AE5-85B0-71DD709586F4}"/>
              </a:ext>
            </a:extLst>
          </p:cNvPr>
          <p:cNvSpPr txBox="1"/>
          <p:nvPr/>
        </p:nvSpPr>
        <p:spPr>
          <a:xfrm>
            <a:off x="560463" y="2502200"/>
            <a:ext cx="2136883" cy="307777"/>
          </a:xfrm>
          <a:prstGeom prst="rect">
            <a:avLst/>
          </a:prstGeom>
        </p:spPr>
        <p:txBody>
          <a:bodyPr wrap="square" lIns="0" tIns="0" rIns="0" bIns="0">
            <a:spAutoFit/>
          </a:bodyPr>
          <a:lstStyle>
            <a:defPPr>
              <a:defRPr lang="zh-CN"/>
            </a:defPPr>
            <a:lvl1pPr marL="457200" indent="-457200">
              <a:buFont typeface="Wingdings" panose="05000000000000000000" pitchFamily="2" charset="2"/>
              <a:buChar char="Ø"/>
              <a:defRPr sz="2400" b="1">
                <a:solidFill>
                  <a:srgbClr val="002060"/>
                </a:solidFill>
                <a:latin typeface="楷体" panose="02010609060101010101" pitchFamily="49" charset="-122"/>
                <a:ea typeface="楷体" panose="02010609060101010101" pitchFamily="49" charset="-122"/>
              </a:defRPr>
            </a:lvl1pPr>
          </a:lstStyle>
          <a:p>
            <a:r>
              <a:rPr lang="zh-CN" altLang="en-US" sz="2000" dirty="0"/>
              <a:t>图像识别</a:t>
            </a:r>
          </a:p>
        </p:txBody>
      </p:sp>
      <p:sp>
        <p:nvSpPr>
          <p:cNvPr id="16" name="文本框 15">
            <a:extLst>
              <a:ext uri="{FF2B5EF4-FFF2-40B4-BE49-F238E27FC236}">
                <a16:creationId xmlns:a16="http://schemas.microsoft.com/office/drawing/2014/main" id="{7BD477A7-8210-4CBA-A7C1-61D8E699FB1F}"/>
              </a:ext>
            </a:extLst>
          </p:cNvPr>
          <p:cNvSpPr txBox="1"/>
          <p:nvPr/>
        </p:nvSpPr>
        <p:spPr>
          <a:xfrm>
            <a:off x="560465" y="3594648"/>
            <a:ext cx="2136883" cy="307777"/>
          </a:xfrm>
          <a:prstGeom prst="rect">
            <a:avLst/>
          </a:prstGeom>
        </p:spPr>
        <p:txBody>
          <a:bodyPr wrap="square" lIns="0" tIns="0" rIns="0" bIns="0">
            <a:spAutoFit/>
          </a:bodyPr>
          <a:lstStyle>
            <a:defPPr>
              <a:defRPr lang="zh-CN"/>
            </a:defPPr>
            <a:lvl1pPr marL="457200" indent="-457200">
              <a:buFont typeface="Wingdings" panose="05000000000000000000" pitchFamily="2" charset="2"/>
              <a:buChar char="Ø"/>
              <a:defRPr sz="2400" b="1">
                <a:solidFill>
                  <a:srgbClr val="002060"/>
                </a:solidFill>
                <a:latin typeface="楷体" panose="02010609060101010101" pitchFamily="49" charset="-122"/>
                <a:ea typeface="楷体" panose="02010609060101010101" pitchFamily="49" charset="-122"/>
              </a:defRPr>
            </a:lvl1pPr>
          </a:lstStyle>
          <a:p>
            <a:r>
              <a:rPr lang="zh-CN" altLang="en-US" sz="2000" dirty="0"/>
              <a:t>下围棋</a:t>
            </a:r>
          </a:p>
        </p:txBody>
      </p:sp>
      <p:sp>
        <p:nvSpPr>
          <p:cNvPr id="17" name="文本框 16">
            <a:extLst>
              <a:ext uri="{FF2B5EF4-FFF2-40B4-BE49-F238E27FC236}">
                <a16:creationId xmlns:a16="http://schemas.microsoft.com/office/drawing/2014/main" id="{E26D88E2-D76F-4E9D-95C3-97C47B86517C}"/>
              </a:ext>
            </a:extLst>
          </p:cNvPr>
          <p:cNvSpPr txBox="1"/>
          <p:nvPr/>
        </p:nvSpPr>
        <p:spPr>
          <a:xfrm>
            <a:off x="560464" y="4688360"/>
            <a:ext cx="2136883" cy="307777"/>
          </a:xfrm>
          <a:prstGeom prst="rect">
            <a:avLst/>
          </a:prstGeom>
        </p:spPr>
        <p:txBody>
          <a:bodyPr wrap="square" lIns="0" tIns="0" rIns="0" bIns="0">
            <a:spAutoFit/>
          </a:bodyPr>
          <a:lstStyle>
            <a:defPPr>
              <a:defRPr lang="zh-CN"/>
            </a:defPPr>
            <a:lvl1pPr marL="457200" indent="-457200">
              <a:buFont typeface="Wingdings" panose="05000000000000000000" pitchFamily="2" charset="2"/>
              <a:buChar char="Ø"/>
              <a:defRPr sz="2400" b="1">
                <a:solidFill>
                  <a:srgbClr val="002060"/>
                </a:solidFill>
                <a:latin typeface="楷体" panose="02010609060101010101" pitchFamily="49" charset="-122"/>
                <a:ea typeface="楷体" panose="02010609060101010101" pitchFamily="49" charset="-122"/>
              </a:defRPr>
            </a:lvl1pPr>
          </a:lstStyle>
          <a:p>
            <a:r>
              <a:rPr lang="zh-CN" altLang="en-US" sz="2000" dirty="0"/>
              <a:t>聊天机器人</a:t>
            </a:r>
          </a:p>
        </p:txBody>
      </p:sp>
      <p:grpSp>
        <p:nvGrpSpPr>
          <p:cNvPr id="18" name="组合 17">
            <a:extLst>
              <a:ext uri="{FF2B5EF4-FFF2-40B4-BE49-F238E27FC236}">
                <a16:creationId xmlns:a16="http://schemas.microsoft.com/office/drawing/2014/main" id="{6317C598-A09B-4857-BBDF-716B2A27FB56}"/>
              </a:ext>
            </a:extLst>
          </p:cNvPr>
          <p:cNvGrpSpPr/>
          <p:nvPr/>
        </p:nvGrpSpPr>
        <p:grpSpPr>
          <a:xfrm>
            <a:off x="2275583" y="1850964"/>
            <a:ext cx="6506993" cy="546100"/>
            <a:chOff x="2708028" y="1899884"/>
            <a:chExt cx="6506993" cy="546100"/>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45E053B-4FCF-4219-B369-D4758BE7AC17}"/>
                    </a:ext>
                  </a:extLst>
                </p:cNvPr>
                <p:cNvSpPr txBox="1"/>
                <p:nvPr/>
              </p:nvSpPr>
              <p:spPr>
                <a:xfrm>
                  <a:off x="2708028" y="1937513"/>
                  <a:ext cx="6506993" cy="400110"/>
                </a:xfrm>
                <a:prstGeom prst="rect">
                  <a:avLst/>
                </a:prstGeom>
                <a:noFill/>
              </p:spPr>
              <p:txBody>
                <a:bodyPr wrap="square" rtlCol="0">
                  <a:spAutoFit/>
                </a:bodyPr>
                <a:lstStyle/>
                <a:p>
                  <a14:m>
                    <m:oMath xmlns:m="http://schemas.openxmlformats.org/officeDocument/2006/math">
                      <m:r>
                        <a:rPr lang="en-US" altLang="zh-CN" sz="2000" b="1" i="1" smtClean="0">
                          <a:latin typeface="Cambria Math" panose="02040503050406030204" pitchFamily="18" charset="0"/>
                        </a:rPr>
                        <m:t>𝒇</m:t>
                      </m:r>
                      <m:r>
                        <a:rPr lang="en-US" altLang="zh-CN" sz="2000" b="0" i="1" smtClean="0">
                          <a:latin typeface="Cambria Math" panose="02040503050406030204" pitchFamily="18" charset="0"/>
                        </a:rPr>
                        <m:t>(                                                       )</m:t>
                      </m:r>
                    </m:oMath>
                  </a14:m>
                  <a:r>
                    <a:rPr lang="en-US" altLang="zh-CN" sz="2000" dirty="0"/>
                    <a:t>  =  “How are you”   </a:t>
                  </a:r>
                  <a:endParaRPr lang="zh-CN" altLang="en-US" sz="2000" dirty="0"/>
                </a:p>
              </p:txBody>
            </p:sp>
          </mc:Choice>
          <mc:Fallback xmlns="">
            <p:sp>
              <p:nvSpPr>
                <p:cNvPr id="22" name="文本框 21">
                  <a:extLst>
                    <a:ext uri="{FF2B5EF4-FFF2-40B4-BE49-F238E27FC236}">
                      <a16:creationId xmlns:a16="http://schemas.microsoft.com/office/drawing/2014/main" id="{A45E053B-4FCF-4219-B369-D4758BE7AC17}"/>
                    </a:ext>
                  </a:extLst>
                </p:cNvPr>
                <p:cNvSpPr txBox="1">
                  <a:spLocks noRot="1" noChangeAspect="1" noMove="1" noResize="1" noEditPoints="1" noAdjustHandles="1" noChangeArrowheads="1" noChangeShapeType="1" noTextEdit="1"/>
                </p:cNvSpPr>
                <p:nvPr/>
              </p:nvSpPr>
              <p:spPr>
                <a:xfrm>
                  <a:off x="2708028" y="1937513"/>
                  <a:ext cx="6506993" cy="400110"/>
                </a:xfrm>
                <a:prstGeom prst="rect">
                  <a:avLst/>
                </a:prstGeom>
                <a:blipFill>
                  <a:blip r:embed="rId3"/>
                  <a:stretch>
                    <a:fillRect l="-375" t="-9231" b="-27692"/>
                  </a:stretch>
                </a:blipFill>
              </p:spPr>
              <p:txBody>
                <a:bodyPr/>
                <a:lstStyle/>
                <a:p>
                  <a:r>
                    <a:rPr lang="zh-CN" altLang="en-US">
                      <a:noFill/>
                    </a:rPr>
                    <a:t> </a:t>
                  </a:r>
                </a:p>
              </p:txBody>
            </p:sp>
          </mc:Fallback>
        </mc:AlternateContent>
        <p:pic>
          <p:nvPicPr>
            <p:cNvPr id="23" name="Picture 3">
              <a:extLst>
                <a:ext uri="{FF2B5EF4-FFF2-40B4-BE49-F238E27FC236}">
                  <a16:creationId xmlns:a16="http://schemas.microsoft.com/office/drawing/2014/main" id="{38862378-BE51-441E-BC33-1000D6E0E2F0}"/>
                </a:ext>
              </a:extLst>
            </p:cNvPr>
            <p:cNvPicPr>
              <a:picLocks noChangeAspect="1" noChangeArrowheads="1"/>
            </p:cNvPicPr>
            <p:nvPr/>
          </p:nvPicPr>
          <p:blipFill>
            <a:blip r:embed="rId4"/>
            <a:srcRect/>
            <a:stretch>
              <a:fillRect/>
            </a:stretch>
          </p:blipFill>
          <p:spPr bwMode="auto">
            <a:xfrm>
              <a:off x="3111253" y="1899884"/>
              <a:ext cx="2946400" cy="546100"/>
            </a:xfrm>
            <a:prstGeom prst="rect">
              <a:avLst/>
            </a:prstGeom>
            <a:noFill/>
          </p:spPr>
        </p:pic>
      </p:grpSp>
      <p:grpSp>
        <p:nvGrpSpPr>
          <p:cNvPr id="24" name="组合 23">
            <a:extLst>
              <a:ext uri="{FF2B5EF4-FFF2-40B4-BE49-F238E27FC236}">
                <a16:creationId xmlns:a16="http://schemas.microsoft.com/office/drawing/2014/main" id="{1A3BFBC9-A881-4679-B7C4-8E0D4363170D}"/>
              </a:ext>
            </a:extLst>
          </p:cNvPr>
          <p:cNvGrpSpPr/>
          <p:nvPr/>
        </p:nvGrpSpPr>
        <p:grpSpPr>
          <a:xfrm>
            <a:off x="2275583" y="2826920"/>
            <a:ext cx="5699125" cy="863600"/>
            <a:chOff x="2629972" y="2809216"/>
            <a:chExt cx="5699125" cy="863600"/>
          </a:xfrm>
        </p:grpSpPr>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D4A8ACF-4F22-49D2-9F87-045969474497}"/>
                    </a:ext>
                  </a:extLst>
                </p:cNvPr>
                <p:cNvSpPr txBox="1"/>
                <p:nvPr/>
              </p:nvSpPr>
              <p:spPr>
                <a:xfrm>
                  <a:off x="2629972" y="2933847"/>
                  <a:ext cx="5699125" cy="400110"/>
                </a:xfrm>
                <a:prstGeom prst="rect">
                  <a:avLst/>
                </a:prstGeom>
                <a:noFill/>
              </p:spPr>
              <p:txBody>
                <a:bodyPr wrap="square" rtlCol="0">
                  <a:spAutoFit/>
                </a:bodyPr>
                <a:lstStyle/>
                <a:p>
                  <a14:m>
                    <m:oMath xmlns:m="http://schemas.openxmlformats.org/officeDocument/2006/math">
                      <m:r>
                        <a:rPr lang="en-US" altLang="zh-CN" sz="2000" b="1" i="1" smtClean="0">
                          <a:latin typeface="Cambria Math" panose="02040503050406030204" pitchFamily="18" charset="0"/>
                        </a:rPr>
                        <m:t>𝒇</m:t>
                      </m:r>
                      <m:r>
                        <a:rPr lang="en-US" altLang="zh-CN" sz="2000" b="0" i="1" smtClean="0">
                          <a:latin typeface="Cambria Math" panose="02040503050406030204" pitchFamily="18" charset="0"/>
                        </a:rPr>
                        <m:t>(                                                   )</m:t>
                      </m:r>
                    </m:oMath>
                  </a14:m>
                  <a:r>
                    <a:rPr lang="en-US" altLang="zh-CN" sz="2000" dirty="0"/>
                    <a:t>  =  “Cat”   </a:t>
                  </a:r>
                  <a:endParaRPr lang="zh-CN" altLang="en-US" sz="2000" dirty="0"/>
                </a:p>
              </p:txBody>
            </p:sp>
          </mc:Choice>
          <mc:Fallback xmlns="">
            <p:sp>
              <p:nvSpPr>
                <p:cNvPr id="13" name="文本框 12">
                  <a:extLst>
                    <a:ext uri="{FF2B5EF4-FFF2-40B4-BE49-F238E27FC236}">
                      <a16:creationId xmlns:a16="http://schemas.microsoft.com/office/drawing/2014/main" id="{4D4A8ACF-4F22-49D2-9F87-045969474497}"/>
                    </a:ext>
                  </a:extLst>
                </p:cNvPr>
                <p:cNvSpPr txBox="1">
                  <a:spLocks noRot="1" noChangeAspect="1" noMove="1" noResize="1" noEditPoints="1" noAdjustHandles="1" noChangeArrowheads="1" noChangeShapeType="1" noTextEdit="1"/>
                </p:cNvSpPr>
                <p:nvPr/>
              </p:nvSpPr>
              <p:spPr>
                <a:xfrm>
                  <a:off x="2629972" y="2933847"/>
                  <a:ext cx="5699125" cy="400110"/>
                </a:xfrm>
                <a:prstGeom prst="rect">
                  <a:avLst/>
                </a:prstGeom>
                <a:blipFill>
                  <a:blip r:embed="rId5"/>
                  <a:stretch>
                    <a:fillRect l="-428" t="-7576" b="-25758"/>
                  </a:stretch>
                </a:blipFill>
              </p:spPr>
              <p:txBody>
                <a:bodyPr/>
                <a:lstStyle/>
                <a:p>
                  <a:r>
                    <a:rPr lang="zh-CN" altLang="en-US">
                      <a:noFill/>
                    </a:rPr>
                    <a:t> </a:t>
                  </a:r>
                </a:p>
              </p:txBody>
            </p:sp>
          </mc:Fallback>
        </mc:AlternateContent>
        <p:pic>
          <p:nvPicPr>
            <p:cNvPr id="26" name="Picture 3">
              <a:extLst>
                <a:ext uri="{FF2B5EF4-FFF2-40B4-BE49-F238E27FC236}">
                  <a16:creationId xmlns:a16="http://schemas.microsoft.com/office/drawing/2014/main" id="{B2C8756E-11C0-4651-9D46-A5756982CC89}"/>
                </a:ext>
              </a:extLst>
            </p:cNvPr>
            <p:cNvPicPr>
              <a:picLocks noChangeAspect="1" noChangeArrowheads="1"/>
            </p:cNvPicPr>
            <p:nvPr/>
          </p:nvPicPr>
          <p:blipFill>
            <a:blip r:embed="rId6"/>
            <a:srcRect/>
            <a:stretch>
              <a:fillRect/>
            </a:stretch>
          </p:blipFill>
          <p:spPr bwMode="auto">
            <a:xfrm>
              <a:off x="3810000" y="2809216"/>
              <a:ext cx="1130300" cy="863600"/>
            </a:xfrm>
            <a:prstGeom prst="rect">
              <a:avLst/>
            </a:prstGeom>
            <a:noFill/>
          </p:spPr>
        </p:pic>
      </p:grpSp>
      <p:grpSp>
        <p:nvGrpSpPr>
          <p:cNvPr id="28" name="组合 27">
            <a:extLst>
              <a:ext uri="{FF2B5EF4-FFF2-40B4-BE49-F238E27FC236}">
                <a16:creationId xmlns:a16="http://schemas.microsoft.com/office/drawing/2014/main" id="{3258713F-D6BD-41EF-A9B1-461BB923B385}"/>
              </a:ext>
            </a:extLst>
          </p:cNvPr>
          <p:cNvGrpSpPr/>
          <p:nvPr/>
        </p:nvGrpSpPr>
        <p:grpSpPr>
          <a:xfrm>
            <a:off x="2275583" y="3921857"/>
            <a:ext cx="6735970" cy="889000"/>
            <a:chOff x="2629972" y="3904153"/>
            <a:chExt cx="6735970" cy="889000"/>
          </a:xfrm>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E018C15D-193E-46BB-9110-C6759CF32049}"/>
                    </a:ext>
                  </a:extLst>
                </p:cNvPr>
                <p:cNvSpPr txBox="1"/>
                <p:nvPr/>
              </p:nvSpPr>
              <p:spPr>
                <a:xfrm>
                  <a:off x="2629972" y="3917766"/>
                  <a:ext cx="6735970" cy="400110"/>
                </a:xfrm>
                <a:prstGeom prst="rect">
                  <a:avLst/>
                </a:prstGeom>
                <a:noFill/>
              </p:spPr>
              <p:txBody>
                <a:bodyPr wrap="square" rtlCol="0">
                  <a:spAutoFit/>
                </a:bodyPr>
                <a:lstStyle/>
                <a:p>
                  <a14:m>
                    <m:oMath xmlns:m="http://schemas.openxmlformats.org/officeDocument/2006/math">
                      <m:r>
                        <a:rPr lang="en-US" altLang="zh-CN" sz="2000" b="1" i="1" smtClean="0">
                          <a:latin typeface="Cambria Math" panose="02040503050406030204" pitchFamily="18" charset="0"/>
                        </a:rPr>
                        <m:t>𝒇</m:t>
                      </m:r>
                      <m:r>
                        <a:rPr lang="en-US" altLang="zh-CN" sz="2000" b="0" i="1" smtClean="0">
                          <a:latin typeface="Cambria Math" panose="02040503050406030204" pitchFamily="18" charset="0"/>
                        </a:rPr>
                        <m:t>(                                                  )</m:t>
                      </m:r>
                    </m:oMath>
                  </a14:m>
                  <a:r>
                    <a:rPr lang="en-US" altLang="zh-CN" sz="2000" dirty="0"/>
                    <a:t>  =  “5-5” (next move)   </a:t>
                  </a:r>
                  <a:endParaRPr lang="zh-CN" altLang="en-US" sz="2000" dirty="0"/>
                </a:p>
              </p:txBody>
            </p:sp>
          </mc:Choice>
          <mc:Fallback xmlns="">
            <p:sp>
              <p:nvSpPr>
                <p:cNvPr id="16" name="文本框 15">
                  <a:extLst>
                    <a:ext uri="{FF2B5EF4-FFF2-40B4-BE49-F238E27FC236}">
                      <a16:creationId xmlns:a16="http://schemas.microsoft.com/office/drawing/2014/main" id="{E018C15D-193E-46BB-9110-C6759CF32049}"/>
                    </a:ext>
                  </a:extLst>
                </p:cNvPr>
                <p:cNvSpPr txBox="1">
                  <a:spLocks noRot="1" noChangeAspect="1" noMove="1" noResize="1" noEditPoints="1" noAdjustHandles="1" noChangeArrowheads="1" noChangeShapeType="1" noTextEdit="1"/>
                </p:cNvSpPr>
                <p:nvPr/>
              </p:nvSpPr>
              <p:spPr>
                <a:xfrm>
                  <a:off x="2629972" y="3917766"/>
                  <a:ext cx="6735970" cy="400110"/>
                </a:xfrm>
                <a:prstGeom prst="rect">
                  <a:avLst/>
                </a:prstGeom>
                <a:blipFill>
                  <a:blip r:embed="rId7"/>
                  <a:stretch>
                    <a:fillRect l="-362" t="-9231" b="-27692"/>
                  </a:stretch>
                </a:blipFill>
              </p:spPr>
              <p:txBody>
                <a:bodyPr/>
                <a:lstStyle/>
                <a:p>
                  <a:r>
                    <a:rPr lang="zh-CN" altLang="en-US">
                      <a:noFill/>
                    </a:rPr>
                    <a:t> </a:t>
                  </a:r>
                </a:p>
              </p:txBody>
            </p:sp>
          </mc:Fallback>
        </mc:AlternateContent>
        <p:pic>
          <p:nvPicPr>
            <p:cNvPr id="30" name="Picture 3">
              <a:extLst>
                <a:ext uri="{FF2B5EF4-FFF2-40B4-BE49-F238E27FC236}">
                  <a16:creationId xmlns:a16="http://schemas.microsoft.com/office/drawing/2014/main" id="{1678AF22-0053-4688-A80B-024009DF9359}"/>
                </a:ext>
              </a:extLst>
            </p:cNvPr>
            <p:cNvPicPr>
              <a:picLocks noChangeAspect="1" noChangeArrowheads="1"/>
            </p:cNvPicPr>
            <p:nvPr/>
          </p:nvPicPr>
          <p:blipFill>
            <a:blip r:embed="rId8"/>
            <a:srcRect/>
            <a:stretch>
              <a:fillRect/>
            </a:stretch>
          </p:blipFill>
          <p:spPr bwMode="auto">
            <a:xfrm>
              <a:off x="3810000" y="3904153"/>
              <a:ext cx="1130300" cy="889000"/>
            </a:xfrm>
            <a:prstGeom prst="rect">
              <a:avLst/>
            </a:prstGeom>
            <a:noFill/>
          </p:spPr>
        </p:pic>
      </p:grpSp>
      <p:grpSp>
        <p:nvGrpSpPr>
          <p:cNvPr id="31" name="组合 30">
            <a:extLst>
              <a:ext uri="{FF2B5EF4-FFF2-40B4-BE49-F238E27FC236}">
                <a16:creationId xmlns:a16="http://schemas.microsoft.com/office/drawing/2014/main" id="{12339D4D-ED83-4A50-A5D6-DFA702430B1A}"/>
              </a:ext>
            </a:extLst>
          </p:cNvPr>
          <p:cNvGrpSpPr/>
          <p:nvPr/>
        </p:nvGrpSpPr>
        <p:grpSpPr>
          <a:xfrm>
            <a:off x="2275583" y="5100163"/>
            <a:ext cx="5457585" cy="796773"/>
            <a:chOff x="2629972" y="5082459"/>
            <a:chExt cx="5457585" cy="796773"/>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E91F73E2-C089-46BA-95BF-9025D6E70EAD}"/>
                    </a:ext>
                  </a:extLst>
                </p:cNvPr>
                <p:cNvSpPr txBox="1"/>
                <p:nvPr/>
              </p:nvSpPr>
              <p:spPr>
                <a:xfrm>
                  <a:off x="2629972" y="5082459"/>
                  <a:ext cx="5457585" cy="400110"/>
                </a:xfrm>
                <a:prstGeom prst="rect">
                  <a:avLst/>
                </a:prstGeom>
                <a:noFill/>
              </p:spPr>
              <p:txBody>
                <a:bodyPr wrap="square" rtlCol="0">
                  <a:spAutoFit/>
                </a:bodyPr>
                <a:lstStyle/>
                <a:p>
                  <a14:m>
                    <m:oMath xmlns:m="http://schemas.openxmlformats.org/officeDocument/2006/math">
                      <m:r>
                        <a:rPr lang="en-US" altLang="zh-CN" sz="2000" b="1" i="1" smtClean="0">
                          <a:latin typeface="Cambria Math" panose="02040503050406030204" pitchFamily="18" charset="0"/>
                        </a:rPr>
                        <m:t>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  </m:t>
                      </m:r>
                    </m:oMath>
                  </a14:m>
                  <a:r>
                    <a:rPr lang="en-US" altLang="zh-CN" sz="2000" dirty="0"/>
                    <a:t>=  </a:t>
                  </a:r>
                  <a:r>
                    <a:rPr lang="en-US" altLang="zh-CN" sz="2000" b="1" dirty="0">
                      <a:latin typeface="Times New Roman" panose="02020603050405020304" pitchFamily="18" charset="0"/>
                      <a:cs typeface="Times New Roman" panose="02020603050405020304" pitchFamily="18" charset="0"/>
                    </a:rPr>
                    <a:t>“I’m fine”</a:t>
                  </a:r>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E91F73E2-C089-46BA-95BF-9025D6E70EAD}"/>
                    </a:ext>
                  </a:extLst>
                </p:cNvPr>
                <p:cNvSpPr txBox="1">
                  <a:spLocks noRot="1" noChangeAspect="1" noMove="1" noResize="1" noEditPoints="1" noAdjustHandles="1" noChangeArrowheads="1" noChangeShapeType="1" noTextEdit="1"/>
                </p:cNvSpPr>
                <p:nvPr/>
              </p:nvSpPr>
              <p:spPr>
                <a:xfrm>
                  <a:off x="2629972" y="5082459"/>
                  <a:ext cx="5457585" cy="400110"/>
                </a:xfrm>
                <a:prstGeom prst="rect">
                  <a:avLst/>
                </a:prstGeom>
                <a:blipFill>
                  <a:blip r:embed="rId9"/>
                  <a:stretch>
                    <a:fillRect l="-446" t="-10769" b="-27692"/>
                  </a:stretch>
                </a:blipFill>
              </p:spPr>
              <p:txBody>
                <a:bodyPr/>
                <a:lstStyle/>
                <a:p>
                  <a:r>
                    <a:rPr lang="zh-CN" altLang="en-US">
                      <a:noFill/>
                    </a:rPr>
                    <a:t> </a:t>
                  </a:r>
                </a:p>
              </p:txBody>
            </p:sp>
          </mc:Fallback>
        </mc:AlternateContent>
        <p:sp>
          <p:nvSpPr>
            <p:cNvPr id="33" name="TextBox 1">
              <a:extLst>
                <a:ext uri="{FF2B5EF4-FFF2-40B4-BE49-F238E27FC236}">
                  <a16:creationId xmlns:a16="http://schemas.microsoft.com/office/drawing/2014/main" id="{147C5EC2-E998-4FA5-96EC-F42940F3E591}"/>
                </a:ext>
              </a:extLst>
            </p:cNvPr>
            <p:cNvSpPr txBox="1"/>
            <p:nvPr/>
          </p:nvSpPr>
          <p:spPr>
            <a:xfrm>
              <a:off x="3529657" y="5538113"/>
              <a:ext cx="1282402" cy="341119"/>
            </a:xfrm>
            <a:prstGeom prst="rect">
              <a:avLst/>
            </a:prstGeom>
            <a:noFill/>
          </p:spPr>
          <p:txBody>
            <a:bodyPr wrap="none" lIns="0" tIns="0" rIns="0" rtlCol="0">
              <a:spAutoFit/>
            </a:bodyPr>
            <a:lstStyle>
              <a:defPPr>
                <a:defRPr lang="zh-CN"/>
              </a:defPPr>
              <a:lvl1pPr>
                <a:lnSpc>
                  <a:spcPts val="2300"/>
                </a:lnSpc>
                <a:tabLst/>
                <a:defRPr sz="2200">
                  <a:solidFill>
                    <a:srgbClr val="000000"/>
                  </a:solidFill>
                  <a:latin typeface="楷体" panose="02010609060101010101" pitchFamily="49" charset="-122"/>
                  <a:ea typeface="楷体" panose="02010609060101010101" pitchFamily="49" charset="-122"/>
                  <a:cs typeface="Calibri" pitchFamily="18" charset="0"/>
                </a:defRPr>
              </a:lvl1pPr>
            </a:lstStyle>
            <a:p>
              <a:r>
                <a:rPr lang="en-US" altLang="zh-CN" sz="2000" dirty="0"/>
                <a:t>(</a:t>
              </a:r>
              <a:r>
                <a:rPr lang="zh-CN" altLang="en-US" sz="2000" dirty="0"/>
                <a:t>来自用户</a:t>
              </a:r>
              <a:r>
                <a:rPr lang="en-US" altLang="zh-CN" sz="2000" dirty="0"/>
                <a:t>)</a:t>
              </a:r>
            </a:p>
          </p:txBody>
        </p:sp>
        <p:sp>
          <p:nvSpPr>
            <p:cNvPr id="34" name="TextBox 1">
              <a:extLst>
                <a:ext uri="{FF2B5EF4-FFF2-40B4-BE49-F238E27FC236}">
                  <a16:creationId xmlns:a16="http://schemas.microsoft.com/office/drawing/2014/main" id="{17118F62-061D-416C-9B6B-F854CFD49021}"/>
                </a:ext>
              </a:extLst>
            </p:cNvPr>
            <p:cNvSpPr txBox="1"/>
            <p:nvPr/>
          </p:nvSpPr>
          <p:spPr>
            <a:xfrm>
              <a:off x="6111711" y="5538112"/>
              <a:ext cx="1282402" cy="341119"/>
            </a:xfrm>
            <a:prstGeom prst="rect">
              <a:avLst/>
            </a:prstGeom>
            <a:noFill/>
          </p:spPr>
          <p:txBody>
            <a:bodyPr wrap="none" lIns="0" tIns="0" rIns="0" rtlCol="0">
              <a:spAutoFit/>
            </a:bodyPr>
            <a:lstStyle/>
            <a:p>
              <a:pPr>
                <a:lnSpc>
                  <a:spcPts val="2300"/>
                </a:lnSpc>
                <a:tabLst/>
              </a:pPr>
              <a:r>
                <a:rPr lang="en-US" altLang="zh-CN" sz="2000" dirty="0">
                  <a:solidFill>
                    <a:srgbClr val="000000"/>
                  </a:solidFill>
                  <a:latin typeface="楷体" panose="02010609060101010101" pitchFamily="49" charset="-122"/>
                  <a:ea typeface="楷体" panose="02010609060101010101" pitchFamily="49" charset="-122"/>
                  <a:cs typeface="Calibri" pitchFamily="18" charset="0"/>
                </a:rPr>
                <a:t>(</a:t>
              </a:r>
              <a:r>
                <a:rPr lang="zh-CN" altLang="en-US" sz="2000" dirty="0">
                  <a:solidFill>
                    <a:srgbClr val="000000"/>
                  </a:solidFill>
                  <a:latin typeface="楷体" panose="02010609060101010101" pitchFamily="49" charset="-122"/>
                  <a:ea typeface="楷体" panose="02010609060101010101" pitchFamily="49" charset="-122"/>
                  <a:cs typeface="Calibri" pitchFamily="18" charset="0"/>
                </a:rPr>
                <a:t>机器回应</a:t>
              </a:r>
              <a:r>
                <a:rPr lang="en-US" altLang="zh-CN" sz="2000" dirty="0">
                  <a:solidFill>
                    <a:srgbClr val="000000"/>
                  </a:solidFill>
                  <a:latin typeface="楷体" panose="02010609060101010101" pitchFamily="49" charset="-122"/>
                  <a:ea typeface="楷体" panose="02010609060101010101" pitchFamily="49" charset="-122"/>
                  <a:cs typeface="Calibri" pitchFamily="18" charset="0"/>
                </a:rPr>
                <a:t>)</a:t>
              </a:r>
            </a:p>
          </p:txBody>
        </p:sp>
        <p:sp>
          <p:nvSpPr>
            <p:cNvPr id="35" name="TextBox 1">
              <a:extLst>
                <a:ext uri="{FF2B5EF4-FFF2-40B4-BE49-F238E27FC236}">
                  <a16:creationId xmlns:a16="http://schemas.microsoft.com/office/drawing/2014/main" id="{D69CC4D3-E5D0-495D-A0BA-8FF560D4A586}"/>
                </a:ext>
              </a:extLst>
            </p:cNvPr>
            <p:cNvSpPr txBox="1"/>
            <p:nvPr/>
          </p:nvSpPr>
          <p:spPr>
            <a:xfrm>
              <a:off x="3427512" y="5116271"/>
              <a:ext cx="1906163" cy="392415"/>
            </a:xfrm>
            <a:prstGeom prst="rect">
              <a:avLst/>
            </a:prstGeom>
            <a:noFill/>
          </p:spPr>
          <p:txBody>
            <a:bodyPr wrap="none" lIns="0" tIns="0" rIns="0" rtlCol="0">
              <a:spAutoFit/>
            </a:bodyPr>
            <a:lstStyle/>
            <a:p>
              <a:pPr>
                <a:lnSpc>
                  <a:spcPts val="2700"/>
                </a:lnSpc>
                <a:tabLst/>
              </a:pPr>
              <a:r>
                <a:rPr lang="en-US" altLang="zh-CN" sz="2000" b="1" dirty="0">
                  <a:solidFill>
                    <a:srgbClr val="000000"/>
                  </a:solidFill>
                  <a:latin typeface="Times New Roman" panose="02020603050405020304" pitchFamily="18" charset="0"/>
                  <a:cs typeface="Times New Roman" panose="02020603050405020304" pitchFamily="18" charset="0"/>
                </a:rPr>
                <a:t>“How are you</a:t>
              </a:r>
              <a:r>
                <a:rPr lang="zh-CN" altLang="en-US" sz="2000" b="1" dirty="0">
                  <a:solidFill>
                    <a:srgbClr val="000000"/>
                  </a:solidFill>
                  <a:latin typeface="Times New Roman" panose="02020603050405020304" pitchFamily="18" charset="0"/>
                  <a:cs typeface="Times New Roman" panose="02020603050405020304" pitchFamily="18" charset="0"/>
                </a:rPr>
                <a:t>？</a:t>
              </a:r>
              <a:r>
                <a:rPr lang="en-US" altLang="zh-CN" sz="2000" b="1" dirty="0">
                  <a:solidFill>
                    <a:srgbClr val="000000"/>
                  </a:solidFill>
                  <a:latin typeface="Times New Roman" panose="02020603050405020304" pitchFamily="18" charset="0"/>
                  <a:cs typeface="Times New Roman" panose="02020603050405020304" pitchFamily="18" charset="0"/>
                </a:rPr>
                <a:t>”</a:t>
              </a:r>
            </a:p>
          </p:txBody>
        </p:sp>
      </p:grpSp>
    </p:spTree>
    <p:extLst>
      <p:ext uri="{BB962C8B-B14F-4D97-AF65-F5344CB8AC3E}">
        <p14:creationId xmlns:p14="http://schemas.microsoft.com/office/powerpoint/2010/main" val="22946534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机器学习实施过程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2F756E1-CAE9-4890-8059-1B9714F892EB}"/>
                  </a:ext>
                </a:extLst>
              </p:cNvPr>
              <p:cNvSpPr txBox="1"/>
              <p:nvPr/>
            </p:nvSpPr>
            <p:spPr>
              <a:xfrm>
                <a:off x="1417814" y="872214"/>
                <a:ext cx="7414662" cy="496290"/>
              </a:xfrm>
              <a:prstGeom prst="rect">
                <a:avLst/>
              </a:prstGeom>
              <a:noFill/>
            </p:spPr>
            <p:txBody>
              <a:bodyPr wrap="square" rtlCol="0">
                <a:spAutoFit/>
              </a:bodyPr>
              <a:lstStyle/>
              <a:p>
                <a:pPr>
                  <a:lnSpc>
                    <a:spcPct val="150000"/>
                  </a:lnSpc>
                  <a:spcBef>
                    <a:spcPts val="0"/>
                  </a:spcBef>
                  <a:spcAft>
                    <a:spcPts val="0"/>
                  </a:spcAft>
                </a:pPr>
                <a:r>
                  <a:rPr lang="zh-CN" altLang="en-US" sz="2000" b="1" dirty="0">
                    <a:latin typeface="微软雅黑" panose="020B0503020204020204" pitchFamily="34" charset="-122"/>
                  </a:rPr>
                  <a:t>机器学习：从大量数据中学习，寻找一个函数“ </a:t>
                </a:r>
                <a14:m>
                  <m:oMath xmlns:m="http://schemas.openxmlformats.org/officeDocument/2006/math">
                    <m:r>
                      <a:rPr lang="en-US" altLang="zh-CN" sz="2000" b="1">
                        <a:latin typeface="Cambria Math" panose="02040503050406030204" pitchFamily="18" charset="0"/>
                      </a:rPr>
                      <m:t>𝒇</m:t>
                    </m:r>
                  </m:oMath>
                </a14:m>
                <a:r>
                  <a:rPr lang="zh-CN" altLang="en-US" sz="2000" b="1" dirty="0">
                    <a:latin typeface="微软雅黑" panose="020B0503020204020204" pitchFamily="34" charset="-122"/>
                  </a:rPr>
                  <a:t> ”</a:t>
                </a:r>
                <a:endParaRPr lang="en-US" altLang="zh-CN" sz="2000" b="1" dirty="0">
                  <a:latin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02F756E1-CAE9-4890-8059-1B9714F892EB}"/>
                  </a:ext>
                </a:extLst>
              </p:cNvPr>
              <p:cNvSpPr txBox="1">
                <a:spLocks noRot="1" noChangeAspect="1" noMove="1" noResize="1" noEditPoints="1" noAdjustHandles="1" noChangeArrowheads="1" noChangeShapeType="1" noTextEdit="1"/>
              </p:cNvSpPr>
              <p:nvPr/>
            </p:nvSpPr>
            <p:spPr>
              <a:xfrm>
                <a:off x="1417814" y="872214"/>
                <a:ext cx="7414662" cy="496290"/>
              </a:xfrm>
              <a:prstGeom prst="rect">
                <a:avLst/>
              </a:prstGeom>
              <a:blipFill>
                <a:blip r:embed="rId2"/>
                <a:stretch>
                  <a:fillRect l="-905" b="-18519"/>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D24139AA-9B4A-4B54-AF40-AAAD3FB82076}"/>
              </a:ext>
            </a:extLst>
          </p:cNvPr>
          <p:cNvSpPr txBox="1"/>
          <p:nvPr/>
        </p:nvSpPr>
        <p:spPr>
          <a:xfrm>
            <a:off x="617384" y="1474234"/>
            <a:ext cx="7498080"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latin typeface="KaiTi" panose="02010609060101010101" pitchFamily="49" charset="-122"/>
                <a:ea typeface="KaiTi" panose="02010609060101010101" pitchFamily="49" charset="-122"/>
              </a:rPr>
              <a:t>假设空间：</a:t>
            </a:r>
            <a:r>
              <a:rPr lang="zh-CN" altLang="en-US" b="1" dirty="0">
                <a:solidFill>
                  <a:srgbClr val="000000"/>
                </a:solidFill>
                <a:latin typeface="Verdana" panose="020B0604030504040204" pitchFamily="34" charset="0"/>
              </a:rPr>
              <a:t>学习过程</a:t>
            </a:r>
            <a:r>
              <a:rPr lang="zh-CN" altLang="en-US" dirty="0">
                <a:solidFill>
                  <a:srgbClr val="000000"/>
                </a:solidFill>
                <a:latin typeface="Verdana" panose="020B0604030504040204" pitchFamily="34" charset="0"/>
              </a:rPr>
              <a:t>看作一个在假设</a:t>
            </a:r>
            <a:r>
              <a:rPr lang="zh-CN" altLang="en-US" dirty="0">
                <a:solidFill>
                  <a:srgbClr val="000000"/>
                </a:solidFill>
              </a:rPr>
              <a:t>（</a:t>
            </a:r>
            <a:r>
              <a:rPr lang="en-US" altLang="zh-CN" dirty="0">
                <a:solidFill>
                  <a:srgbClr val="000000"/>
                </a:solidFill>
              </a:rPr>
              <a:t>hypothesis</a:t>
            </a:r>
            <a:r>
              <a:rPr lang="zh-CN" altLang="en-US" dirty="0">
                <a:solidFill>
                  <a:srgbClr val="000000"/>
                </a:solidFill>
              </a:rPr>
              <a:t>）</a:t>
            </a:r>
            <a:r>
              <a:rPr lang="zh-CN" altLang="en-US" dirty="0">
                <a:solidFill>
                  <a:srgbClr val="000000"/>
                </a:solidFill>
                <a:latin typeface="Verdana" panose="020B0604030504040204" pitchFamily="34" charset="0"/>
              </a:rPr>
              <a:t>组成的空间中进行搜索的过程。搜索过程中可以不断删除与正例不一致的假设、和（或）与反例一致的假设。最终将会获得与训练集一致（即对所有训练样本能够进行正确判断）的假设，这就是我们学得的结果。</a:t>
            </a:r>
            <a:endParaRPr lang="zh-CN" altLang="en-US" dirty="0"/>
          </a:p>
          <a:p>
            <a:pPr marL="342900" indent="-342900">
              <a:buFont typeface="Wingdings" panose="05000000000000000000" pitchFamily="2" charset="2"/>
              <a:buChar char="Ø"/>
            </a:pPr>
            <a:endParaRPr lang="en-US" altLang="zh-CN" b="1" dirty="0">
              <a:latin typeface="KaiTi" panose="02010609060101010101" pitchFamily="49" charset="-122"/>
              <a:ea typeface="KaiTi" panose="02010609060101010101" pitchFamily="49" charset="-122"/>
            </a:endParaRPr>
          </a:p>
        </p:txBody>
      </p:sp>
      <p:sp>
        <p:nvSpPr>
          <p:cNvPr id="37" name="流程图: 磁盘 36"/>
          <p:cNvSpPr/>
          <p:nvPr/>
        </p:nvSpPr>
        <p:spPr>
          <a:xfrm>
            <a:off x="832919" y="2915222"/>
            <a:ext cx="1520982" cy="851026"/>
          </a:xfrm>
          <a:prstGeom prst="flowChartMagneticDisk">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假设空间</a:t>
            </a:r>
            <a:endParaRPr lang="en-US" altLang="zh-CN" dirty="0">
              <a:solidFill>
                <a:schemeClr val="tx1"/>
              </a:solidFill>
              <a:latin typeface="Times New Roman" panose="02020603050405020304" pitchFamily="18" charset="0"/>
              <a:ea typeface="宋体" panose="02010600030101010101" pitchFamily="2" charset="-122"/>
            </a:endParaRPr>
          </a:p>
          <a:p>
            <a:pPr algn="ctr"/>
            <a:r>
              <a:rPr lang="zh-CN" altLang="en-US" dirty="0">
                <a:solidFill>
                  <a:schemeClr val="tx1"/>
                </a:solidFill>
                <a:latin typeface="Times New Roman" panose="02020603050405020304" pitchFamily="18" charset="0"/>
                <a:ea typeface="宋体" panose="02010600030101010101" pitchFamily="2" charset="-122"/>
              </a:rPr>
              <a:t>一系列函数</a:t>
            </a:r>
          </a:p>
        </p:txBody>
      </p:sp>
      <p:sp>
        <p:nvSpPr>
          <p:cNvPr id="38" name="矩形 37"/>
          <p:cNvSpPr/>
          <p:nvPr/>
        </p:nvSpPr>
        <p:spPr>
          <a:xfrm>
            <a:off x="2493481" y="3111072"/>
            <a:ext cx="1023042" cy="47078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latin typeface="Times New Roman" panose="02020603050405020304" pitchFamily="18" charset="0"/>
                <a:ea typeface="宋体" panose="02010600030101010101" pitchFamily="2" charset="-122"/>
              </a:rPr>
              <a:t>Model</a:t>
            </a:r>
            <a:endParaRPr lang="zh-CN" altLang="en-US" dirty="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9" name="文本框 38"/>
              <p:cNvSpPr txBox="1"/>
              <p:nvPr/>
            </p:nvSpPr>
            <p:spPr>
              <a:xfrm>
                <a:off x="2493481" y="3581852"/>
                <a:ext cx="10230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altLang="zh-CN" b="0" dirty="0">
                  <a:latin typeface="Times New Roman" panose="02020603050405020304" pitchFamily="18" charset="0"/>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2493481" y="3581852"/>
                <a:ext cx="1023042" cy="369332"/>
              </a:xfrm>
              <a:prstGeom prst="rect">
                <a:avLst/>
              </a:prstGeom>
              <a:blipFill>
                <a:blip r:embed="rId3"/>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4092165" y="3167634"/>
                <a:ext cx="4155541"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en-US" altLang="zh-CN" dirty="0">
                    <a:latin typeface="Times New Roman" panose="02020603050405020304" pitchFamily="18" charset="0"/>
                  </a:rPr>
                  <a:t> = “Cat”</a:t>
                </a:r>
                <a:endParaRPr lang="zh-CN" altLang="en-US" dirty="0">
                  <a:latin typeface="Times New Roman" panose="02020603050405020304" pitchFamily="18" charset="0"/>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4092165" y="3167634"/>
                <a:ext cx="4155541" cy="369332"/>
              </a:xfrm>
              <a:prstGeom prst="rect">
                <a:avLst/>
              </a:prstGeom>
              <a:blipFill>
                <a:blip r:embed="rId4"/>
                <a:stretch>
                  <a:fillRect l="-440" t="-10000" b="-26667"/>
                </a:stretch>
              </a:blipFill>
            </p:spPr>
            <p:txBody>
              <a:bodyPr/>
              <a:lstStyle/>
              <a:p>
                <a:r>
                  <a:rPr lang="zh-CN" altLang="en-US">
                    <a:noFill/>
                  </a:rPr>
                  <a:t> </a:t>
                </a:r>
              </a:p>
            </p:txBody>
          </p:sp>
        </mc:Fallback>
      </mc:AlternateContent>
      <p:pic>
        <p:nvPicPr>
          <p:cNvPr id="41" name="Picture 3"/>
          <p:cNvPicPr>
            <a:picLocks noChangeAspect="1" noChangeArrowheads="1"/>
          </p:cNvPicPr>
          <p:nvPr/>
        </p:nvPicPr>
        <p:blipFill>
          <a:blip r:embed="rId5"/>
          <a:srcRect/>
          <a:stretch>
            <a:fillRect/>
          </a:stretch>
        </p:blipFill>
        <p:spPr bwMode="auto">
          <a:xfrm>
            <a:off x="4635374" y="2915348"/>
            <a:ext cx="1117600" cy="850900"/>
          </a:xfrm>
          <a:prstGeom prst="rect">
            <a:avLst/>
          </a:prstGeom>
          <a:noFill/>
        </p:spPr>
      </p:pic>
      <mc:AlternateContent xmlns:mc="http://schemas.openxmlformats.org/markup-compatibility/2006" xmlns:a14="http://schemas.microsoft.com/office/drawing/2010/main">
        <mc:Choice Requires="a14">
          <p:sp>
            <p:nvSpPr>
              <p:cNvPr id="42" name="文本框 41"/>
              <p:cNvSpPr txBox="1"/>
              <p:nvPr/>
            </p:nvSpPr>
            <p:spPr>
              <a:xfrm>
                <a:off x="711199" y="4411511"/>
                <a:ext cx="4155541" cy="369332"/>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a14:m>
                <a:r>
                  <a:rPr lang="en-US" altLang="zh-CN" dirty="0">
                    <a:latin typeface="Times New Roman" panose="02020603050405020304" pitchFamily="18" charset="0"/>
                  </a:rPr>
                  <a:t> = “Cat”</a:t>
                </a:r>
                <a:endParaRPr lang="zh-CN" altLang="en-US" dirty="0">
                  <a:latin typeface="Times New Roman" panose="02020603050405020304" pitchFamily="18" charset="0"/>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711199" y="4411511"/>
                <a:ext cx="4155541" cy="369332"/>
              </a:xfrm>
              <a:prstGeom prst="rect">
                <a:avLst/>
              </a:prstGeom>
              <a:blipFill>
                <a:blip r:embed="rId6"/>
                <a:stretch>
                  <a:fillRect l="-441"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711199" y="5598173"/>
                <a:ext cx="4155541" cy="369332"/>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oMath>
                </a14:m>
                <a:r>
                  <a:rPr lang="en-US" altLang="zh-CN" dirty="0">
                    <a:latin typeface="Times New Roman" panose="02020603050405020304" pitchFamily="18" charset="0"/>
                  </a:rPr>
                  <a:t> = “Dog”</a:t>
                </a:r>
                <a:endParaRPr lang="zh-CN" altLang="en-US" dirty="0">
                  <a:latin typeface="Times New Roman" panose="02020603050405020304" pitchFamily="18" charset="0"/>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711199" y="5598173"/>
                <a:ext cx="4155541" cy="369332"/>
              </a:xfrm>
              <a:prstGeom prst="rect">
                <a:avLst/>
              </a:prstGeom>
              <a:blipFill>
                <a:blip r:embed="rId7"/>
                <a:stretch>
                  <a:fillRect l="-44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4366424" y="4411511"/>
                <a:ext cx="4155541" cy="369332"/>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oMath>
                </a14:m>
                <a:r>
                  <a:rPr lang="en-US" altLang="zh-CN" dirty="0">
                    <a:latin typeface="Times New Roman" panose="02020603050405020304" pitchFamily="18" charset="0"/>
                  </a:rPr>
                  <a:t> = “Monkey”</a:t>
                </a:r>
                <a:endParaRPr lang="zh-CN" altLang="en-US" dirty="0">
                  <a:latin typeface="Times New Roman" panose="02020603050405020304" pitchFamily="18" charset="0"/>
                </a:endParaRPr>
              </a:p>
            </p:txBody>
          </p:sp>
        </mc:Choice>
        <mc:Fallback xmlns="">
          <p:sp>
            <p:nvSpPr>
              <p:cNvPr id="44" name="文本框 43"/>
              <p:cNvSpPr txBox="1">
                <a:spLocks noRot="1" noChangeAspect="1" noMove="1" noResize="1" noEditPoints="1" noAdjustHandles="1" noChangeArrowheads="1" noChangeShapeType="1" noTextEdit="1"/>
              </p:cNvSpPr>
              <p:nvPr/>
            </p:nvSpPr>
            <p:spPr>
              <a:xfrm>
                <a:off x="4366424" y="4411511"/>
                <a:ext cx="4155541" cy="369332"/>
              </a:xfrm>
              <a:prstGeom prst="rect">
                <a:avLst/>
              </a:prstGeom>
              <a:blipFill>
                <a:blip r:embed="rId8"/>
                <a:stretch>
                  <a:fillRect l="-440"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4366424" y="5598173"/>
                <a:ext cx="4155541" cy="369332"/>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oMath>
                </a14:m>
                <a:r>
                  <a:rPr lang="en-US" altLang="zh-CN" dirty="0">
                    <a:latin typeface="Times New Roman" panose="02020603050405020304" pitchFamily="18" charset="0"/>
                  </a:rPr>
                  <a:t> = “Snake”</a:t>
                </a:r>
                <a:endParaRPr lang="zh-CN" altLang="en-US" dirty="0">
                  <a:latin typeface="Times New Roman" panose="02020603050405020304" pitchFamily="18" charset="0"/>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4366424" y="5598173"/>
                <a:ext cx="4155541" cy="369332"/>
              </a:xfrm>
              <a:prstGeom prst="rect">
                <a:avLst/>
              </a:prstGeom>
              <a:blipFill>
                <a:blip r:embed="rId9"/>
                <a:stretch>
                  <a:fillRect l="-440" t="-8197" b="-24590"/>
                </a:stretch>
              </a:blipFill>
            </p:spPr>
            <p:txBody>
              <a:bodyPr/>
              <a:lstStyle/>
              <a:p>
                <a:r>
                  <a:rPr lang="zh-CN" altLang="en-US">
                    <a:noFill/>
                  </a:rPr>
                  <a:t> </a:t>
                </a:r>
              </a:p>
            </p:txBody>
          </p:sp>
        </mc:Fallback>
      </mc:AlternateContent>
      <p:pic>
        <p:nvPicPr>
          <p:cNvPr id="46" name="Picture 3"/>
          <p:cNvPicPr>
            <a:picLocks noChangeAspect="1" noChangeArrowheads="1"/>
          </p:cNvPicPr>
          <p:nvPr/>
        </p:nvPicPr>
        <p:blipFill>
          <a:blip r:embed="rId10"/>
          <a:srcRect/>
          <a:stretch>
            <a:fillRect/>
          </a:stretch>
        </p:blipFill>
        <p:spPr bwMode="auto">
          <a:xfrm>
            <a:off x="1426801" y="4048311"/>
            <a:ext cx="927100" cy="1104900"/>
          </a:xfrm>
          <a:prstGeom prst="rect">
            <a:avLst/>
          </a:prstGeom>
          <a:noFill/>
        </p:spPr>
      </p:pic>
      <p:pic>
        <p:nvPicPr>
          <p:cNvPr id="47" name="Picture 3"/>
          <p:cNvPicPr>
            <a:picLocks noChangeAspect="1" noChangeArrowheads="1"/>
          </p:cNvPicPr>
          <p:nvPr/>
        </p:nvPicPr>
        <p:blipFill>
          <a:blip r:embed="rId11"/>
          <a:srcRect/>
          <a:stretch>
            <a:fillRect/>
          </a:stretch>
        </p:blipFill>
        <p:spPr bwMode="auto">
          <a:xfrm>
            <a:off x="1426801" y="5208500"/>
            <a:ext cx="939800" cy="1206500"/>
          </a:xfrm>
          <a:prstGeom prst="rect">
            <a:avLst/>
          </a:prstGeom>
          <a:noFill/>
        </p:spPr>
      </p:pic>
      <p:pic>
        <p:nvPicPr>
          <p:cNvPr id="48" name="Picture 3"/>
          <p:cNvPicPr>
            <a:picLocks noChangeAspect="1" noChangeArrowheads="1"/>
          </p:cNvPicPr>
          <p:nvPr/>
        </p:nvPicPr>
        <p:blipFill>
          <a:blip r:embed="rId10"/>
          <a:srcRect/>
          <a:stretch>
            <a:fillRect/>
          </a:stretch>
        </p:blipFill>
        <p:spPr bwMode="auto">
          <a:xfrm>
            <a:off x="5059146" y="4048311"/>
            <a:ext cx="927100" cy="1104900"/>
          </a:xfrm>
          <a:prstGeom prst="rect">
            <a:avLst/>
          </a:prstGeom>
          <a:noFill/>
        </p:spPr>
      </p:pic>
      <p:pic>
        <p:nvPicPr>
          <p:cNvPr id="49" name="Picture 3"/>
          <p:cNvPicPr>
            <a:picLocks noChangeAspect="1" noChangeArrowheads="1"/>
          </p:cNvPicPr>
          <p:nvPr/>
        </p:nvPicPr>
        <p:blipFill>
          <a:blip r:embed="rId11"/>
          <a:srcRect/>
          <a:stretch>
            <a:fillRect/>
          </a:stretch>
        </p:blipFill>
        <p:spPr bwMode="auto">
          <a:xfrm>
            <a:off x="5059146" y="5208500"/>
            <a:ext cx="939800" cy="1206500"/>
          </a:xfrm>
          <a:prstGeom prst="rect">
            <a:avLst/>
          </a:prstGeom>
          <a:noFill/>
        </p:spPr>
      </p:pic>
    </p:spTree>
    <p:extLst>
      <p:ext uri="{BB962C8B-B14F-4D97-AF65-F5344CB8AC3E}">
        <p14:creationId xmlns:p14="http://schemas.microsoft.com/office/powerpoint/2010/main" val="19663853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机器学习实施过程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2F756E1-CAE9-4890-8059-1B9714F892EB}"/>
                  </a:ext>
                </a:extLst>
              </p:cNvPr>
              <p:cNvSpPr txBox="1"/>
              <p:nvPr/>
            </p:nvSpPr>
            <p:spPr>
              <a:xfrm>
                <a:off x="1417814" y="872214"/>
                <a:ext cx="7414662" cy="496290"/>
              </a:xfrm>
              <a:prstGeom prst="rect">
                <a:avLst/>
              </a:prstGeom>
              <a:noFill/>
            </p:spPr>
            <p:txBody>
              <a:bodyPr wrap="square" rtlCol="0">
                <a:spAutoFit/>
              </a:bodyPr>
              <a:lstStyle/>
              <a:p>
                <a:pPr>
                  <a:lnSpc>
                    <a:spcPct val="150000"/>
                  </a:lnSpc>
                  <a:spcBef>
                    <a:spcPts val="0"/>
                  </a:spcBef>
                  <a:spcAft>
                    <a:spcPts val="0"/>
                  </a:spcAft>
                </a:pPr>
                <a:r>
                  <a:rPr lang="zh-CN" altLang="en-US" sz="2000" b="1" dirty="0">
                    <a:latin typeface="微软雅黑" panose="020B0503020204020204" pitchFamily="34" charset="-122"/>
                  </a:rPr>
                  <a:t>机器学习：从大量数据中学习，寻找一个函数“ </a:t>
                </a:r>
                <a14:m>
                  <m:oMath xmlns:m="http://schemas.openxmlformats.org/officeDocument/2006/math">
                    <m:r>
                      <a:rPr lang="en-US" altLang="zh-CN" sz="2000" b="1">
                        <a:latin typeface="Cambria Math" panose="02040503050406030204" pitchFamily="18" charset="0"/>
                      </a:rPr>
                      <m:t>𝒇</m:t>
                    </m:r>
                  </m:oMath>
                </a14:m>
                <a:r>
                  <a:rPr lang="zh-CN" altLang="en-US" sz="2000" b="1" dirty="0">
                    <a:latin typeface="微软雅黑" panose="020B0503020204020204" pitchFamily="34" charset="-122"/>
                  </a:rPr>
                  <a:t> ”</a:t>
                </a:r>
                <a:endParaRPr lang="en-US" altLang="zh-CN" sz="2000" b="1" dirty="0">
                  <a:latin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02F756E1-CAE9-4890-8059-1B9714F892EB}"/>
                  </a:ext>
                </a:extLst>
              </p:cNvPr>
              <p:cNvSpPr txBox="1">
                <a:spLocks noRot="1" noChangeAspect="1" noMove="1" noResize="1" noEditPoints="1" noAdjustHandles="1" noChangeArrowheads="1" noChangeShapeType="1" noTextEdit="1"/>
              </p:cNvSpPr>
              <p:nvPr/>
            </p:nvSpPr>
            <p:spPr>
              <a:xfrm>
                <a:off x="1417814" y="872214"/>
                <a:ext cx="7414662" cy="496290"/>
              </a:xfrm>
              <a:prstGeom prst="rect">
                <a:avLst/>
              </a:prstGeom>
              <a:blipFill>
                <a:blip r:embed="rId2"/>
                <a:stretch>
                  <a:fillRect l="-905" b="-18519"/>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D24139AA-9B4A-4B54-AF40-AAAD3FB82076}"/>
              </a:ext>
            </a:extLst>
          </p:cNvPr>
          <p:cNvSpPr txBox="1"/>
          <p:nvPr/>
        </p:nvSpPr>
        <p:spPr>
          <a:xfrm>
            <a:off x="617384" y="1474234"/>
            <a:ext cx="749808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Image recognition</a:t>
            </a:r>
            <a:endParaRPr lang="zh-CN" alt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zh-CN" b="1" dirty="0">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p:cNvSpPr txBox="1"/>
              <p:nvPr/>
            </p:nvSpPr>
            <p:spPr>
              <a:xfrm>
                <a:off x="2879001" y="1764053"/>
                <a:ext cx="4155541"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 = “Cat”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879001" y="1764053"/>
                <a:ext cx="4155541" cy="369332"/>
              </a:xfrm>
              <a:prstGeom prst="rect">
                <a:avLst/>
              </a:prstGeom>
              <a:blipFill>
                <a:blip r:embed="rId3"/>
                <a:stretch>
                  <a:fillRect l="-440" t="-8197" b="-24590"/>
                </a:stretch>
              </a:blipFill>
            </p:spPr>
            <p:txBody>
              <a:bodyPr/>
              <a:lstStyle/>
              <a:p>
                <a:r>
                  <a:rPr lang="zh-CN" altLang="en-US">
                    <a:noFill/>
                  </a:rPr>
                  <a:t> </a:t>
                </a:r>
              </a:p>
            </p:txBody>
          </p:sp>
        </mc:Fallback>
      </mc:AlternateContent>
      <p:pic>
        <p:nvPicPr>
          <p:cNvPr id="21" name="Picture 3"/>
          <p:cNvPicPr>
            <a:picLocks noChangeAspect="1" noChangeArrowheads="1"/>
          </p:cNvPicPr>
          <p:nvPr/>
        </p:nvPicPr>
        <p:blipFill>
          <a:blip r:embed="rId4"/>
          <a:srcRect/>
          <a:stretch>
            <a:fillRect/>
          </a:stretch>
        </p:blipFill>
        <p:spPr bwMode="auto">
          <a:xfrm>
            <a:off x="3422210" y="1511767"/>
            <a:ext cx="1117600" cy="850900"/>
          </a:xfrm>
          <a:prstGeom prst="rect">
            <a:avLst/>
          </a:prstGeom>
          <a:noFill/>
        </p:spPr>
      </p:pic>
      <p:sp>
        <p:nvSpPr>
          <p:cNvPr id="22" name="流程图: 磁盘 21"/>
          <p:cNvSpPr/>
          <p:nvPr/>
        </p:nvSpPr>
        <p:spPr>
          <a:xfrm>
            <a:off x="905347" y="2614953"/>
            <a:ext cx="1520982" cy="851026"/>
          </a:xfrm>
          <a:prstGeom prst="flowChartMagneticDisk">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solidFill>
                  <a:schemeClr val="tx1"/>
                </a:solidFill>
              </a:rPr>
              <a:t>假设空间</a:t>
            </a:r>
            <a:endParaRPr lang="en-US" altLang="zh-CN" dirty="0">
              <a:solidFill>
                <a:schemeClr val="tx1"/>
              </a:solidFill>
            </a:endParaRPr>
          </a:p>
          <a:p>
            <a:pPr algn="ctr"/>
            <a:r>
              <a:rPr lang="zh-CN" altLang="en-US" dirty="0">
                <a:solidFill>
                  <a:schemeClr val="tx1"/>
                </a:solidFill>
              </a:rPr>
              <a:t>一系列函数</a:t>
            </a:r>
          </a:p>
        </p:txBody>
      </p:sp>
      <p:sp>
        <p:nvSpPr>
          <p:cNvPr id="23" name="矩形 22"/>
          <p:cNvSpPr/>
          <p:nvPr/>
        </p:nvSpPr>
        <p:spPr>
          <a:xfrm>
            <a:off x="2565909" y="2810803"/>
            <a:ext cx="1023042" cy="47078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Model</a:t>
            </a:r>
            <a:endParaRPr lang="zh-CN" altLang="en-US" dirty="0"/>
          </a:p>
        </p:txBody>
      </p:sp>
      <mc:AlternateContent xmlns:mc="http://schemas.openxmlformats.org/markup-compatibility/2006" xmlns:a14="http://schemas.microsoft.com/office/drawing/2010/main">
        <mc:Choice Requires="a14">
          <p:sp>
            <p:nvSpPr>
              <p:cNvPr id="24" name="文本框 23"/>
              <p:cNvSpPr txBox="1"/>
              <p:nvPr/>
            </p:nvSpPr>
            <p:spPr>
              <a:xfrm>
                <a:off x="2565909" y="3281583"/>
                <a:ext cx="10230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altLang="zh-CN" b="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2565909" y="3281583"/>
                <a:ext cx="1023042" cy="369332"/>
              </a:xfrm>
              <a:prstGeom prst="rect">
                <a:avLst/>
              </a:prstGeom>
              <a:blipFill>
                <a:blip r:embed="rId5"/>
                <a:stretch>
                  <a:fillRect b="-13115"/>
                </a:stretch>
              </a:blipFill>
            </p:spPr>
            <p:txBody>
              <a:bodyPr/>
              <a:lstStyle/>
              <a:p>
                <a:r>
                  <a:rPr lang="zh-CN" altLang="en-US">
                    <a:noFill/>
                  </a:rPr>
                  <a:t> </a:t>
                </a:r>
              </a:p>
            </p:txBody>
          </p:sp>
        </mc:Fallback>
      </mc:AlternateContent>
      <p:sp>
        <p:nvSpPr>
          <p:cNvPr id="25" name="流程图: 磁盘 24"/>
          <p:cNvSpPr/>
          <p:nvPr/>
        </p:nvSpPr>
        <p:spPr>
          <a:xfrm>
            <a:off x="905347" y="5059261"/>
            <a:ext cx="1520982" cy="851026"/>
          </a:xfrm>
          <a:prstGeom prst="flowChartMagneticDisk">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solidFill>
                  <a:schemeClr val="tx1"/>
                </a:solidFill>
              </a:rPr>
              <a:t>训练集</a:t>
            </a:r>
            <a:endParaRPr lang="en-US" altLang="zh-CN" dirty="0">
              <a:solidFill>
                <a:schemeClr val="tx1"/>
              </a:solidFill>
            </a:endParaRPr>
          </a:p>
          <a:p>
            <a:pPr algn="ctr"/>
            <a:r>
              <a:rPr lang="en-US" altLang="zh-CN" sz="1600" dirty="0">
                <a:solidFill>
                  <a:schemeClr val="tx1"/>
                </a:solidFill>
              </a:rPr>
              <a:t>(Training Data)</a:t>
            </a:r>
            <a:endParaRPr lang="zh-CN" altLang="en-US" sz="1600" dirty="0">
              <a:solidFill>
                <a:schemeClr val="tx1"/>
              </a:solidFill>
            </a:endParaRPr>
          </a:p>
        </p:txBody>
      </p:sp>
      <p:sp>
        <p:nvSpPr>
          <p:cNvPr id="26" name="圆角矩形 25"/>
          <p:cNvSpPr/>
          <p:nvPr/>
        </p:nvSpPr>
        <p:spPr>
          <a:xfrm>
            <a:off x="905347" y="3862708"/>
            <a:ext cx="1520982" cy="863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优化函数拟合优度</a:t>
            </a:r>
            <a:endParaRPr lang="en-US" altLang="zh-CN" sz="1600" dirty="0"/>
          </a:p>
          <a:p>
            <a:pPr algn="ctr"/>
            <a:r>
              <a:rPr lang="en-US" altLang="zh-CN" sz="1400" dirty="0"/>
              <a:t>(Goodness of function)</a:t>
            </a:r>
            <a:endParaRPr lang="zh-CN" altLang="en-US" sz="1400" dirty="0"/>
          </a:p>
        </p:txBody>
      </p:sp>
      <p:cxnSp>
        <p:nvCxnSpPr>
          <p:cNvPr id="28" name="直接箭头连接符 27"/>
          <p:cNvCxnSpPr>
            <a:stCxn id="22" idx="3"/>
            <a:endCxn id="26" idx="0"/>
          </p:cNvCxnSpPr>
          <p:nvPr/>
        </p:nvCxnSpPr>
        <p:spPr>
          <a:xfrm>
            <a:off x="1665838" y="3465979"/>
            <a:ext cx="0" cy="3967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25" idx="1"/>
            <a:endCxn id="26" idx="2"/>
          </p:cNvCxnSpPr>
          <p:nvPr/>
        </p:nvCxnSpPr>
        <p:spPr>
          <a:xfrm flipV="1">
            <a:off x="1665838" y="4726302"/>
            <a:ext cx="0" cy="3329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3834644" y="2855741"/>
                <a:ext cx="4155541" cy="307777"/>
              </a:xfrm>
              <a:prstGeom prst="rect">
                <a:avLst/>
              </a:prstGeom>
              <a:noFill/>
            </p:spPr>
            <p:txBody>
              <a:bodyPr wrap="square" rtlCol="0">
                <a:spAutoFit/>
              </a:bodyPr>
              <a:lstStyle/>
              <a:p>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                    )</m:t>
                    </m:r>
                  </m:oMath>
                </a14:m>
                <a:r>
                  <a:rPr lang="en-US" altLang="zh-CN" sz="1400" dirty="0"/>
                  <a:t> = “Cat”</a:t>
                </a:r>
                <a:endParaRPr lang="zh-CN" altLang="en-US" sz="14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3834644" y="2855741"/>
                <a:ext cx="4155541" cy="307777"/>
              </a:xfrm>
              <a:prstGeom prst="rect">
                <a:avLst/>
              </a:prstGeom>
              <a:blipFill>
                <a:blip r:embed="rId6"/>
                <a:stretch>
                  <a:fillRect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3834643" y="3654105"/>
                <a:ext cx="4155541" cy="307777"/>
              </a:xfrm>
              <a:prstGeom prst="rect">
                <a:avLst/>
              </a:prstGeom>
              <a:noFill/>
            </p:spPr>
            <p:txBody>
              <a:bodyPr wrap="square" rtlCol="0">
                <a:spAutoFit/>
              </a:bodyPr>
              <a:lstStyle/>
              <a:p>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                    )</m:t>
                    </m:r>
                  </m:oMath>
                </a14:m>
                <a:r>
                  <a:rPr lang="en-US" altLang="zh-CN" sz="1400" dirty="0"/>
                  <a:t> = “Dog”</a:t>
                </a:r>
                <a:endParaRPr lang="zh-CN" altLang="en-US" sz="1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3834643" y="3654105"/>
                <a:ext cx="4155541" cy="307777"/>
              </a:xfrm>
              <a:prstGeom prst="rect">
                <a:avLst/>
              </a:prstGeom>
              <a:blipFill>
                <a:blip r:embed="rId7"/>
                <a:stretch>
                  <a:fillRect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5886840" y="2848976"/>
                <a:ext cx="4155541" cy="307777"/>
              </a:xfrm>
              <a:prstGeom prst="rect">
                <a:avLst/>
              </a:prstGeom>
              <a:noFill/>
            </p:spPr>
            <p:txBody>
              <a:bodyPr wrap="square" rtlCol="0">
                <a:spAutoFit/>
              </a:bodyPr>
              <a:lstStyle/>
              <a:p>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                    )</m:t>
                    </m:r>
                  </m:oMath>
                </a14:m>
                <a:r>
                  <a:rPr lang="en-US" altLang="zh-CN" sz="1400" dirty="0"/>
                  <a:t> = “Monkey”</a:t>
                </a:r>
                <a:endParaRPr lang="zh-CN" altLang="en-US" sz="14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5886840" y="2848976"/>
                <a:ext cx="4155541" cy="307777"/>
              </a:xfrm>
              <a:prstGeom prst="rect">
                <a:avLst/>
              </a:prstGeom>
              <a:blipFill>
                <a:blip r:embed="rId8"/>
                <a:stretch>
                  <a:fillRect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5895086" y="3664511"/>
                <a:ext cx="4155541" cy="307777"/>
              </a:xfrm>
              <a:prstGeom prst="rect">
                <a:avLst/>
              </a:prstGeom>
              <a:noFill/>
            </p:spPr>
            <p:txBody>
              <a:bodyPr wrap="square" rtlCol="0">
                <a:spAutoFit/>
              </a:bodyPr>
              <a:lstStyle/>
              <a:p>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                    )</m:t>
                    </m:r>
                  </m:oMath>
                </a14:m>
                <a:r>
                  <a:rPr lang="en-US" altLang="zh-CN" sz="1400" dirty="0"/>
                  <a:t> = “Snake”</a:t>
                </a:r>
                <a:endParaRPr lang="zh-CN" altLang="en-US" sz="14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5895086" y="3664511"/>
                <a:ext cx="4155541" cy="307777"/>
              </a:xfrm>
              <a:prstGeom prst="rect">
                <a:avLst/>
              </a:prstGeom>
              <a:blipFill>
                <a:blip r:embed="rId9"/>
                <a:stretch>
                  <a:fillRect t="-3922" b="-19608"/>
                </a:stretch>
              </a:blipFill>
            </p:spPr>
            <p:txBody>
              <a:bodyPr/>
              <a:lstStyle/>
              <a:p>
                <a:r>
                  <a:rPr lang="zh-CN" altLang="en-US">
                    <a:noFill/>
                  </a:rPr>
                  <a:t> </a:t>
                </a:r>
              </a:p>
            </p:txBody>
          </p:sp>
        </mc:Fallback>
      </mc:AlternateContent>
      <p:pic>
        <p:nvPicPr>
          <p:cNvPr id="34" name="Picture 3"/>
          <p:cNvPicPr>
            <a:picLocks noChangeAspect="1" noChangeArrowheads="1"/>
          </p:cNvPicPr>
          <p:nvPr/>
        </p:nvPicPr>
        <p:blipFill>
          <a:blip r:embed="rId10"/>
          <a:srcRect/>
          <a:stretch>
            <a:fillRect/>
          </a:stretch>
        </p:blipFill>
        <p:spPr bwMode="auto">
          <a:xfrm>
            <a:off x="4226537" y="2640734"/>
            <a:ext cx="601983" cy="717432"/>
          </a:xfrm>
          <a:prstGeom prst="rect">
            <a:avLst/>
          </a:prstGeom>
          <a:noFill/>
        </p:spPr>
      </p:pic>
      <p:pic>
        <p:nvPicPr>
          <p:cNvPr id="35" name="Picture 3"/>
          <p:cNvPicPr>
            <a:picLocks noChangeAspect="1" noChangeArrowheads="1"/>
          </p:cNvPicPr>
          <p:nvPr/>
        </p:nvPicPr>
        <p:blipFill>
          <a:blip r:embed="rId11"/>
          <a:srcRect/>
          <a:stretch>
            <a:fillRect/>
          </a:stretch>
        </p:blipFill>
        <p:spPr bwMode="auto">
          <a:xfrm>
            <a:off x="4222413" y="3442574"/>
            <a:ext cx="610229" cy="783402"/>
          </a:xfrm>
          <a:prstGeom prst="rect">
            <a:avLst/>
          </a:prstGeom>
          <a:noFill/>
        </p:spPr>
      </p:pic>
      <p:pic>
        <p:nvPicPr>
          <p:cNvPr id="50" name="Picture 3"/>
          <p:cNvPicPr>
            <a:picLocks noChangeAspect="1" noChangeArrowheads="1"/>
          </p:cNvPicPr>
          <p:nvPr/>
        </p:nvPicPr>
        <p:blipFill>
          <a:blip r:embed="rId10"/>
          <a:srcRect/>
          <a:stretch>
            <a:fillRect/>
          </a:stretch>
        </p:blipFill>
        <p:spPr bwMode="auto">
          <a:xfrm>
            <a:off x="6331857" y="2641530"/>
            <a:ext cx="601983" cy="717432"/>
          </a:xfrm>
          <a:prstGeom prst="rect">
            <a:avLst/>
          </a:prstGeom>
          <a:noFill/>
        </p:spPr>
      </p:pic>
      <p:pic>
        <p:nvPicPr>
          <p:cNvPr id="51" name="Picture 3"/>
          <p:cNvPicPr>
            <a:picLocks noChangeAspect="1" noChangeArrowheads="1"/>
          </p:cNvPicPr>
          <p:nvPr/>
        </p:nvPicPr>
        <p:blipFill>
          <a:blip r:embed="rId11"/>
          <a:srcRect/>
          <a:stretch>
            <a:fillRect/>
          </a:stretch>
        </p:blipFill>
        <p:spPr bwMode="auto">
          <a:xfrm>
            <a:off x="6331857" y="3430101"/>
            <a:ext cx="610229" cy="783402"/>
          </a:xfrm>
          <a:prstGeom prst="rect">
            <a:avLst/>
          </a:prstGeom>
          <a:noFill/>
        </p:spPr>
      </p:pic>
      <p:sp>
        <p:nvSpPr>
          <p:cNvPr id="52" name="Freeform 3"/>
          <p:cNvSpPr/>
          <p:nvPr/>
        </p:nvSpPr>
        <p:spPr>
          <a:xfrm>
            <a:off x="3719744" y="4659132"/>
            <a:ext cx="5186940" cy="1760220"/>
          </a:xfrm>
          <a:custGeom>
            <a:avLst/>
            <a:gdLst>
              <a:gd name="connsiteX0" fmla="*/ 19050 w 5984748"/>
              <a:gd name="connsiteY0" fmla="*/ 1741170 h 1760220"/>
              <a:gd name="connsiteX1" fmla="*/ 5965698 w 5984748"/>
              <a:gd name="connsiteY1" fmla="*/ 1741170 h 1760220"/>
              <a:gd name="connsiteX2" fmla="*/ 5965698 w 5984748"/>
              <a:gd name="connsiteY2" fmla="*/ 19050 h 1760220"/>
              <a:gd name="connsiteX3" fmla="*/ 19050 w 5984748"/>
              <a:gd name="connsiteY3" fmla="*/ 19050 h 1760220"/>
              <a:gd name="connsiteX4" fmla="*/ 19050 w 5984748"/>
              <a:gd name="connsiteY4" fmla="*/ 1741170 h 17602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84748" h="1760220">
                <a:moveTo>
                  <a:pt x="19050" y="1741170"/>
                </a:moveTo>
                <a:lnTo>
                  <a:pt x="5965698" y="1741170"/>
                </a:lnTo>
                <a:lnTo>
                  <a:pt x="5965698" y="19050"/>
                </a:lnTo>
                <a:lnTo>
                  <a:pt x="19050" y="19050"/>
                </a:lnTo>
                <a:lnTo>
                  <a:pt x="19050" y="1741170"/>
                </a:lnTo>
              </a:path>
            </a:pathLst>
          </a:custGeom>
          <a:solidFill>
            <a:srgbClr val="000000">
              <a:alpha val="0"/>
            </a:srgbClr>
          </a:solidFill>
          <a:ln w="381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Picture 3"/>
          <p:cNvPicPr>
            <a:picLocks noChangeAspect="1" noChangeArrowheads="1"/>
          </p:cNvPicPr>
          <p:nvPr/>
        </p:nvPicPr>
        <p:blipFill>
          <a:blip r:embed="rId12"/>
          <a:srcRect/>
          <a:stretch>
            <a:fillRect/>
          </a:stretch>
        </p:blipFill>
        <p:spPr bwMode="auto">
          <a:xfrm>
            <a:off x="7479849" y="4750575"/>
            <a:ext cx="933733" cy="1198523"/>
          </a:xfrm>
          <a:prstGeom prst="rect">
            <a:avLst/>
          </a:prstGeom>
          <a:noFill/>
        </p:spPr>
      </p:pic>
      <p:sp>
        <p:nvSpPr>
          <p:cNvPr id="54" name="TextBox 1"/>
          <p:cNvSpPr txBox="1"/>
          <p:nvPr/>
        </p:nvSpPr>
        <p:spPr>
          <a:xfrm>
            <a:off x="6293060" y="6060036"/>
            <a:ext cx="474489" cy="353943"/>
          </a:xfrm>
          <a:prstGeom prst="rect">
            <a:avLst/>
          </a:prstGeom>
          <a:noFill/>
        </p:spPr>
        <p:txBody>
          <a:bodyPr wrap="none" lIns="0" tIns="0" rIns="0" rtlCol="0">
            <a:spAutoFit/>
          </a:bodyPr>
          <a:lstStyle/>
          <a:p>
            <a:pPr>
              <a:lnSpc>
                <a:spcPts val="2400"/>
              </a:lnSpc>
              <a:tabLst/>
            </a:pPr>
            <a:r>
              <a:rPr lang="en-US" altLang="zh-CN" dirty="0">
                <a:solidFill>
                  <a:srgbClr val="000000"/>
                </a:solidFill>
                <a:latin typeface="+mj-lt"/>
                <a:cs typeface="Calibri" pitchFamily="18" charset="0"/>
              </a:rPr>
              <a:t>“cat”</a:t>
            </a:r>
          </a:p>
        </p:txBody>
      </p:sp>
      <p:sp>
        <p:nvSpPr>
          <p:cNvPr id="55" name="TextBox 1"/>
          <p:cNvSpPr txBox="1"/>
          <p:nvPr/>
        </p:nvSpPr>
        <p:spPr>
          <a:xfrm>
            <a:off x="7688893" y="6049417"/>
            <a:ext cx="551433" cy="353943"/>
          </a:xfrm>
          <a:prstGeom prst="rect">
            <a:avLst/>
          </a:prstGeom>
          <a:noFill/>
        </p:spPr>
        <p:txBody>
          <a:bodyPr wrap="none" lIns="0" tIns="0" rIns="0" rtlCol="0">
            <a:spAutoFit/>
          </a:bodyPr>
          <a:lstStyle/>
          <a:p>
            <a:pPr>
              <a:lnSpc>
                <a:spcPts val="2400"/>
              </a:lnSpc>
              <a:tabLst/>
            </a:pPr>
            <a:r>
              <a:rPr lang="en-US" altLang="zh-CN" dirty="0">
                <a:solidFill>
                  <a:srgbClr val="000000"/>
                </a:solidFill>
                <a:latin typeface="+mj-lt"/>
                <a:cs typeface="Calibri" pitchFamily="18" charset="0"/>
              </a:rPr>
              <a:t>“dog”</a:t>
            </a:r>
          </a:p>
        </p:txBody>
      </p:sp>
      <p:sp>
        <p:nvSpPr>
          <p:cNvPr id="56" name="TextBox 1"/>
          <p:cNvSpPr txBox="1"/>
          <p:nvPr/>
        </p:nvSpPr>
        <p:spPr>
          <a:xfrm>
            <a:off x="3959520" y="4885470"/>
            <a:ext cx="525785" cy="328295"/>
          </a:xfrm>
          <a:prstGeom prst="rect">
            <a:avLst/>
          </a:prstGeom>
          <a:noFill/>
        </p:spPr>
        <p:txBody>
          <a:bodyPr wrap="none" lIns="0" tIns="0" rIns="0" rtlCol="0">
            <a:spAutoFit/>
          </a:bodyPr>
          <a:lstStyle/>
          <a:p>
            <a:pPr>
              <a:lnSpc>
                <a:spcPts val="2200"/>
              </a:lnSpc>
              <a:tabLst/>
            </a:pPr>
            <a:r>
              <a:rPr lang="zh-CN" altLang="en-US" dirty="0">
                <a:solidFill>
                  <a:srgbClr val="222222"/>
                </a:solidFill>
                <a:latin typeface="Times New Roman" pitchFamily="18" charset="0"/>
                <a:cs typeface="Times New Roman" pitchFamily="18" charset="0"/>
              </a:rPr>
              <a:t>输入</a:t>
            </a:r>
            <a:r>
              <a:rPr lang="en-US" altLang="zh-CN" dirty="0">
                <a:solidFill>
                  <a:srgbClr val="222222"/>
                </a:solidFill>
                <a:latin typeface="Times New Roman" pitchFamily="18" charset="0"/>
                <a:cs typeface="Times New Roman" pitchFamily="18" charset="0"/>
              </a:rPr>
              <a:t>:</a:t>
            </a:r>
          </a:p>
        </p:txBody>
      </p:sp>
      <p:sp>
        <p:nvSpPr>
          <p:cNvPr id="57" name="TextBox 1"/>
          <p:cNvSpPr txBox="1"/>
          <p:nvPr/>
        </p:nvSpPr>
        <p:spPr>
          <a:xfrm>
            <a:off x="3959520" y="6076054"/>
            <a:ext cx="525785" cy="379591"/>
          </a:xfrm>
          <a:prstGeom prst="rect">
            <a:avLst/>
          </a:prstGeom>
          <a:noFill/>
        </p:spPr>
        <p:txBody>
          <a:bodyPr wrap="none" lIns="0" tIns="0" rIns="0" rtlCol="0">
            <a:spAutoFit/>
          </a:bodyPr>
          <a:lstStyle/>
          <a:p>
            <a:pPr>
              <a:lnSpc>
                <a:spcPts val="2600"/>
              </a:lnSpc>
              <a:tabLst/>
            </a:pPr>
            <a:r>
              <a:rPr lang="zh-CN" altLang="en-US" dirty="0">
                <a:solidFill>
                  <a:srgbClr val="222222"/>
                </a:solidFill>
                <a:latin typeface="Times New Roman" pitchFamily="18" charset="0"/>
                <a:cs typeface="Times New Roman" pitchFamily="18" charset="0"/>
              </a:rPr>
              <a:t>输出</a:t>
            </a:r>
            <a:r>
              <a:rPr lang="en-US" altLang="zh-CN" dirty="0">
                <a:solidFill>
                  <a:srgbClr val="222222"/>
                </a:solidFill>
                <a:latin typeface="Times New Roman" pitchFamily="18" charset="0"/>
                <a:cs typeface="Times New Roman" pitchFamily="18" charset="0"/>
              </a:rPr>
              <a:t>:</a:t>
            </a:r>
          </a:p>
        </p:txBody>
      </p:sp>
      <p:pic>
        <p:nvPicPr>
          <p:cNvPr id="58" name="Picture 3"/>
          <p:cNvPicPr>
            <a:picLocks noChangeAspect="1" noChangeArrowheads="1"/>
          </p:cNvPicPr>
          <p:nvPr/>
        </p:nvPicPr>
        <p:blipFill>
          <a:blip r:embed="rId10"/>
          <a:srcRect/>
          <a:stretch>
            <a:fillRect/>
          </a:stretch>
        </p:blipFill>
        <p:spPr bwMode="auto">
          <a:xfrm>
            <a:off x="6018469" y="4757064"/>
            <a:ext cx="1008202" cy="1201556"/>
          </a:xfrm>
          <a:prstGeom prst="rect">
            <a:avLst/>
          </a:prstGeom>
          <a:noFill/>
        </p:spPr>
      </p:pic>
      <p:pic>
        <p:nvPicPr>
          <p:cNvPr id="59" name="图片 58"/>
          <p:cNvPicPr>
            <a:picLocks noChangeAspect="1"/>
          </p:cNvPicPr>
          <p:nvPr/>
        </p:nvPicPr>
        <p:blipFill>
          <a:blip r:embed="rId13"/>
          <a:stretch>
            <a:fillRect/>
          </a:stretch>
        </p:blipFill>
        <p:spPr>
          <a:xfrm>
            <a:off x="4701490" y="4763296"/>
            <a:ext cx="863801" cy="1195324"/>
          </a:xfrm>
          <a:prstGeom prst="rect">
            <a:avLst/>
          </a:prstGeom>
        </p:spPr>
      </p:pic>
      <p:sp>
        <p:nvSpPr>
          <p:cNvPr id="60" name="矩形 59"/>
          <p:cNvSpPr/>
          <p:nvPr/>
        </p:nvSpPr>
        <p:spPr>
          <a:xfrm>
            <a:off x="5133390" y="4384186"/>
            <a:ext cx="2454671" cy="32992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t>监督学习</a:t>
            </a:r>
          </a:p>
        </p:txBody>
      </p:sp>
    </p:spTree>
    <p:extLst>
      <p:ext uri="{BB962C8B-B14F-4D97-AF65-F5344CB8AC3E}">
        <p14:creationId xmlns:p14="http://schemas.microsoft.com/office/powerpoint/2010/main" val="411535121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机器学习实施过程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2F756E1-CAE9-4890-8059-1B9714F892EB}"/>
                  </a:ext>
                </a:extLst>
              </p:cNvPr>
              <p:cNvSpPr txBox="1"/>
              <p:nvPr/>
            </p:nvSpPr>
            <p:spPr>
              <a:xfrm>
                <a:off x="1417814" y="872214"/>
                <a:ext cx="7414662" cy="496290"/>
              </a:xfrm>
              <a:prstGeom prst="rect">
                <a:avLst/>
              </a:prstGeom>
              <a:noFill/>
            </p:spPr>
            <p:txBody>
              <a:bodyPr wrap="square" rtlCol="0">
                <a:spAutoFit/>
              </a:bodyPr>
              <a:lstStyle/>
              <a:p>
                <a:pPr>
                  <a:lnSpc>
                    <a:spcPct val="150000"/>
                  </a:lnSpc>
                  <a:spcBef>
                    <a:spcPts val="0"/>
                  </a:spcBef>
                  <a:spcAft>
                    <a:spcPts val="0"/>
                  </a:spcAft>
                </a:pPr>
                <a:r>
                  <a:rPr lang="zh-CN" altLang="en-US" sz="2000" b="1" dirty="0">
                    <a:latin typeface="微软雅黑" panose="020B0503020204020204" pitchFamily="34" charset="-122"/>
                  </a:rPr>
                  <a:t>机器学习：从大量数据中学习，寻找一个函数“ </a:t>
                </a:r>
                <a14:m>
                  <m:oMath xmlns:m="http://schemas.openxmlformats.org/officeDocument/2006/math">
                    <m:r>
                      <a:rPr lang="en-US" altLang="zh-CN" sz="2000" b="1">
                        <a:latin typeface="Cambria Math" panose="02040503050406030204" pitchFamily="18" charset="0"/>
                      </a:rPr>
                      <m:t>𝒇</m:t>
                    </m:r>
                  </m:oMath>
                </a14:m>
                <a:r>
                  <a:rPr lang="zh-CN" altLang="en-US" sz="2000" b="1" dirty="0">
                    <a:latin typeface="微软雅黑" panose="020B0503020204020204" pitchFamily="34" charset="-122"/>
                  </a:rPr>
                  <a:t> ”</a:t>
                </a:r>
                <a:endParaRPr lang="en-US" altLang="zh-CN" sz="2000" b="1" dirty="0">
                  <a:latin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02F756E1-CAE9-4890-8059-1B9714F892EB}"/>
                  </a:ext>
                </a:extLst>
              </p:cNvPr>
              <p:cNvSpPr txBox="1">
                <a:spLocks noRot="1" noChangeAspect="1" noMove="1" noResize="1" noEditPoints="1" noAdjustHandles="1" noChangeArrowheads="1" noChangeShapeType="1" noTextEdit="1"/>
              </p:cNvSpPr>
              <p:nvPr/>
            </p:nvSpPr>
            <p:spPr>
              <a:xfrm>
                <a:off x="1417814" y="872214"/>
                <a:ext cx="7414662" cy="496290"/>
              </a:xfrm>
              <a:prstGeom prst="rect">
                <a:avLst/>
              </a:prstGeom>
              <a:blipFill>
                <a:blip r:embed="rId2"/>
                <a:stretch>
                  <a:fillRect l="-905" b="-18519"/>
                </a:stretch>
              </a:blipFill>
            </p:spPr>
            <p:txBody>
              <a:bodyPr/>
              <a:lstStyle/>
              <a:p>
                <a:r>
                  <a:rPr lang="zh-CN" altLang="en-US">
                    <a:noFill/>
                  </a:rPr>
                  <a:t> </a:t>
                </a:r>
              </a:p>
            </p:txBody>
          </p:sp>
        </mc:Fallback>
      </mc:AlternateContent>
      <p:sp>
        <p:nvSpPr>
          <p:cNvPr id="71" name="文本框 70">
            <a:extLst>
              <a:ext uri="{FF2B5EF4-FFF2-40B4-BE49-F238E27FC236}">
                <a16:creationId xmlns:a16="http://schemas.microsoft.com/office/drawing/2014/main" id="{D24139AA-9B4A-4B54-AF40-AAAD3FB82076}"/>
              </a:ext>
            </a:extLst>
          </p:cNvPr>
          <p:cNvSpPr txBox="1"/>
          <p:nvPr/>
        </p:nvSpPr>
        <p:spPr>
          <a:xfrm>
            <a:off x="645665" y="1488804"/>
            <a:ext cx="749808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Image recognition</a:t>
            </a:r>
            <a:endParaRPr lang="zh-CN" alt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zh-CN" b="1" dirty="0">
              <a:latin typeface="KaiTi" panose="02010609060101010101" pitchFamily="49" charset="-122"/>
              <a:ea typeface="KaiTi" panose="02010609060101010101" pitchFamily="49" charset="-122"/>
            </a:endParaRPr>
          </a:p>
        </p:txBody>
      </p:sp>
      <p:sp>
        <p:nvSpPr>
          <p:cNvPr id="72" name="流程图: 磁盘 71"/>
          <p:cNvSpPr/>
          <p:nvPr/>
        </p:nvSpPr>
        <p:spPr>
          <a:xfrm>
            <a:off x="1485888" y="2488118"/>
            <a:ext cx="1520982" cy="851026"/>
          </a:xfrm>
          <a:prstGeom prst="flowChartMagneticDisk">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solidFill>
                  <a:schemeClr val="tx1"/>
                </a:solidFill>
              </a:rPr>
              <a:t>假设空间</a:t>
            </a:r>
            <a:endParaRPr lang="en-US" altLang="zh-CN" dirty="0">
              <a:solidFill>
                <a:schemeClr val="tx1"/>
              </a:solidFill>
            </a:endParaRPr>
          </a:p>
          <a:p>
            <a:pPr algn="ctr"/>
            <a:r>
              <a:rPr lang="zh-CN" altLang="en-US" dirty="0">
                <a:solidFill>
                  <a:schemeClr val="tx1"/>
                </a:solidFill>
              </a:rPr>
              <a:t>一系列函数</a:t>
            </a:r>
          </a:p>
        </p:txBody>
      </p:sp>
      <p:sp>
        <p:nvSpPr>
          <p:cNvPr id="73" name="矩形 72"/>
          <p:cNvSpPr/>
          <p:nvPr/>
        </p:nvSpPr>
        <p:spPr>
          <a:xfrm>
            <a:off x="3146450" y="2683968"/>
            <a:ext cx="1023042" cy="47078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Model</a:t>
            </a:r>
            <a:endParaRPr lang="zh-CN" altLang="en-US" dirty="0"/>
          </a:p>
        </p:txBody>
      </p:sp>
      <mc:AlternateContent xmlns:mc="http://schemas.openxmlformats.org/markup-compatibility/2006" xmlns:a14="http://schemas.microsoft.com/office/drawing/2010/main">
        <mc:Choice Requires="a14">
          <p:sp>
            <p:nvSpPr>
              <p:cNvPr id="74" name="文本框 73"/>
              <p:cNvSpPr txBox="1"/>
              <p:nvPr/>
            </p:nvSpPr>
            <p:spPr>
              <a:xfrm>
                <a:off x="3146450" y="3154748"/>
                <a:ext cx="10230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altLang="zh-CN" b="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3146450" y="3154748"/>
                <a:ext cx="1023042" cy="369332"/>
              </a:xfrm>
              <a:prstGeom prst="rect">
                <a:avLst/>
              </a:prstGeom>
              <a:blipFill>
                <a:blip r:embed="rId3"/>
                <a:stretch>
                  <a:fillRect b="-13333"/>
                </a:stretch>
              </a:blipFill>
            </p:spPr>
            <p:txBody>
              <a:bodyPr/>
              <a:lstStyle/>
              <a:p>
                <a:r>
                  <a:rPr lang="zh-CN" altLang="en-US">
                    <a:noFill/>
                  </a:rPr>
                  <a:t> </a:t>
                </a:r>
              </a:p>
            </p:txBody>
          </p:sp>
        </mc:Fallback>
      </mc:AlternateContent>
      <p:sp>
        <p:nvSpPr>
          <p:cNvPr id="75" name="流程图: 磁盘 74"/>
          <p:cNvSpPr/>
          <p:nvPr/>
        </p:nvSpPr>
        <p:spPr>
          <a:xfrm>
            <a:off x="1485888" y="4932426"/>
            <a:ext cx="1520982" cy="851026"/>
          </a:xfrm>
          <a:prstGeom prst="flowChartMagneticDisk">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solidFill>
                  <a:schemeClr val="tx1"/>
                </a:solidFill>
              </a:rPr>
              <a:t>训练集</a:t>
            </a:r>
            <a:endParaRPr lang="en-US" altLang="zh-CN" dirty="0">
              <a:solidFill>
                <a:schemeClr val="tx1"/>
              </a:solidFill>
            </a:endParaRPr>
          </a:p>
          <a:p>
            <a:pPr algn="ctr"/>
            <a:r>
              <a:rPr lang="en-US" altLang="zh-CN" sz="1600" dirty="0">
                <a:solidFill>
                  <a:schemeClr val="tx1"/>
                </a:solidFill>
              </a:rPr>
              <a:t>(Training Data)</a:t>
            </a:r>
            <a:endParaRPr lang="zh-CN" altLang="en-US" sz="1600" dirty="0">
              <a:solidFill>
                <a:schemeClr val="tx1"/>
              </a:solidFill>
            </a:endParaRPr>
          </a:p>
        </p:txBody>
      </p:sp>
      <p:sp>
        <p:nvSpPr>
          <p:cNvPr id="76" name="圆角矩形 75"/>
          <p:cNvSpPr/>
          <p:nvPr/>
        </p:nvSpPr>
        <p:spPr>
          <a:xfrm>
            <a:off x="1485888" y="3735873"/>
            <a:ext cx="1520982" cy="863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优化函数拟合优度</a:t>
            </a:r>
            <a:endParaRPr lang="en-US" altLang="zh-CN" sz="1600" dirty="0"/>
          </a:p>
          <a:p>
            <a:pPr algn="ctr"/>
            <a:r>
              <a:rPr lang="en-US" altLang="zh-CN" sz="1400" dirty="0"/>
              <a:t>(Goodness of function)</a:t>
            </a:r>
            <a:endParaRPr lang="zh-CN" altLang="en-US" sz="1400" dirty="0"/>
          </a:p>
        </p:txBody>
      </p:sp>
      <p:cxnSp>
        <p:nvCxnSpPr>
          <p:cNvPr id="77" name="直接箭头连接符 76"/>
          <p:cNvCxnSpPr>
            <a:stCxn id="72" idx="3"/>
            <a:endCxn id="76" idx="0"/>
          </p:cNvCxnSpPr>
          <p:nvPr/>
        </p:nvCxnSpPr>
        <p:spPr>
          <a:xfrm>
            <a:off x="2246379" y="3339144"/>
            <a:ext cx="0" cy="3967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p:cNvCxnSpPr>
            <a:stCxn id="75" idx="1"/>
            <a:endCxn id="76" idx="2"/>
          </p:cNvCxnSpPr>
          <p:nvPr/>
        </p:nvCxnSpPr>
        <p:spPr>
          <a:xfrm flipV="1">
            <a:off x="2246379" y="4599467"/>
            <a:ext cx="0" cy="3329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p:cNvCxnSpPr>
            <a:stCxn id="76" idx="3"/>
            <a:endCxn id="80" idx="1"/>
          </p:cNvCxnSpPr>
          <p:nvPr/>
        </p:nvCxnSpPr>
        <p:spPr>
          <a:xfrm>
            <a:off x="3006870" y="4167670"/>
            <a:ext cx="3736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圆角矩形 79"/>
              <p:cNvSpPr/>
              <p:nvPr/>
            </p:nvSpPr>
            <p:spPr>
              <a:xfrm>
                <a:off x="6743109" y="3735873"/>
                <a:ext cx="1520982" cy="863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Using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b="0" i="1" smtClean="0">
                            <a:latin typeface="Cambria Math" panose="02040503050406030204" pitchFamily="18" charset="0"/>
                          </a:rPr>
                          <m:t>∗</m:t>
                        </m:r>
                      </m:sub>
                    </m:sSub>
                  </m:oMath>
                </a14:m>
                <a:r>
                  <a:rPr lang="en-US" altLang="zh-CN" sz="1600" dirty="0"/>
                  <a:t> </a:t>
                </a:r>
                <a:endParaRPr lang="zh-CN" altLang="en-US" sz="1400" dirty="0"/>
              </a:p>
            </p:txBody>
          </p:sp>
        </mc:Choice>
        <mc:Fallback xmlns="">
          <p:sp>
            <p:nvSpPr>
              <p:cNvPr id="80" name="圆角矩形 79"/>
              <p:cNvSpPr>
                <a:spLocks noRot="1" noChangeAspect="1" noMove="1" noResize="1" noEditPoints="1" noAdjustHandles="1" noChangeArrowheads="1" noChangeShapeType="1" noTextEdit="1"/>
              </p:cNvSpPr>
              <p:nvPr/>
            </p:nvSpPr>
            <p:spPr>
              <a:xfrm>
                <a:off x="6743109" y="3735873"/>
                <a:ext cx="1520982" cy="863594"/>
              </a:xfrm>
              <a:prstGeom prst="roundRect">
                <a:avLst/>
              </a:prstGeom>
              <a:blipFill>
                <a:blip r:embed="rId4"/>
                <a:stretch>
                  <a:fillRect/>
                </a:stretch>
              </a:blipFill>
            </p:spPr>
            <p:txBody>
              <a:bodyPr/>
              <a:lstStyle/>
              <a:p>
                <a:r>
                  <a:rPr lang="zh-CN" altLang="en-US">
                    <a:noFill/>
                  </a:rPr>
                  <a:t> </a:t>
                </a:r>
              </a:p>
            </p:txBody>
          </p:sp>
        </mc:Fallback>
      </mc:AlternateContent>
      <p:sp>
        <p:nvSpPr>
          <p:cNvPr id="81" name="文本框 80"/>
          <p:cNvSpPr txBox="1"/>
          <p:nvPr/>
        </p:nvSpPr>
        <p:spPr>
          <a:xfrm>
            <a:off x="3381167" y="3767106"/>
            <a:ext cx="2987643" cy="369332"/>
          </a:xfrm>
          <a:prstGeom prst="rect">
            <a:avLst/>
          </a:prstGeom>
          <a:noFill/>
        </p:spPr>
        <p:txBody>
          <a:bodyPr wrap="square" rtlCol="0">
            <a:spAutoFit/>
          </a:bodyPr>
          <a:lstStyle/>
          <a:p>
            <a:pPr algn="ctr"/>
            <a:r>
              <a:rPr lang="zh-CN" altLang="en-US" dirty="0"/>
              <a:t>找到最优的函数</a:t>
            </a:r>
          </a:p>
        </p:txBody>
      </p:sp>
      <mc:AlternateContent xmlns:mc="http://schemas.openxmlformats.org/markup-compatibility/2006" xmlns:a14="http://schemas.microsoft.com/office/drawing/2010/main">
        <mc:Choice Requires="a14">
          <p:sp>
            <p:nvSpPr>
              <p:cNvPr id="82" name="文本框 81"/>
              <p:cNvSpPr txBox="1"/>
              <p:nvPr/>
            </p:nvSpPr>
            <p:spPr>
              <a:xfrm>
                <a:off x="3381167" y="4198903"/>
                <a:ext cx="2987643"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m:t>
                          </m:r>
                        </m:sub>
                      </m:sSub>
                    </m:oMath>
                  </m:oMathPara>
                </a14:m>
                <a:endParaRPr lang="zh-CN" altLang="en-US" dirty="0"/>
              </a:p>
            </p:txBody>
          </p:sp>
        </mc:Choice>
        <mc:Fallback xmlns="">
          <p:sp>
            <p:nvSpPr>
              <p:cNvPr id="82" name="文本框 81"/>
              <p:cNvSpPr txBox="1">
                <a:spLocks noRot="1" noChangeAspect="1" noMove="1" noResize="1" noEditPoints="1" noAdjustHandles="1" noChangeArrowheads="1" noChangeShapeType="1" noTextEdit="1"/>
              </p:cNvSpPr>
              <p:nvPr/>
            </p:nvSpPr>
            <p:spPr>
              <a:xfrm>
                <a:off x="3381167" y="4198903"/>
                <a:ext cx="2987643" cy="369332"/>
              </a:xfrm>
              <a:prstGeom prst="rect">
                <a:avLst/>
              </a:prstGeom>
              <a:blipFill>
                <a:blip r:embed="rId5"/>
                <a:stretch>
                  <a:fillRect b="-13333"/>
                </a:stretch>
              </a:blipFill>
            </p:spPr>
            <p:txBody>
              <a:bodyPr/>
              <a:lstStyle/>
              <a:p>
                <a:r>
                  <a:rPr lang="zh-CN" altLang="en-US">
                    <a:noFill/>
                  </a:rPr>
                  <a:t> </a:t>
                </a:r>
              </a:p>
            </p:txBody>
          </p:sp>
        </mc:Fallback>
      </mc:AlternateContent>
      <p:sp>
        <p:nvSpPr>
          <p:cNvPr id="83" name="矩形 82"/>
          <p:cNvSpPr/>
          <p:nvPr/>
        </p:nvSpPr>
        <p:spPr>
          <a:xfrm>
            <a:off x="1331979" y="2360154"/>
            <a:ext cx="7088863" cy="3542619"/>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p:nvCxnSpPr>
        <p:spPr>
          <a:xfrm flipH="1">
            <a:off x="6580410" y="2360154"/>
            <a:ext cx="5948" cy="3554041"/>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5067407" y="2420036"/>
            <a:ext cx="1216269" cy="4345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训练</a:t>
            </a:r>
          </a:p>
        </p:txBody>
      </p:sp>
      <p:sp>
        <p:nvSpPr>
          <p:cNvPr id="86" name="矩形 85"/>
          <p:cNvSpPr/>
          <p:nvPr/>
        </p:nvSpPr>
        <p:spPr>
          <a:xfrm>
            <a:off x="7127944" y="2419137"/>
            <a:ext cx="1216269" cy="4345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测试</a:t>
            </a:r>
          </a:p>
        </p:txBody>
      </p:sp>
      <p:pic>
        <p:nvPicPr>
          <p:cNvPr id="87" name="Picture 3"/>
          <p:cNvPicPr>
            <a:picLocks noChangeAspect="1" noChangeArrowheads="1"/>
          </p:cNvPicPr>
          <p:nvPr/>
        </p:nvPicPr>
        <p:blipFill>
          <a:blip r:embed="rId6"/>
          <a:srcRect/>
          <a:stretch>
            <a:fillRect/>
          </a:stretch>
        </p:blipFill>
        <p:spPr bwMode="auto">
          <a:xfrm>
            <a:off x="5354460" y="4609830"/>
            <a:ext cx="933733" cy="1198523"/>
          </a:xfrm>
          <a:prstGeom prst="rect">
            <a:avLst/>
          </a:prstGeom>
          <a:noFill/>
        </p:spPr>
      </p:pic>
      <p:sp>
        <p:nvSpPr>
          <p:cNvPr id="88" name="TextBox 1"/>
          <p:cNvSpPr txBox="1"/>
          <p:nvPr/>
        </p:nvSpPr>
        <p:spPr>
          <a:xfrm>
            <a:off x="4454512" y="5926918"/>
            <a:ext cx="474489" cy="353943"/>
          </a:xfrm>
          <a:prstGeom prst="rect">
            <a:avLst/>
          </a:prstGeom>
          <a:noFill/>
        </p:spPr>
        <p:txBody>
          <a:bodyPr wrap="none" lIns="0" tIns="0" rIns="0" rtlCol="0">
            <a:spAutoFit/>
          </a:bodyPr>
          <a:lstStyle/>
          <a:p>
            <a:pPr>
              <a:lnSpc>
                <a:spcPts val="2400"/>
              </a:lnSpc>
              <a:tabLst/>
            </a:pPr>
            <a:r>
              <a:rPr lang="en-US" altLang="zh-CN" dirty="0">
                <a:solidFill>
                  <a:srgbClr val="000000"/>
                </a:solidFill>
                <a:latin typeface="+mj-lt"/>
                <a:cs typeface="Calibri" pitchFamily="18" charset="0"/>
              </a:rPr>
              <a:t>“cat”</a:t>
            </a:r>
          </a:p>
        </p:txBody>
      </p:sp>
      <p:sp>
        <p:nvSpPr>
          <p:cNvPr id="89" name="TextBox 1"/>
          <p:cNvSpPr txBox="1"/>
          <p:nvPr/>
        </p:nvSpPr>
        <p:spPr>
          <a:xfrm>
            <a:off x="5545609" y="5934005"/>
            <a:ext cx="551433" cy="353943"/>
          </a:xfrm>
          <a:prstGeom prst="rect">
            <a:avLst/>
          </a:prstGeom>
          <a:noFill/>
        </p:spPr>
        <p:txBody>
          <a:bodyPr wrap="none" lIns="0" tIns="0" rIns="0" rtlCol="0">
            <a:spAutoFit/>
          </a:bodyPr>
          <a:lstStyle/>
          <a:p>
            <a:pPr>
              <a:lnSpc>
                <a:spcPts val="2400"/>
              </a:lnSpc>
              <a:tabLst/>
            </a:pPr>
            <a:r>
              <a:rPr lang="en-US" altLang="zh-CN" dirty="0">
                <a:solidFill>
                  <a:srgbClr val="000000"/>
                </a:solidFill>
                <a:latin typeface="+mj-lt"/>
                <a:cs typeface="Calibri" pitchFamily="18" charset="0"/>
              </a:rPr>
              <a:t>“dog”</a:t>
            </a:r>
          </a:p>
        </p:txBody>
      </p:sp>
      <p:sp>
        <p:nvSpPr>
          <p:cNvPr id="90" name="TextBox 1"/>
          <p:cNvSpPr txBox="1"/>
          <p:nvPr/>
        </p:nvSpPr>
        <p:spPr>
          <a:xfrm>
            <a:off x="3118190" y="5919174"/>
            <a:ext cx="948978" cy="379591"/>
          </a:xfrm>
          <a:prstGeom prst="rect">
            <a:avLst/>
          </a:prstGeom>
          <a:noFill/>
        </p:spPr>
        <p:txBody>
          <a:bodyPr wrap="none" lIns="0" tIns="0" rIns="0" rtlCol="0">
            <a:spAutoFit/>
          </a:bodyPr>
          <a:lstStyle/>
          <a:p>
            <a:pPr>
              <a:lnSpc>
                <a:spcPts val="2600"/>
              </a:lnSpc>
              <a:tabLst/>
            </a:pPr>
            <a:r>
              <a:rPr lang="en-US" altLang="zh-CN" dirty="0">
                <a:solidFill>
                  <a:srgbClr val="222222"/>
                </a:solidFill>
                <a:latin typeface="Times New Roman" pitchFamily="18" charset="0"/>
                <a:cs typeface="Times New Roman" pitchFamily="18" charset="0"/>
              </a:rPr>
              <a:t>“monkey”</a:t>
            </a:r>
          </a:p>
        </p:txBody>
      </p:sp>
      <p:pic>
        <p:nvPicPr>
          <p:cNvPr id="91" name="Picture 3"/>
          <p:cNvPicPr>
            <a:picLocks noChangeAspect="1" noChangeArrowheads="1"/>
          </p:cNvPicPr>
          <p:nvPr/>
        </p:nvPicPr>
        <p:blipFill>
          <a:blip r:embed="rId7"/>
          <a:srcRect/>
          <a:stretch>
            <a:fillRect/>
          </a:stretch>
        </p:blipFill>
        <p:spPr bwMode="auto">
          <a:xfrm>
            <a:off x="4185419" y="4634726"/>
            <a:ext cx="1008202" cy="1201556"/>
          </a:xfrm>
          <a:prstGeom prst="rect">
            <a:avLst/>
          </a:prstGeom>
          <a:noFill/>
        </p:spPr>
      </p:pic>
      <p:pic>
        <p:nvPicPr>
          <p:cNvPr id="92" name="图片 91"/>
          <p:cNvPicPr>
            <a:picLocks noChangeAspect="1"/>
          </p:cNvPicPr>
          <p:nvPr/>
        </p:nvPicPr>
        <p:blipFill>
          <a:blip r:embed="rId8"/>
          <a:stretch>
            <a:fillRect/>
          </a:stretch>
        </p:blipFill>
        <p:spPr>
          <a:xfrm>
            <a:off x="3160779" y="4622492"/>
            <a:ext cx="863801" cy="1195324"/>
          </a:xfrm>
          <a:prstGeom prst="rect">
            <a:avLst/>
          </a:prstGeom>
        </p:spPr>
      </p:pic>
      <mc:AlternateContent xmlns:mc="http://schemas.openxmlformats.org/markup-compatibility/2006" xmlns:a14="http://schemas.microsoft.com/office/drawing/2010/main">
        <mc:Choice Requires="a14">
          <p:sp>
            <p:nvSpPr>
              <p:cNvPr id="93" name="文本框 92"/>
              <p:cNvSpPr txBox="1"/>
              <p:nvPr/>
            </p:nvSpPr>
            <p:spPr>
              <a:xfrm>
                <a:off x="3495751" y="1505935"/>
                <a:ext cx="4155541"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                              )</m:t>
                    </m:r>
                  </m:oMath>
                </a14:m>
                <a:r>
                  <a:rPr lang="en-US" altLang="zh-CN" dirty="0"/>
                  <a:t> = “Cat”</a:t>
                </a:r>
                <a:endParaRPr lang="zh-CN" altLang="en-US" dirty="0"/>
              </a:p>
            </p:txBody>
          </p:sp>
        </mc:Choice>
        <mc:Fallback xmlns="">
          <p:sp>
            <p:nvSpPr>
              <p:cNvPr id="93" name="文本框 92"/>
              <p:cNvSpPr txBox="1">
                <a:spLocks noRot="1" noChangeAspect="1" noMove="1" noResize="1" noEditPoints="1" noAdjustHandles="1" noChangeArrowheads="1" noChangeShapeType="1" noTextEdit="1"/>
              </p:cNvSpPr>
              <p:nvPr/>
            </p:nvSpPr>
            <p:spPr>
              <a:xfrm>
                <a:off x="3495751" y="1505935"/>
                <a:ext cx="4155541" cy="369332"/>
              </a:xfrm>
              <a:prstGeom prst="rect">
                <a:avLst/>
              </a:prstGeom>
              <a:blipFill>
                <a:blip r:embed="rId9"/>
                <a:stretch>
                  <a:fillRect l="-440" t="-8197" b="-24590"/>
                </a:stretch>
              </a:blipFill>
            </p:spPr>
            <p:txBody>
              <a:bodyPr/>
              <a:lstStyle/>
              <a:p>
                <a:r>
                  <a:rPr lang="zh-CN" altLang="en-US">
                    <a:noFill/>
                  </a:rPr>
                  <a:t> </a:t>
                </a:r>
              </a:p>
            </p:txBody>
          </p:sp>
        </mc:Fallback>
      </mc:AlternateContent>
      <p:pic>
        <p:nvPicPr>
          <p:cNvPr id="94" name="Picture 3"/>
          <p:cNvPicPr>
            <a:picLocks noChangeAspect="1" noChangeArrowheads="1"/>
          </p:cNvPicPr>
          <p:nvPr/>
        </p:nvPicPr>
        <p:blipFill>
          <a:blip r:embed="rId10"/>
          <a:srcRect/>
          <a:stretch>
            <a:fillRect/>
          </a:stretch>
        </p:blipFill>
        <p:spPr bwMode="auto">
          <a:xfrm>
            <a:off x="4038960" y="1253649"/>
            <a:ext cx="1117600" cy="850900"/>
          </a:xfrm>
          <a:prstGeom prst="rect">
            <a:avLst/>
          </a:prstGeom>
          <a:noFill/>
        </p:spPr>
      </p:pic>
      <p:pic>
        <p:nvPicPr>
          <p:cNvPr id="95" name="Picture 3"/>
          <p:cNvPicPr>
            <a:picLocks noChangeAspect="1" noChangeArrowheads="1"/>
          </p:cNvPicPr>
          <p:nvPr/>
        </p:nvPicPr>
        <p:blipFill>
          <a:blip r:embed="rId10"/>
          <a:srcRect/>
          <a:stretch>
            <a:fillRect/>
          </a:stretch>
        </p:blipFill>
        <p:spPr bwMode="auto">
          <a:xfrm>
            <a:off x="6944800" y="4901571"/>
            <a:ext cx="1117600" cy="850900"/>
          </a:xfrm>
          <a:prstGeom prst="rect">
            <a:avLst/>
          </a:prstGeom>
          <a:noFill/>
        </p:spPr>
      </p:pic>
      <p:sp>
        <p:nvSpPr>
          <p:cNvPr id="96" name="文本框 95"/>
          <p:cNvSpPr txBox="1"/>
          <p:nvPr/>
        </p:nvSpPr>
        <p:spPr>
          <a:xfrm>
            <a:off x="6978335" y="3092671"/>
            <a:ext cx="1050529" cy="369332"/>
          </a:xfrm>
          <a:prstGeom prst="rect">
            <a:avLst/>
          </a:prstGeom>
          <a:noFill/>
        </p:spPr>
        <p:txBody>
          <a:bodyPr wrap="square" rtlCol="0">
            <a:spAutoFit/>
          </a:bodyPr>
          <a:lstStyle/>
          <a:p>
            <a:pPr algn="ctr"/>
            <a:r>
              <a:rPr lang="en-US" altLang="zh-CN" dirty="0"/>
              <a:t>“Cat”</a:t>
            </a:r>
            <a:endParaRPr lang="zh-CN" altLang="en-US" dirty="0"/>
          </a:p>
        </p:txBody>
      </p:sp>
      <p:cxnSp>
        <p:nvCxnSpPr>
          <p:cNvPr id="97" name="直接箭头连接符 96"/>
          <p:cNvCxnSpPr>
            <a:stCxn id="95" idx="0"/>
            <a:endCxn id="80" idx="2"/>
          </p:cNvCxnSpPr>
          <p:nvPr/>
        </p:nvCxnSpPr>
        <p:spPr>
          <a:xfrm flipV="1">
            <a:off x="7503600" y="4599467"/>
            <a:ext cx="0" cy="302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80" idx="0"/>
            <a:endCxn id="96" idx="2"/>
          </p:cNvCxnSpPr>
          <p:nvPr/>
        </p:nvCxnSpPr>
        <p:spPr>
          <a:xfrm flipV="1">
            <a:off x="7503600" y="3462003"/>
            <a:ext cx="0" cy="2738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1395353" y="2419137"/>
            <a:ext cx="2860895" cy="1104943"/>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0" name="矩形 99"/>
          <p:cNvSpPr/>
          <p:nvPr/>
        </p:nvSpPr>
        <p:spPr>
          <a:xfrm>
            <a:off x="1391921" y="3661003"/>
            <a:ext cx="1726270" cy="1037659"/>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1" name="矩形 100"/>
          <p:cNvSpPr/>
          <p:nvPr/>
        </p:nvSpPr>
        <p:spPr>
          <a:xfrm>
            <a:off x="3676990" y="3767106"/>
            <a:ext cx="2420051" cy="770429"/>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2" name="矩形 101"/>
          <p:cNvSpPr/>
          <p:nvPr/>
        </p:nvSpPr>
        <p:spPr>
          <a:xfrm>
            <a:off x="653188" y="3154748"/>
            <a:ext cx="843790" cy="3693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Step 1</a:t>
            </a:r>
            <a:endParaRPr lang="zh-CN" altLang="en-US" dirty="0"/>
          </a:p>
        </p:txBody>
      </p:sp>
      <p:sp>
        <p:nvSpPr>
          <p:cNvPr id="103" name="矩形 102"/>
          <p:cNvSpPr/>
          <p:nvPr/>
        </p:nvSpPr>
        <p:spPr>
          <a:xfrm>
            <a:off x="653188" y="4319906"/>
            <a:ext cx="843790" cy="3693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Step 2</a:t>
            </a:r>
            <a:endParaRPr lang="zh-CN" altLang="en-US" dirty="0"/>
          </a:p>
        </p:txBody>
      </p:sp>
      <p:sp>
        <p:nvSpPr>
          <p:cNvPr id="104" name="矩形 103"/>
          <p:cNvSpPr/>
          <p:nvPr/>
        </p:nvSpPr>
        <p:spPr>
          <a:xfrm>
            <a:off x="5432472" y="3440192"/>
            <a:ext cx="843790" cy="3693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Step 3</a:t>
            </a:r>
            <a:endParaRPr lang="zh-CN" altLang="en-US" dirty="0"/>
          </a:p>
        </p:txBody>
      </p:sp>
    </p:spTree>
    <p:extLst>
      <p:ext uri="{BB962C8B-B14F-4D97-AF65-F5344CB8AC3E}">
        <p14:creationId xmlns:p14="http://schemas.microsoft.com/office/powerpoint/2010/main" val="263680306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机器学习实施过程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5" name="矩形 44">
            <a:extLst>
              <a:ext uri="{FF2B5EF4-FFF2-40B4-BE49-F238E27FC236}">
                <a16:creationId xmlns:a16="http://schemas.microsoft.com/office/drawing/2014/main" id="{D79F17FE-F998-46F1-B68E-A8AB0C654665}"/>
              </a:ext>
            </a:extLst>
          </p:cNvPr>
          <p:cNvSpPr/>
          <p:nvPr/>
        </p:nvSpPr>
        <p:spPr>
          <a:xfrm>
            <a:off x="385595" y="3456343"/>
            <a:ext cx="5157366" cy="8856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a:buFont typeface="Wingdings" panose="05000000000000000000" pitchFamily="2" charset="2"/>
              <a:buChar char="ü"/>
            </a:pPr>
            <a:r>
              <a:rPr lang="zh-CN" altLang="en-US" sz="2000" b="1" dirty="0">
                <a:solidFill>
                  <a:schemeClr val="tx1"/>
                </a:solidFill>
                <a:latin typeface="+mj-ea"/>
                <a:ea typeface="+mj-ea"/>
              </a:rPr>
              <a:t>传统机器学习算法（</a:t>
            </a:r>
            <a:r>
              <a:rPr lang="en-US" altLang="zh-CN" sz="2000" b="1" dirty="0">
                <a:solidFill>
                  <a:schemeClr val="tx1"/>
                </a:solidFill>
                <a:latin typeface="+mj-ea"/>
                <a:ea typeface="+mj-ea"/>
              </a:rPr>
              <a:t>SVM</a:t>
            </a:r>
            <a:r>
              <a:rPr lang="zh-CN" altLang="en-US" sz="2000" b="1" dirty="0">
                <a:solidFill>
                  <a:schemeClr val="tx1"/>
                </a:solidFill>
                <a:latin typeface="+mj-ea"/>
                <a:ea typeface="+mj-ea"/>
              </a:rPr>
              <a:t>、决策树等）</a:t>
            </a:r>
            <a:endParaRPr lang="en-US" altLang="zh-CN" sz="2000" b="1" dirty="0">
              <a:solidFill>
                <a:schemeClr val="tx1"/>
              </a:solidFill>
              <a:latin typeface="+mj-ea"/>
              <a:ea typeface="+mj-ea"/>
            </a:endParaRPr>
          </a:p>
          <a:p>
            <a:pPr marL="257175" indent="-257175">
              <a:buFont typeface="Wingdings" panose="05000000000000000000" pitchFamily="2" charset="2"/>
              <a:buChar char="ü"/>
            </a:pPr>
            <a:r>
              <a:rPr lang="zh-CN" altLang="en-US" sz="2000" b="1" dirty="0">
                <a:solidFill>
                  <a:srgbClr val="C00000"/>
                </a:solidFill>
                <a:latin typeface="+mj-ea"/>
                <a:ea typeface="+mj-ea"/>
              </a:rPr>
              <a:t>深度学习（</a:t>
            </a:r>
            <a:r>
              <a:rPr lang="en-US" altLang="zh-CN" sz="2000" b="1" dirty="0">
                <a:solidFill>
                  <a:srgbClr val="C00000"/>
                </a:solidFill>
                <a:latin typeface="+mj-ea"/>
                <a:ea typeface="+mj-ea"/>
              </a:rPr>
              <a:t>Deep Learning</a:t>
            </a:r>
            <a:r>
              <a:rPr lang="zh-CN" altLang="en-US" sz="2000" b="1" dirty="0">
                <a:solidFill>
                  <a:srgbClr val="C00000"/>
                </a:solidFill>
                <a:latin typeface="+mj-ea"/>
                <a:ea typeface="+mj-ea"/>
              </a:rPr>
              <a:t>）</a:t>
            </a:r>
          </a:p>
        </p:txBody>
      </p:sp>
      <p:cxnSp>
        <p:nvCxnSpPr>
          <p:cNvPr id="46" name="直接箭头连接符 45">
            <a:extLst>
              <a:ext uri="{FF2B5EF4-FFF2-40B4-BE49-F238E27FC236}">
                <a16:creationId xmlns:a16="http://schemas.microsoft.com/office/drawing/2014/main" id="{7A40B25F-5E48-4183-AC06-CFF0DCE24800}"/>
              </a:ext>
            </a:extLst>
          </p:cNvPr>
          <p:cNvCxnSpPr>
            <a:cxnSpLocks/>
          </p:cNvCxnSpPr>
          <p:nvPr/>
        </p:nvCxnSpPr>
        <p:spPr>
          <a:xfrm>
            <a:off x="1899273" y="2507499"/>
            <a:ext cx="4941" cy="948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a:extLst>
              <a:ext uri="{FF2B5EF4-FFF2-40B4-BE49-F238E27FC236}">
                <a16:creationId xmlns:a16="http://schemas.microsoft.com/office/drawing/2014/main" id="{A367C08E-0EE8-4573-8A40-ED185D3A8ED4}"/>
              </a:ext>
            </a:extLst>
          </p:cNvPr>
          <p:cNvSpPr/>
          <p:nvPr/>
        </p:nvSpPr>
        <p:spPr>
          <a:xfrm>
            <a:off x="973123" y="891727"/>
            <a:ext cx="1805023" cy="101862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a:latin typeface="+mj-ea"/>
                <a:ea typeface="+mj-ea"/>
              </a:rPr>
              <a:t>步骤</a:t>
            </a:r>
            <a:r>
              <a:rPr lang="en-US" altLang="zh-CN" sz="2000" b="1" dirty="0">
                <a:latin typeface="+mj-ea"/>
                <a:ea typeface="+mj-ea"/>
              </a:rPr>
              <a:t>1:</a:t>
            </a:r>
          </a:p>
          <a:p>
            <a:pPr algn="ctr"/>
            <a:r>
              <a:rPr lang="zh-CN" altLang="en-US" sz="2000" b="1" dirty="0">
                <a:latin typeface="+mj-ea"/>
                <a:ea typeface="+mj-ea"/>
              </a:rPr>
              <a:t>定义一组函数集合</a:t>
            </a:r>
            <a:endParaRPr lang="en-US" altLang="zh-CN" sz="2000" b="1" dirty="0">
              <a:latin typeface="+mj-ea"/>
              <a:ea typeface="+mj-ea"/>
            </a:endParaRPr>
          </a:p>
        </p:txBody>
      </p:sp>
      <p:sp>
        <p:nvSpPr>
          <p:cNvPr id="13" name="圆角矩形 12">
            <a:extLst>
              <a:ext uri="{FF2B5EF4-FFF2-40B4-BE49-F238E27FC236}">
                <a16:creationId xmlns:a16="http://schemas.microsoft.com/office/drawing/2014/main" id="{CF080C4C-470C-4678-9B15-DAF831376C1C}"/>
              </a:ext>
            </a:extLst>
          </p:cNvPr>
          <p:cNvSpPr/>
          <p:nvPr/>
        </p:nvSpPr>
        <p:spPr>
          <a:xfrm>
            <a:off x="3528829" y="891727"/>
            <a:ext cx="1805023" cy="101862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000" b="1" dirty="0">
                <a:latin typeface="+mj-ea"/>
                <a:ea typeface="+mj-ea"/>
              </a:rPr>
              <a:t>步骤</a:t>
            </a:r>
            <a:r>
              <a:rPr lang="en-US" altLang="zh-CN" sz="2000" b="1" dirty="0">
                <a:latin typeface="+mj-ea"/>
                <a:ea typeface="+mj-ea"/>
              </a:rPr>
              <a:t>2:</a:t>
            </a:r>
          </a:p>
          <a:p>
            <a:pPr algn="ctr"/>
            <a:r>
              <a:rPr lang="zh-CN" altLang="en-US" sz="2000" b="1" dirty="0">
                <a:latin typeface="+mj-ea"/>
                <a:ea typeface="+mj-ea"/>
              </a:rPr>
              <a:t>衡量函数的好坏</a:t>
            </a:r>
            <a:endParaRPr lang="en-US" altLang="zh-CN" sz="2000" b="1" dirty="0">
              <a:latin typeface="+mj-ea"/>
              <a:ea typeface="+mj-ea"/>
            </a:endParaRPr>
          </a:p>
        </p:txBody>
      </p:sp>
      <p:sp>
        <p:nvSpPr>
          <p:cNvPr id="14" name="圆角矩形 2">
            <a:extLst>
              <a:ext uri="{FF2B5EF4-FFF2-40B4-BE49-F238E27FC236}">
                <a16:creationId xmlns:a16="http://schemas.microsoft.com/office/drawing/2014/main" id="{8F2CAC23-8DF8-429C-9428-BA6D97E64F13}"/>
              </a:ext>
            </a:extLst>
          </p:cNvPr>
          <p:cNvSpPr/>
          <p:nvPr/>
        </p:nvSpPr>
        <p:spPr>
          <a:xfrm>
            <a:off x="5976327" y="891727"/>
            <a:ext cx="1753652" cy="101862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latin typeface="+mj-ea"/>
                <a:ea typeface="+mj-ea"/>
              </a:rPr>
              <a:t>步骤</a:t>
            </a:r>
            <a:r>
              <a:rPr lang="en-US" altLang="zh-CN" sz="2000" b="1" dirty="0">
                <a:latin typeface="+mj-ea"/>
                <a:ea typeface="+mj-ea"/>
              </a:rPr>
              <a:t>3:</a:t>
            </a:r>
          </a:p>
          <a:p>
            <a:pPr algn="ctr"/>
            <a:r>
              <a:rPr lang="zh-CN" altLang="en-US" sz="2000" b="1" dirty="0">
                <a:latin typeface="+mj-ea"/>
                <a:ea typeface="+mj-ea"/>
              </a:rPr>
              <a:t>选出最好的函数</a:t>
            </a:r>
            <a:endParaRPr lang="en-US" altLang="zh-CN" sz="2000" b="1" dirty="0">
              <a:latin typeface="+mj-ea"/>
              <a:ea typeface="+mj-ea"/>
            </a:endParaRPr>
          </a:p>
        </p:txBody>
      </p:sp>
      <p:sp>
        <p:nvSpPr>
          <p:cNvPr id="15" name="箭头: 右 8">
            <a:extLst>
              <a:ext uri="{FF2B5EF4-FFF2-40B4-BE49-F238E27FC236}">
                <a16:creationId xmlns:a16="http://schemas.microsoft.com/office/drawing/2014/main" id="{96D6451A-F5CF-4717-8293-359C3CF339F1}"/>
              </a:ext>
            </a:extLst>
          </p:cNvPr>
          <p:cNvSpPr/>
          <p:nvPr/>
        </p:nvSpPr>
        <p:spPr>
          <a:xfrm>
            <a:off x="2983702" y="1290232"/>
            <a:ext cx="339571" cy="2769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2000">
              <a:latin typeface="+mj-ea"/>
              <a:ea typeface="+mj-ea"/>
            </a:endParaRPr>
          </a:p>
        </p:txBody>
      </p:sp>
      <p:sp>
        <p:nvSpPr>
          <p:cNvPr id="16" name="箭头: 右 9">
            <a:extLst>
              <a:ext uri="{FF2B5EF4-FFF2-40B4-BE49-F238E27FC236}">
                <a16:creationId xmlns:a16="http://schemas.microsoft.com/office/drawing/2014/main" id="{71C49C41-F16B-4037-B22A-9AC688466075}"/>
              </a:ext>
            </a:extLst>
          </p:cNvPr>
          <p:cNvSpPr/>
          <p:nvPr/>
        </p:nvSpPr>
        <p:spPr>
          <a:xfrm>
            <a:off x="5474781" y="1258583"/>
            <a:ext cx="339571" cy="276999"/>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2000">
              <a:latin typeface="+mj-ea"/>
              <a:ea typeface="+mj-ea"/>
            </a:endParaRPr>
          </a:p>
        </p:txBody>
      </p:sp>
      <p:sp>
        <p:nvSpPr>
          <p:cNvPr id="17" name="矩形 16">
            <a:extLst>
              <a:ext uri="{FF2B5EF4-FFF2-40B4-BE49-F238E27FC236}">
                <a16:creationId xmlns:a16="http://schemas.microsoft.com/office/drawing/2014/main" id="{E37896D2-AAC9-4CF5-9F5D-FFA501684658}"/>
              </a:ext>
            </a:extLst>
          </p:cNvPr>
          <p:cNvSpPr/>
          <p:nvPr/>
        </p:nvSpPr>
        <p:spPr>
          <a:xfrm>
            <a:off x="923078" y="1983514"/>
            <a:ext cx="2144800" cy="375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C00000"/>
                </a:solidFill>
                <a:latin typeface="+mj-ea"/>
                <a:ea typeface="+mj-ea"/>
              </a:rPr>
              <a:t>定义模型（</a:t>
            </a:r>
            <a:r>
              <a:rPr lang="en-US" altLang="zh-CN" sz="2000" b="1" dirty="0">
                <a:solidFill>
                  <a:srgbClr val="C00000"/>
                </a:solidFill>
                <a:latin typeface="+mj-ea"/>
                <a:ea typeface="+mj-ea"/>
              </a:rPr>
              <a:t>Model</a:t>
            </a:r>
            <a:r>
              <a:rPr lang="zh-CN" altLang="en-US" sz="2000" b="1" dirty="0">
                <a:solidFill>
                  <a:srgbClr val="C00000"/>
                </a:solidFill>
                <a:latin typeface="+mj-ea"/>
                <a:ea typeface="+mj-ea"/>
              </a:rPr>
              <a:t>）</a:t>
            </a:r>
          </a:p>
        </p:txBody>
      </p:sp>
    </p:spTree>
    <p:extLst>
      <p:ext uri="{BB962C8B-B14F-4D97-AF65-F5344CB8AC3E}">
        <p14:creationId xmlns:p14="http://schemas.microsoft.com/office/powerpoint/2010/main" val="1996477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机器学习实施过程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8" name="文本框 17">
            <a:extLst>
              <a:ext uri="{FF2B5EF4-FFF2-40B4-BE49-F238E27FC236}">
                <a16:creationId xmlns:a16="http://schemas.microsoft.com/office/drawing/2014/main" id="{5B7573F5-CCCD-4A27-88DE-E8FEA6CB5B10}"/>
              </a:ext>
            </a:extLst>
          </p:cNvPr>
          <p:cNvSpPr txBox="1"/>
          <p:nvPr/>
        </p:nvSpPr>
        <p:spPr>
          <a:xfrm>
            <a:off x="451758" y="3694333"/>
            <a:ext cx="3605319" cy="400110"/>
          </a:xfrm>
          <a:prstGeom prst="rect">
            <a:avLst/>
          </a:prstGeom>
          <a:noFill/>
        </p:spPr>
        <p:txBody>
          <a:bodyPr wrap="square">
            <a:spAutoFit/>
          </a:bodyPr>
          <a:lstStyle/>
          <a:p>
            <a:pPr algn="just"/>
            <a:r>
              <a:rPr lang="en-US" altLang="zh-CN" sz="2000" b="1" dirty="0">
                <a:latin typeface="+mj-ea"/>
                <a:ea typeface="+mj-ea"/>
              </a:rPr>
              <a:t>--</a:t>
            </a:r>
            <a:r>
              <a:rPr lang="zh-CN" altLang="en-US" sz="2000" b="1" dirty="0">
                <a:latin typeface="+mj-ea"/>
                <a:ea typeface="+mj-ea"/>
              </a:rPr>
              <a:t>训练数据（</a:t>
            </a:r>
            <a:r>
              <a:rPr lang="en-US" altLang="zh-CN" sz="2000" b="1" dirty="0">
                <a:latin typeface="+mj-ea"/>
                <a:ea typeface="+mj-ea"/>
              </a:rPr>
              <a:t>Training Data</a:t>
            </a:r>
            <a:r>
              <a:rPr lang="zh-CN" altLang="en-US" sz="2000" b="1" dirty="0">
                <a:latin typeface="+mj-ea"/>
                <a:ea typeface="+mj-ea"/>
              </a:rPr>
              <a:t>）</a:t>
            </a:r>
            <a:endParaRPr lang="en-US" altLang="zh-CN" sz="2000" b="1" dirty="0">
              <a:latin typeface="+mj-ea"/>
              <a:ea typeface="+mj-ea"/>
            </a:endParaRPr>
          </a:p>
        </p:txBody>
      </p:sp>
      <p:sp>
        <p:nvSpPr>
          <p:cNvPr id="19" name="文本框 18">
            <a:extLst>
              <a:ext uri="{FF2B5EF4-FFF2-40B4-BE49-F238E27FC236}">
                <a16:creationId xmlns:a16="http://schemas.microsoft.com/office/drawing/2014/main" id="{E1B92B5C-74B1-47EC-8540-F5652C2BA5D2}"/>
              </a:ext>
            </a:extLst>
          </p:cNvPr>
          <p:cNvSpPr txBox="1"/>
          <p:nvPr/>
        </p:nvSpPr>
        <p:spPr>
          <a:xfrm>
            <a:off x="4604436" y="5105447"/>
            <a:ext cx="3644018" cy="400110"/>
          </a:xfrm>
          <a:prstGeom prst="rect">
            <a:avLst/>
          </a:prstGeom>
          <a:noFill/>
        </p:spPr>
        <p:txBody>
          <a:bodyPr wrap="square">
            <a:spAutoFit/>
          </a:bodyPr>
          <a:lstStyle/>
          <a:p>
            <a:r>
              <a:rPr lang="zh-CN" altLang="en-US" sz="2000" b="1" dirty="0">
                <a:solidFill>
                  <a:srgbClr val="0B0BEF"/>
                </a:solidFill>
                <a:latin typeface="+mj-ea"/>
                <a:ea typeface="+mj-ea"/>
              </a:rPr>
              <a:t>计算两者之间的差距</a:t>
            </a:r>
            <a:endParaRPr lang="en-US" altLang="zh-CN" sz="2000" b="1" dirty="0">
              <a:solidFill>
                <a:srgbClr val="0B0BEF"/>
              </a:solidFill>
              <a:latin typeface="+mj-ea"/>
              <a:ea typeface="+mj-ea"/>
            </a:endParaRPr>
          </a:p>
        </p:txBody>
      </p:sp>
      <p:sp>
        <p:nvSpPr>
          <p:cNvPr id="20" name="文本框 19">
            <a:extLst>
              <a:ext uri="{FF2B5EF4-FFF2-40B4-BE49-F238E27FC236}">
                <a16:creationId xmlns:a16="http://schemas.microsoft.com/office/drawing/2014/main" id="{7E281364-F06B-4A37-8963-80894760EB1E}"/>
              </a:ext>
            </a:extLst>
          </p:cNvPr>
          <p:cNvSpPr txBox="1"/>
          <p:nvPr/>
        </p:nvSpPr>
        <p:spPr>
          <a:xfrm>
            <a:off x="2103428" y="4529206"/>
            <a:ext cx="764460" cy="400110"/>
          </a:xfrm>
          <a:prstGeom prst="rect">
            <a:avLst/>
          </a:prstGeom>
          <a:noFill/>
        </p:spPr>
        <p:txBody>
          <a:bodyPr wrap="square">
            <a:spAutoFit/>
          </a:bodyPr>
          <a:lstStyle/>
          <a:p>
            <a:r>
              <a:rPr lang="zh-CN" altLang="en-US" sz="2000" b="1" dirty="0">
                <a:latin typeface="+mj-ea"/>
                <a:ea typeface="+mj-ea"/>
              </a:rPr>
              <a:t>输入</a:t>
            </a:r>
            <a:endParaRPr lang="en-US" altLang="zh-CN" sz="2000" b="1" dirty="0">
              <a:latin typeface="+mj-ea"/>
              <a:ea typeface="+mj-ea"/>
            </a:endParaRPr>
          </a:p>
        </p:txBody>
      </p:sp>
      <p:grpSp>
        <p:nvGrpSpPr>
          <p:cNvPr id="21" name="组合 20">
            <a:extLst>
              <a:ext uri="{FF2B5EF4-FFF2-40B4-BE49-F238E27FC236}">
                <a16:creationId xmlns:a16="http://schemas.microsoft.com/office/drawing/2014/main" id="{6DB17B35-F0BD-4EC8-A19E-9F640F66ECD4}"/>
              </a:ext>
            </a:extLst>
          </p:cNvPr>
          <p:cNvGrpSpPr/>
          <p:nvPr/>
        </p:nvGrpSpPr>
        <p:grpSpPr>
          <a:xfrm>
            <a:off x="3074886" y="4446135"/>
            <a:ext cx="1171852" cy="628697"/>
            <a:chOff x="5380454" y="2916994"/>
            <a:chExt cx="1562469" cy="838262"/>
          </a:xfrm>
        </p:grpSpPr>
        <p:sp>
          <p:nvSpPr>
            <p:cNvPr id="22" name="矩形 21">
              <a:extLst>
                <a:ext uri="{FF2B5EF4-FFF2-40B4-BE49-F238E27FC236}">
                  <a16:creationId xmlns:a16="http://schemas.microsoft.com/office/drawing/2014/main" id="{D127DD83-67EC-418E-8C3B-CD65BA5067F6}"/>
                </a:ext>
              </a:extLst>
            </p:cNvPr>
            <p:cNvSpPr/>
            <p:nvPr/>
          </p:nvSpPr>
          <p:spPr>
            <a:xfrm>
              <a:off x="5380454" y="2916994"/>
              <a:ext cx="1562469" cy="838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86698B2D-6FC0-4609-9A89-47D99DBA2149}"/>
                    </a:ext>
                  </a:extLst>
                </p:cNvPr>
                <p:cNvSpPr txBox="1"/>
                <p:nvPr/>
              </p:nvSpPr>
              <p:spPr>
                <a:xfrm>
                  <a:off x="6016970" y="3112682"/>
                  <a:ext cx="369076" cy="41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mj-ea"/>
                          </a:rPr>
                          <m:t>𝑓</m:t>
                        </m:r>
                      </m:oMath>
                    </m:oMathPara>
                  </a14:m>
                  <a:endParaRPr lang="zh-CN" altLang="en-US" sz="2000" dirty="0">
                    <a:latin typeface="+mj-ea"/>
                    <a:ea typeface="+mj-ea"/>
                  </a:endParaRPr>
                </a:p>
              </p:txBody>
            </p:sp>
          </mc:Choice>
          <mc:Fallback xmlns="">
            <p:sp>
              <p:nvSpPr>
                <p:cNvPr id="23" name="文本框 22">
                  <a:extLst>
                    <a:ext uri="{FF2B5EF4-FFF2-40B4-BE49-F238E27FC236}">
                      <a16:creationId xmlns:a16="http://schemas.microsoft.com/office/drawing/2014/main" id="{86698B2D-6FC0-4609-9A89-47D99DBA2149}"/>
                    </a:ext>
                  </a:extLst>
                </p:cNvPr>
                <p:cNvSpPr txBox="1">
                  <a:spLocks noRot="1" noChangeAspect="1" noMove="1" noResize="1" noEditPoints="1" noAdjustHandles="1" noChangeArrowheads="1" noChangeShapeType="1" noTextEdit="1"/>
                </p:cNvSpPr>
                <p:nvPr/>
              </p:nvSpPr>
              <p:spPr>
                <a:xfrm>
                  <a:off x="6016970" y="3112682"/>
                  <a:ext cx="369076" cy="410369"/>
                </a:xfrm>
                <a:prstGeom prst="rect">
                  <a:avLst/>
                </a:prstGeom>
                <a:blipFill>
                  <a:blip r:embed="rId2"/>
                  <a:stretch>
                    <a:fillRect l="-20000" r="-17778" b="-37255"/>
                  </a:stretch>
                </a:blipFill>
              </p:spPr>
              <p:txBody>
                <a:bodyPr/>
                <a:lstStyle/>
                <a:p>
                  <a:r>
                    <a:rPr lang="zh-CN" altLang="en-US">
                      <a:noFill/>
                    </a:rPr>
                    <a:t> </a:t>
                  </a:r>
                </a:p>
              </p:txBody>
            </p:sp>
          </mc:Fallback>
        </mc:AlternateContent>
      </p:grpSp>
      <p:sp>
        <p:nvSpPr>
          <p:cNvPr id="24" name="文本框 23">
            <a:extLst>
              <a:ext uri="{FF2B5EF4-FFF2-40B4-BE49-F238E27FC236}">
                <a16:creationId xmlns:a16="http://schemas.microsoft.com/office/drawing/2014/main" id="{F8542895-595F-407A-8089-078F348DD40B}"/>
              </a:ext>
            </a:extLst>
          </p:cNvPr>
          <p:cNvSpPr txBox="1"/>
          <p:nvPr/>
        </p:nvSpPr>
        <p:spPr>
          <a:xfrm>
            <a:off x="4470334" y="4546734"/>
            <a:ext cx="1360616" cy="400110"/>
          </a:xfrm>
          <a:prstGeom prst="rect">
            <a:avLst/>
          </a:prstGeom>
          <a:noFill/>
        </p:spPr>
        <p:txBody>
          <a:bodyPr wrap="square">
            <a:spAutoFit/>
          </a:bodyPr>
          <a:lstStyle/>
          <a:p>
            <a:r>
              <a:rPr lang="zh-CN" altLang="en-US" sz="2000" b="1" dirty="0">
                <a:solidFill>
                  <a:schemeClr val="accent6">
                    <a:lumMod val="75000"/>
                  </a:schemeClr>
                </a:solidFill>
                <a:latin typeface="+mj-ea"/>
                <a:ea typeface="+mj-ea"/>
              </a:rPr>
              <a:t>预测输出</a:t>
            </a:r>
            <a:endParaRPr lang="en-US" altLang="zh-CN" sz="2000" b="1" dirty="0">
              <a:solidFill>
                <a:schemeClr val="accent6">
                  <a:lumMod val="75000"/>
                </a:schemeClr>
              </a:solidFill>
              <a:latin typeface="+mj-ea"/>
              <a:ea typeface="+mj-ea"/>
            </a:endParaRPr>
          </a:p>
        </p:txBody>
      </p:sp>
      <p:sp>
        <p:nvSpPr>
          <p:cNvPr id="25" name="文本框 24">
            <a:extLst>
              <a:ext uri="{FF2B5EF4-FFF2-40B4-BE49-F238E27FC236}">
                <a16:creationId xmlns:a16="http://schemas.microsoft.com/office/drawing/2014/main" id="{D32777DE-9416-4B43-8668-9C2FF8FF9FE2}"/>
              </a:ext>
            </a:extLst>
          </p:cNvPr>
          <p:cNvSpPr txBox="1"/>
          <p:nvPr/>
        </p:nvSpPr>
        <p:spPr>
          <a:xfrm>
            <a:off x="6495777" y="4546734"/>
            <a:ext cx="2108878" cy="400110"/>
          </a:xfrm>
          <a:prstGeom prst="rect">
            <a:avLst/>
          </a:prstGeom>
          <a:noFill/>
        </p:spPr>
        <p:txBody>
          <a:bodyPr wrap="square">
            <a:spAutoFit/>
          </a:bodyPr>
          <a:lstStyle/>
          <a:p>
            <a:r>
              <a:rPr lang="zh-CN" altLang="en-US" sz="2000" b="1" dirty="0">
                <a:solidFill>
                  <a:srgbClr val="0B0BEF"/>
                </a:solidFill>
                <a:latin typeface="+mj-ea"/>
                <a:ea typeface="+mj-ea"/>
              </a:rPr>
              <a:t>标签（</a:t>
            </a:r>
            <a:r>
              <a:rPr lang="en-US" altLang="zh-CN" sz="2000" b="1" dirty="0">
                <a:solidFill>
                  <a:srgbClr val="0B0BEF"/>
                </a:solidFill>
                <a:latin typeface="+mj-ea"/>
                <a:ea typeface="+mj-ea"/>
              </a:rPr>
              <a:t>label</a:t>
            </a:r>
            <a:r>
              <a:rPr lang="zh-CN" altLang="en-US" sz="2000" b="1" dirty="0">
                <a:solidFill>
                  <a:srgbClr val="0B0BEF"/>
                </a:solidFill>
                <a:latin typeface="+mj-ea"/>
                <a:ea typeface="+mj-ea"/>
              </a:rPr>
              <a:t>）</a:t>
            </a:r>
            <a:endParaRPr lang="en-US" altLang="zh-CN" sz="2000" b="1" dirty="0">
              <a:solidFill>
                <a:srgbClr val="0B0BEF"/>
              </a:solidFill>
              <a:latin typeface="+mj-ea"/>
              <a:ea typeface="+mj-ea"/>
            </a:endParaRPr>
          </a:p>
        </p:txBody>
      </p:sp>
      <p:sp>
        <p:nvSpPr>
          <p:cNvPr id="26" name="文本框 25">
            <a:extLst>
              <a:ext uri="{FF2B5EF4-FFF2-40B4-BE49-F238E27FC236}">
                <a16:creationId xmlns:a16="http://schemas.microsoft.com/office/drawing/2014/main" id="{D8BD07B1-67ED-4F59-8FE0-E58AF2254BB0}"/>
              </a:ext>
            </a:extLst>
          </p:cNvPr>
          <p:cNvSpPr txBox="1"/>
          <p:nvPr/>
        </p:nvSpPr>
        <p:spPr>
          <a:xfrm>
            <a:off x="118715" y="3244015"/>
            <a:ext cx="4902172" cy="400110"/>
          </a:xfrm>
          <a:prstGeom prst="rect">
            <a:avLst/>
          </a:prstGeom>
          <a:noFill/>
        </p:spPr>
        <p:txBody>
          <a:bodyPr wrap="square">
            <a:spAutoFit/>
          </a:bodyPr>
          <a:lstStyle/>
          <a:p>
            <a:pPr marL="257175" indent="-257175">
              <a:buFont typeface="Arial" panose="020B0604020202020204" pitchFamily="34" charset="0"/>
              <a:buChar char="•"/>
            </a:pPr>
            <a:r>
              <a:rPr lang="zh-CN" altLang="en-US" sz="2000" b="1" dirty="0">
                <a:solidFill>
                  <a:srgbClr val="0B0BEF"/>
                </a:solidFill>
                <a:latin typeface="+mj-ea"/>
                <a:ea typeface="+mj-ea"/>
              </a:rPr>
              <a:t>有监督学习（</a:t>
            </a:r>
            <a:r>
              <a:rPr lang="en-US" altLang="zh-CN" sz="2000" b="1" dirty="0">
                <a:solidFill>
                  <a:srgbClr val="0B0BEF"/>
                </a:solidFill>
                <a:latin typeface="+mj-ea"/>
                <a:ea typeface="+mj-ea"/>
              </a:rPr>
              <a:t>Supervised learning</a:t>
            </a:r>
            <a:r>
              <a:rPr lang="zh-CN" altLang="en-US" sz="2000" b="1" dirty="0">
                <a:solidFill>
                  <a:srgbClr val="0B0BEF"/>
                </a:solidFill>
                <a:latin typeface="+mj-ea"/>
                <a:ea typeface="+mj-ea"/>
              </a:rPr>
              <a:t>）</a:t>
            </a:r>
            <a:endParaRPr lang="en-US" altLang="zh-CN" sz="2000" b="1" dirty="0">
              <a:solidFill>
                <a:srgbClr val="0B0BEF"/>
              </a:solidFill>
              <a:latin typeface="+mj-ea"/>
              <a:ea typeface="+mj-ea"/>
            </a:endParaRPr>
          </a:p>
        </p:txBody>
      </p:sp>
      <p:cxnSp>
        <p:nvCxnSpPr>
          <p:cNvPr id="28" name="直接箭头连接符 27">
            <a:extLst>
              <a:ext uri="{FF2B5EF4-FFF2-40B4-BE49-F238E27FC236}">
                <a16:creationId xmlns:a16="http://schemas.microsoft.com/office/drawing/2014/main" id="{59BDB7AF-566F-415A-9CEC-58E1D5F86071}"/>
              </a:ext>
            </a:extLst>
          </p:cNvPr>
          <p:cNvCxnSpPr>
            <a:stCxn id="20" idx="3"/>
            <a:endCxn id="22" idx="1"/>
          </p:cNvCxnSpPr>
          <p:nvPr/>
        </p:nvCxnSpPr>
        <p:spPr>
          <a:xfrm flipV="1">
            <a:off x="2845574" y="4760484"/>
            <a:ext cx="22931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D223C34E-53E2-4C0B-A3ED-C0A0EA282966}"/>
              </a:ext>
            </a:extLst>
          </p:cNvPr>
          <p:cNvCxnSpPr/>
          <p:nvPr/>
        </p:nvCxnSpPr>
        <p:spPr>
          <a:xfrm flipV="1">
            <a:off x="4244050" y="4747229"/>
            <a:ext cx="238694" cy="6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0731D29-AC53-477F-A858-39533E3BF254}"/>
              </a:ext>
            </a:extLst>
          </p:cNvPr>
          <p:cNvSpPr txBox="1"/>
          <p:nvPr/>
        </p:nvSpPr>
        <p:spPr>
          <a:xfrm>
            <a:off x="3055186" y="5105447"/>
            <a:ext cx="1268592" cy="400110"/>
          </a:xfrm>
          <a:prstGeom prst="rect">
            <a:avLst/>
          </a:prstGeom>
          <a:noFill/>
        </p:spPr>
        <p:txBody>
          <a:bodyPr wrap="square">
            <a:spAutoFit/>
          </a:bodyPr>
          <a:lstStyle/>
          <a:p>
            <a:r>
              <a:rPr lang="zh-CN" altLang="en-US" sz="2000" b="1" dirty="0">
                <a:solidFill>
                  <a:srgbClr val="C00000"/>
                </a:solidFill>
                <a:latin typeface="+mj-ea"/>
                <a:ea typeface="+mj-ea"/>
              </a:rPr>
              <a:t>神经网络</a:t>
            </a:r>
            <a:endParaRPr lang="zh-CN" altLang="en-US" sz="2000" dirty="0">
              <a:latin typeface="+mj-ea"/>
              <a:ea typeface="+mj-ea"/>
            </a:endParaRPr>
          </a:p>
        </p:txBody>
      </p:sp>
      <p:cxnSp>
        <p:nvCxnSpPr>
          <p:cNvPr id="31" name="直接箭头连接符 30">
            <a:extLst>
              <a:ext uri="{FF2B5EF4-FFF2-40B4-BE49-F238E27FC236}">
                <a16:creationId xmlns:a16="http://schemas.microsoft.com/office/drawing/2014/main" id="{93FA15FA-8739-49B9-9488-562D865FB0D7}"/>
              </a:ext>
            </a:extLst>
          </p:cNvPr>
          <p:cNvCxnSpPr>
            <a:cxnSpLocks/>
            <a:stCxn id="24" idx="2"/>
          </p:cNvCxnSpPr>
          <p:nvPr/>
        </p:nvCxnSpPr>
        <p:spPr>
          <a:xfrm>
            <a:off x="4929403" y="4917413"/>
            <a:ext cx="274225" cy="188035"/>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DF155E4-5605-4C47-8C41-171AF6B768A9}"/>
              </a:ext>
            </a:extLst>
          </p:cNvPr>
          <p:cNvCxnSpPr>
            <a:cxnSpLocks/>
          </p:cNvCxnSpPr>
          <p:nvPr/>
        </p:nvCxnSpPr>
        <p:spPr>
          <a:xfrm flipH="1">
            <a:off x="7008735" y="4906526"/>
            <a:ext cx="236031" cy="208709"/>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6A66B147-E210-4DC8-89B6-8D4E1711594F}"/>
              </a:ext>
            </a:extLst>
          </p:cNvPr>
          <p:cNvSpPr txBox="1"/>
          <p:nvPr/>
        </p:nvSpPr>
        <p:spPr>
          <a:xfrm>
            <a:off x="7185459" y="5131696"/>
            <a:ext cx="2125989" cy="400110"/>
          </a:xfrm>
          <a:prstGeom prst="rect">
            <a:avLst/>
          </a:prstGeom>
          <a:noFill/>
        </p:spPr>
        <p:txBody>
          <a:bodyPr wrap="square">
            <a:spAutoFit/>
          </a:bodyPr>
          <a:lstStyle/>
          <a:p>
            <a:pPr algn="ctr"/>
            <a:r>
              <a:rPr lang="zh-CN" altLang="en-US" sz="2000" b="1" dirty="0">
                <a:solidFill>
                  <a:srgbClr val="C00000"/>
                </a:solidFill>
                <a:latin typeface="+mj-ea"/>
                <a:ea typeface="+mj-ea"/>
              </a:rPr>
              <a:t>损失函数</a:t>
            </a:r>
            <a:endParaRPr lang="en-US" altLang="zh-CN" sz="2000" b="1" dirty="0">
              <a:solidFill>
                <a:srgbClr val="C00000"/>
              </a:solidFill>
              <a:latin typeface="+mj-ea"/>
              <a:ea typeface="+mj-ea"/>
            </a:endParaRPr>
          </a:p>
        </p:txBody>
      </p:sp>
      <p:sp>
        <p:nvSpPr>
          <p:cNvPr id="34" name="文本框 33">
            <a:extLst>
              <a:ext uri="{FF2B5EF4-FFF2-40B4-BE49-F238E27FC236}">
                <a16:creationId xmlns:a16="http://schemas.microsoft.com/office/drawing/2014/main" id="{7BA287C6-E0DA-4100-80D3-76351323E627}"/>
              </a:ext>
            </a:extLst>
          </p:cNvPr>
          <p:cNvSpPr txBox="1"/>
          <p:nvPr/>
        </p:nvSpPr>
        <p:spPr>
          <a:xfrm>
            <a:off x="5716503" y="3244386"/>
            <a:ext cx="2616350" cy="707886"/>
          </a:xfrm>
          <a:prstGeom prst="rect">
            <a:avLst/>
          </a:prstGeom>
          <a:noFill/>
        </p:spPr>
        <p:txBody>
          <a:bodyPr wrap="square">
            <a:spAutoFit/>
          </a:bodyPr>
          <a:lstStyle/>
          <a:p>
            <a:r>
              <a:rPr lang="zh-CN" altLang="en-US" sz="2000" b="1" dirty="0">
                <a:solidFill>
                  <a:srgbClr val="C00000"/>
                </a:solidFill>
                <a:latin typeface="+mj-ea"/>
                <a:ea typeface="+mj-ea"/>
              </a:rPr>
              <a:t>标注数据需要大量的人力</a:t>
            </a:r>
            <a:endParaRPr lang="zh-CN" altLang="en-US" sz="2000" dirty="0">
              <a:latin typeface="+mj-ea"/>
              <a:ea typeface="+mj-ea"/>
            </a:endParaRPr>
          </a:p>
        </p:txBody>
      </p:sp>
      <p:sp>
        <p:nvSpPr>
          <p:cNvPr id="37" name="文本框 36">
            <a:extLst>
              <a:ext uri="{FF2B5EF4-FFF2-40B4-BE49-F238E27FC236}">
                <a16:creationId xmlns:a16="http://schemas.microsoft.com/office/drawing/2014/main" id="{BD980F8A-1F0F-4FCD-852D-26B94E77F7E4}"/>
              </a:ext>
            </a:extLst>
          </p:cNvPr>
          <p:cNvSpPr txBox="1"/>
          <p:nvPr/>
        </p:nvSpPr>
        <p:spPr>
          <a:xfrm>
            <a:off x="3155744" y="3592188"/>
            <a:ext cx="3851885" cy="400110"/>
          </a:xfrm>
          <a:prstGeom prst="rect">
            <a:avLst/>
          </a:prstGeom>
          <a:noFill/>
        </p:spPr>
        <p:txBody>
          <a:bodyPr wrap="square">
            <a:spAutoFit/>
          </a:bodyPr>
          <a:lstStyle/>
          <a:p>
            <a:pPr algn="just"/>
            <a:r>
              <a:rPr lang="zh-CN" altLang="en-US" sz="2000" b="1" dirty="0">
                <a:latin typeface="+mj-ea"/>
                <a:ea typeface="+mj-ea"/>
              </a:rPr>
              <a:t>包含大量的函数</a:t>
            </a:r>
            <a:r>
              <a:rPr lang="zh-CN" altLang="en-US" sz="2000" b="1" dirty="0">
                <a:solidFill>
                  <a:srgbClr val="0B0BEF"/>
                </a:solidFill>
                <a:latin typeface="+mj-ea"/>
                <a:ea typeface="+mj-ea"/>
              </a:rPr>
              <a:t>输入</a:t>
            </a:r>
            <a:r>
              <a:rPr lang="en-US" altLang="zh-CN" sz="2000" b="1" dirty="0">
                <a:latin typeface="+mj-ea"/>
                <a:ea typeface="+mj-ea"/>
              </a:rPr>
              <a:t>/</a:t>
            </a:r>
            <a:r>
              <a:rPr lang="zh-CN" altLang="en-US" sz="2000" b="1" dirty="0">
                <a:solidFill>
                  <a:srgbClr val="0B0BEF"/>
                </a:solidFill>
                <a:latin typeface="+mj-ea"/>
                <a:ea typeface="+mj-ea"/>
              </a:rPr>
              <a:t>标签</a:t>
            </a:r>
            <a:r>
              <a:rPr lang="zh-CN" altLang="en-US" sz="2000" b="1" dirty="0">
                <a:latin typeface="+mj-ea"/>
                <a:ea typeface="+mj-ea"/>
              </a:rPr>
              <a:t>对</a:t>
            </a:r>
            <a:endParaRPr lang="en-US" altLang="zh-CN" sz="2000" b="1" dirty="0">
              <a:latin typeface="+mj-ea"/>
              <a:ea typeface="+mj-ea"/>
            </a:endParaRPr>
          </a:p>
        </p:txBody>
      </p:sp>
      <p:sp>
        <p:nvSpPr>
          <p:cNvPr id="39" name="圆角矩形 38">
            <a:extLst>
              <a:ext uri="{FF2B5EF4-FFF2-40B4-BE49-F238E27FC236}">
                <a16:creationId xmlns:a16="http://schemas.microsoft.com/office/drawing/2014/main" id="{A367C08E-0EE8-4573-8A40-ED185D3A8ED4}"/>
              </a:ext>
            </a:extLst>
          </p:cNvPr>
          <p:cNvSpPr/>
          <p:nvPr/>
        </p:nvSpPr>
        <p:spPr>
          <a:xfrm>
            <a:off x="973123" y="891727"/>
            <a:ext cx="1805023" cy="101862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a:latin typeface="+mj-ea"/>
                <a:ea typeface="+mj-ea"/>
              </a:rPr>
              <a:t>步骤</a:t>
            </a:r>
            <a:r>
              <a:rPr lang="en-US" altLang="zh-CN" sz="2000" b="1" dirty="0">
                <a:latin typeface="+mj-ea"/>
                <a:ea typeface="+mj-ea"/>
              </a:rPr>
              <a:t>1:</a:t>
            </a:r>
          </a:p>
          <a:p>
            <a:pPr algn="ctr"/>
            <a:r>
              <a:rPr lang="zh-CN" altLang="en-US" sz="2000" b="1" dirty="0">
                <a:latin typeface="+mj-ea"/>
                <a:ea typeface="+mj-ea"/>
              </a:rPr>
              <a:t>定义一组函数集合</a:t>
            </a:r>
            <a:endParaRPr lang="en-US" altLang="zh-CN" sz="2000" b="1" dirty="0">
              <a:latin typeface="+mj-ea"/>
              <a:ea typeface="+mj-ea"/>
            </a:endParaRPr>
          </a:p>
        </p:txBody>
      </p:sp>
      <p:sp>
        <p:nvSpPr>
          <p:cNvPr id="40" name="圆角矩形 39">
            <a:extLst>
              <a:ext uri="{FF2B5EF4-FFF2-40B4-BE49-F238E27FC236}">
                <a16:creationId xmlns:a16="http://schemas.microsoft.com/office/drawing/2014/main" id="{CF080C4C-470C-4678-9B15-DAF831376C1C}"/>
              </a:ext>
            </a:extLst>
          </p:cNvPr>
          <p:cNvSpPr/>
          <p:nvPr/>
        </p:nvSpPr>
        <p:spPr>
          <a:xfrm>
            <a:off x="3528829" y="891727"/>
            <a:ext cx="1805023" cy="101862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000" b="1" dirty="0">
                <a:latin typeface="+mj-ea"/>
                <a:ea typeface="+mj-ea"/>
              </a:rPr>
              <a:t>步骤</a:t>
            </a:r>
            <a:r>
              <a:rPr lang="en-US" altLang="zh-CN" sz="2000" b="1" dirty="0">
                <a:latin typeface="+mj-ea"/>
                <a:ea typeface="+mj-ea"/>
              </a:rPr>
              <a:t>2:</a:t>
            </a:r>
          </a:p>
          <a:p>
            <a:pPr algn="ctr"/>
            <a:r>
              <a:rPr lang="zh-CN" altLang="en-US" sz="2000" b="1" dirty="0">
                <a:latin typeface="+mj-ea"/>
                <a:ea typeface="+mj-ea"/>
              </a:rPr>
              <a:t>衡量函数的好坏</a:t>
            </a:r>
            <a:endParaRPr lang="en-US" altLang="zh-CN" sz="2000" b="1" dirty="0">
              <a:latin typeface="+mj-ea"/>
              <a:ea typeface="+mj-ea"/>
            </a:endParaRPr>
          </a:p>
        </p:txBody>
      </p:sp>
      <p:sp>
        <p:nvSpPr>
          <p:cNvPr id="41" name="圆角矩形 2">
            <a:extLst>
              <a:ext uri="{FF2B5EF4-FFF2-40B4-BE49-F238E27FC236}">
                <a16:creationId xmlns:a16="http://schemas.microsoft.com/office/drawing/2014/main" id="{8F2CAC23-8DF8-429C-9428-BA6D97E64F13}"/>
              </a:ext>
            </a:extLst>
          </p:cNvPr>
          <p:cNvSpPr/>
          <p:nvPr/>
        </p:nvSpPr>
        <p:spPr>
          <a:xfrm>
            <a:off x="5976327" y="891727"/>
            <a:ext cx="1753652" cy="101862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latin typeface="+mj-ea"/>
                <a:ea typeface="+mj-ea"/>
              </a:rPr>
              <a:t>步骤</a:t>
            </a:r>
            <a:r>
              <a:rPr lang="en-US" altLang="zh-CN" sz="2000" b="1" dirty="0">
                <a:latin typeface="+mj-ea"/>
                <a:ea typeface="+mj-ea"/>
              </a:rPr>
              <a:t>3:</a:t>
            </a:r>
          </a:p>
          <a:p>
            <a:pPr algn="ctr"/>
            <a:r>
              <a:rPr lang="zh-CN" altLang="en-US" sz="2000" b="1" dirty="0">
                <a:latin typeface="+mj-ea"/>
                <a:ea typeface="+mj-ea"/>
              </a:rPr>
              <a:t>选出最好的函数</a:t>
            </a:r>
            <a:endParaRPr lang="en-US" altLang="zh-CN" sz="2000" b="1" dirty="0">
              <a:latin typeface="+mj-ea"/>
              <a:ea typeface="+mj-ea"/>
            </a:endParaRPr>
          </a:p>
        </p:txBody>
      </p:sp>
      <p:sp>
        <p:nvSpPr>
          <p:cNvPr id="42" name="箭头: 右 8">
            <a:extLst>
              <a:ext uri="{FF2B5EF4-FFF2-40B4-BE49-F238E27FC236}">
                <a16:creationId xmlns:a16="http://schemas.microsoft.com/office/drawing/2014/main" id="{96D6451A-F5CF-4717-8293-359C3CF339F1}"/>
              </a:ext>
            </a:extLst>
          </p:cNvPr>
          <p:cNvSpPr/>
          <p:nvPr/>
        </p:nvSpPr>
        <p:spPr>
          <a:xfrm>
            <a:off x="2983702" y="1290232"/>
            <a:ext cx="339571" cy="2769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2000">
              <a:latin typeface="+mj-ea"/>
              <a:ea typeface="+mj-ea"/>
            </a:endParaRPr>
          </a:p>
        </p:txBody>
      </p:sp>
      <p:sp>
        <p:nvSpPr>
          <p:cNvPr id="43" name="箭头: 右 9">
            <a:extLst>
              <a:ext uri="{FF2B5EF4-FFF2-40B4-BE49-F238E27FC236}">
                <a16:creationId xmlns:a16="http://schemas.microsoft.com/office/drawing/2014/main" id="{71C49C41-F16B-4037-B22A-9AC688466075}"/>
              </a:ext>
            </a:extLst>
          </p:cNvPr>
          <p:cNvSpPr/>
          <p:nvPr/>
        </p:nvSpPr>
        <p:spPr>
          <a:xfrm>
            <a:off x="5474781" y="1258583"/>
            <a:ext cx="339571" cy="276999"/>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2000">
              <a:latin typeface="+mj-ea"/>
              <a:ea typeface="+mj-ea"/>
            </a:endParaRPr>
          </a:p>
        </p:txBody>
      </p:sp>
      <p:sp>
        <p:nvSpPr>
          <p:cNvPr id="44" name="矩形 43">
            <a:extLst>
              <a:ext uri="{FF2B5EF4-FFF2-40B4-BE49-F238E27FC236}">
                <a16:creationId xmlns:a16="http://schemas.microsoft.com/office/drawing/2014/main" id="{E37896D2-AAC9-4CF5-9F5D-FFA501684658}"/>
              </a:ext>
            </a:extLst>
          </p:cNvPr>
          <p:cNvSpPr/>
          <p:nvPr/>
        </p:nvSpPr>
        <p:spPr>
          <a:xfrm>
            <a:off x="923078" y="1983514"/>
            <a:ext cx="2144800" cy="375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C00000"/>
                </a:solidFill>
                <a:latin typeface="+mj-ea"/>
                <a:ea typeface="+mj-ea"/>
              </a:rPr>
              <a:t>定义模型（</a:t>
            </a:r>
            <a:r>
              <a:rPr lang="en-US" altLang="zh-CN" sz="2000" b="1" dirty="0">
                <a:solidFill>
                  <a:srgbClr val="C00000"/>
                </a:solidFill>
                <a:latin typeface="+mj-ea"/>
                <a:ea typeface="+mj-ea"/>
              </a:rPr>
              <a:t>Model</a:t>
            </a:r>
            <a:r>
              <a:rPr lang="zh-CN" altLang="en-US" sz="2000" b="1" dirty="0">
                <a:solidFill>
                  <a:srgbClr val="C00000"/>
                </a:solidFill>
                <a:latin typeface="+mj-ea"/>
                <a:ea typeface="+mj-ea"/>
              </a:rPr>
              <a:t>）</a:t>
            </a:r>
          </a:p>
        </p:txBody>
      </p:sp>
      <p:sp>
        <p:nvSpPr>
          <p:cNvPr id="46" name="矩形 45">
            <a:extLst>
              <a:ext uri="{FF2B5EF4-FFF2-40B4-BE49-F238E27FC236}">
                <a16:creationId xmlns:a16="http://schemas.microsoft.com/office/drawing/2014/main" id="{55277D1D-7C69-4971-BA08-FC6EB2B48976}"/>
              </a:ext>
            </a:extLst>
          </p:cNvPr>
          <p:cNvSpPr/>
          <p:nvPr/>
        </p:nvSpPr>
        <p:spPr>
          <a:xfrm>
            <a:off x="3443065" y="1981081"/>
            <a:ext cx="2201501" cy="10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C00000"/>
                </a:solidFill>
                <a:latin typeface="+mj-ea"/>
                <a:ea typeface="+mj-ea"/>
              </a:rPr>
              <a:t>设计学习算法、损失函数</a:t>
            </a:r>
            <a:endParaRPr lang="en-US" altLang="zh-CN" sz="2000" b="1" dirty="0">
              <a:solidFill>
                <a:srgbClr val="C00000"/>
              </a:solidFill>
              <a:latin typeface="+mj-ea"/>
              <a:ea typeface="+mj-ea"/>
            </a:endParaRPr>
          </a:p>
          <a:p>
            <a:pPr algn="ctr"/>
            <a:r>
              <a:rPr lang="zh-CN" altLang="en-US" sz="2000" b="1" dirty="0">
                <a:solidFill>
                  <a:srgbClr val="C00000"/>
                </a:solidFill>
                <a:latin typeface="+mj-ea"/>
                <a:ea typeface="+mj-ea"/>
              </a:rPr>
              <a:t>（</a:t>
            </a:r>
            <a:r>
              <a:rPr lang="en-US" altLang="zh-CN" sz="2000" b="1" dirty="0">
                <a:solidFill>
                  <a:srgbClr val="C00000"/>
                </a:solidFill>
                <a:latin typeface="+mj-ea"/>
                <a:ea typeface="+mj-ea"/>
              </a:rPr>
              <a:t>Loss function</a:t>
            </a:r>
            <a:r>
              <a:rPr lang="zh-CN" altLang="en-US" sz="2000" b="1" dirty="0">
                <a:solidFill>
                  <a:srgbClr val="C00000"/>
                </a:solidFill>
                <a:latin typeface="+mj-ea"/>
                <a:ea typeface="+mj-ea"/>
              </a:rPr>
              <a:t>）</a:t>
            </a:r>
          </a:p>
        </p:txBody>
      </p:sp>
    </p:spTree>
    <p:extLst>
      <p:ext uri="{BB962C8B-B14F-4D97-AF65-F5344CB8AC3E}">
        <p14:creationId xmlns:p14="http://schemas.microsoft.com/office/powerpoint/2010/main" val="252108605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机器学习实施过程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2" name="圆角矩形 71">
            <a:extLst>
              <a:ext uri="{FF2B5EF4-FFF2-40B4-BE49-F238E27FC236}">
                <a16:creationId xmlns:a16="http://schemas.microsoft.com/office/drawing/2014/main" id="{A367C08E-0EE8-4573-8A40-ED185D3A8ED4}"/>
              </a:ext>
            </a:extLst>
          </p:cNvPr>
          <p:cNvSpPr/>
          <p:nvPr/>
        </p:nvSpPr>
        <p:spPr>
          <a:xfrm>
            <a:off x="973123" y="891727"/>
            <a:ext cx="1805023" cy="101862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a:latin typeface="+mj-ea"/>
                <a:ea typeface="+mj-ea"/>
              </a:rPr>
              <a:t>步骤</a:t>
            </a:r>
            <a:r>
              <a:rPr lang="en-US" altLang="zh-CN" sz="2000" b="1" dirty="0">
                <a:latin typeface="+mj-ea"/>
                <a:ea typeface="+mj-ea"/>
              </a:rPr>
              <a:t>1:</a:t>
            </a:r>
          </a:p>
          <a:p>
            <a:pPr algn="ctr"/>
            <a:r>
              <a:rPr lang="zh-CN" altLang="en-US" sz="2000" b="1" dirty="0">
                <a:latin typeface="+mj-ea"/>
                <a:ea typeface="+mj-ea"/>
              </a:rPr>
              <a:t>定义一组函数集合</a:t>
            </a:r>
            <a:endParaRPr lang="en-US" altLang="zh-CN" sz="2000" b="1" dirty="0">
              <a:latin typeface="+mj-ea"/>
              <a:ea typeface="+mj-ea"/>
            </a:endParaRPr>
          </a:p>
        </p:txBody>
      </p:sp>
      <p:sp>
        <p:nvSpPr>
          <p:cNvPr id="73" name="圆角矩形 72">
            <a:extLst>
              <a:ext uri="{FF2B5EF4-FFF2-40B4-BE49-F238E27FC236}">
                <a16:creationId xmlns:a16="http://schemas.microsoft.com/office/drawing/2014/main" id="{CF080C4C-470C-4678-9B15-DAF831376C1C}"/>
              </a:ext>
            </a:extLst>
          </p:cNvPr>
          <p:cNvSpPr/>
          <p:nvPr/>
        </p:nvSpPr>
        <p:spPr>
          <a:xfrm>
            <a:off x="3528829" y="891727"/>
            <a:ext cx="1805023" cy="101862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000" b="1" dirty="0">
                <a:latin typeface="+mj-ea"/>
                <a:ea typeface="+mj-ea"/>
              </a:rPr>
              <a:t>步骤</a:t>
            </a:r>
            <a:r>
              <a:rPr lang="en-US" altLang="zh-CN" sz="2000" b="1" dirty="0">
                <a:latin typeface="+mj-ea"/>
                <a:ea typeface="+mj-ea"/>
              </a:rPr>
              <a:t>2:</a:t>
            </a:r>
          </a:p>
          <a:p>
            <a:pPr algn="ctr"/>
            <a:r>
              <a:rPr lang="zh-CN" altLang="en-US" sz="2000" b="1" dirty="0">
                <a:latin typeface="+mj-ea"/>
                <a:ea typeface="+mj-ea"/>
              </a:rPr>
              <a:t>衡量函数的好坏</a:t>
            </a:r>
            <a:endParaRPr lang="en-US" altLang="zh-CN" sz="2000" b="1" dirty="0">
              <a:latin typeface="+mj-ea"/>
              <a:ea typeface="+mj-ea"/>
            </a:endParaRPr>
          </a:p>
        </p:txBody>
      </p:sp>
      <p:sp>
        <p:nvSpPr>
          <p:cNvPr id="74" name="圆角矩形 2">
            <a:extLst>
              <a:ext uri="{FF2B5EF4-FFF2-40B4-BE49-F238E27FC236}">
                <a16:creationId xmlns:a16="http://schemas.microsoft.com/office/drawing/2014/main" id="{8F2CAC23-8DF8-429C-9428-BA6D97E64F13}"/>
              </a:ext>
            </a:extLst>
          </p:cNvPr>
          <p:cNvSpPr/>
          <p:nvPr/>
        </p:nvSpPr>
        <p:spPr>
          <a:xfrm>
            <a:off x="5976327" y="891727"/>
            <a:ext cx="1753652" cy="101862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latin typeface="+mj-ea"/>
                <a:ea typeface="+mj-ea"/>
              </a:rPr>
              <a:t>步骤</a:t>
            </a:r>
            <a:r>
              <a:rPr lang="en-US" altLang="zh-CN" sz="2000" b="1" dirty="0">
                <a:latin typeface="+mj-ea"/>
                <a:ea typeface="+mj-ea"/>
              </a:rPr>
              <a:t>3:</a:t>
            </a:r>
          </a:p>
          <a:p>
            <a:pPr algn="ctr"/>
            <a:r>
              <a:rPr lang="zh-CN" altLang="en-US" sz="2000" b="1" dirty="0">
                <a:latin typeface="+mj-ea"/>
                <a:ea typeface="+mj-ea"/>
              </a:rPr>
              <a:t>选出最好的函数</a:t>
            </a:r>
            <a:endParaRPr lang="en-US" altLang="zh-CN" sz="2000" b="1" dirty="0">
              <a:latin typeface="+mj-ea"/>
              <a:ea typeface="+mj-ea"/>
            </a:endParaRPr>
          </a:p>
        </p:txBody>
      </p:sp>
      <p:sp>
        <p:nvSpPr>
          <p:cNvPr id="75" name="箭头: 右 8">
            <a:extLst>
              <a:ext uri="{FF2B5EF4-FFF2-40B4-BE49-F238E27FC236}">
                <a16:creationId xmlns:a16="http://schemas.microsoft.com/office/drawing/2014/main" id="{96D6451A-F5CF-4717-8293-359C3CF339F1}"/>
              </a:ext>
            </a:extLst>
          </p:cNvPr>
          <p:cNvSpPr/>
          <p:nvPr/>
        </p:nvSpPr>
        <p:spPr>
          <a:xfrm>
            <a:off x="2983702" y="1290232"/>
            <a:ext cx="339571" cy="2769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2000">
              <a:latin typeface="+mj-ea"/>
              <a:ea typeface="+mj-ea"/>
            </a:endParaRPr>
          </a:p>
        </p:txBody>
      </p:sp>
      <p:sp>
        <p:nvSpPr>
          <p:cNvPr id="76" name="箭头: 右 9">
            <a:extLst>
              <a:ext uri="{FF2B5EF4-FFF2-40B4-BE49-F238E27FC236}">
                <a16:creationId xmlns:a16="http://schemas.microsoft.com/office/drawing/2014/main" id="{71C49C41-F16B-4037-B22A-9AC688466075}"/>
              </a:ext>
            </a:extLst>
          </p:cNvPr>
          <p:cNvSpPr/>
          <p:nvPr/>
        </p:nvSpPr>
        <p:spPr>
          <a:xfrm>
            <a:off x="5474781" y="1258583"/>
            <a:ext cx="339571" cy="276999"/>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2000">
              <a:latin typeface="+mj-ea"/>
              <a:ea typeface="+mj-ea"/>
            </a:endParaRPr>
          </a:p>
        </p:txBody>
      </p:sp>
      <p:sp>
        <p:nvSpPr>
          <p:cNvPr id="77" name="矩形 76">
            <a:extLst>
              <a:ext uri="{FF2B5EF4-FFF2-40B4-BE49-F238E27FC236}">
                <a16:creationId xmlns:a16="http://schemas.microsoft.com/office/drawing/2014/main" id="{E37896D2-AAC9-4CF5-9F5D-FFA501684658}"/>
              </a:ext>
            </a:extLst>
          </p:cNvPr>
          <p:cNvSpPr/>
          <p:nvPr/>
        </p:nvSpPr>
        <p:spPr>
          <a:xfrm>
            <a:off x="923078" y="1983514"/>
            <a:ext cx="2144800" cy="375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C00000"/>
                </a:solidFill>
                <a:latin typeface="+mj-ea"/>
                <a:ea typeface="+mj-ea"/>
              </a:rPr>
              <a:t>定义模型（</a:t>
            </a:r>
            <a:r>
              <a:rPr lang="en-US" altLang="zh-CN" sz="2000" b="1" dirty="0">
                <a:solidFill>
                  <a:srgbClr val="C00000"/>
                </a:solidFill>
                <a:latin typeface="+mj-ea"/>
                <a:ea typeface="+mj-ea"/>
              </a:rPr>
              <a:t>Model</a:t>
            </a:r>
            <a:r>
              <a:rPr lang="zh-CN" altLang="en-US" sz="2000" b="1" dirty="0">
                <a:solidFill>
                  <a:srgbClr val="C00000"/>
                </a:solidFill>
                <a:latin typeface="+mj-ea"/>
                <a:ea typeface="+mj-ea"/>
              </a:rPr>
              <a:t>）</a:t>
            </a:r>
          </a:p>
        </p:txBody>
      </p:sp>
      <p:sp>
        <p:nvSpPr>
          <p:cNvPr id="78" name="矩形 77">
            <a:extLst>
              <a:ext uri="{FF2B5EF4-FFF2-40B4-BE49-F238E27FC236}">
                <a16:creationId xmlns:a16="http://schemas.microsoft.com/office/drawing/2014/main" id="{05A844F6-7BCA-4BEB-B290-2FCDB81EE898}"/>
              </a:ext>
            </a:extLst>
          </p:cNvPr>
          <p:cNvSpPr/>
          <p:nvPr/>
        </p:nvSpPr>
        <p:spPr>
          <a:xfrm>
            <a:off x="5708190" y="1983849"/>
            <a:ext cx="2190152" cy="1014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C00000"/>
                </a:solidFill>
                <a:latin typeface="+mj-ea"/>
                <a:ea typeface="+mj-ea"/>
              </a:rPr>
              <a:t>在测试数据上的评测（</a:t>
            </a:r>
            <a:r>
              <a:rPr lang="en-US" altLang="zh-CN" sz="2000" b="1" dirty="0">
                <a:solidFill>
                  <a:srgbClr val="C00000"/>
                </a:solidFill>
                <a:latin typeface="+mj-ea"/>
                <a:ea typeface="+mj-ea"/>
              </a:rPr>
              <a:t>Evaluation</a:t>
            </a:r>
            <a:r>
              <a:rPr lang="zh-CN" altLang="en-US" sz="2000" b="1" dirty="0">
                <a:solidFill>
                  <a:srgbClr val="C00000"/>
                </a:solidFill>
                <a:latin typeface="+mj-ea"/>
                <a:ea typeface="+mj-ea"/>
              </a:rPr>
              <a:t>）</a:t>
            </a:r>
          </a:p>
        </p:txBody>
      </p:sp>
      <p:sp>
        <p:nvSpPr>
          <p:cNvPr id="79" name="文本框 78">
            <a:extLst>
              <a:ext uri="{FF2B5EF4-FFF2-40B4-BE49-F238E27FC236}">
                <a16:creationId xmlns:a16="http://schemas.microsoft.com/office/drawing/2014/main" id="{10753B31-5785-4960-8D79-235D9635F8CE}"/>
              </a:ext>
            </a:extLst>
          </p:cNvPr>
          <p:cNvSpPr txBox="1"/>
          <p:nvPr/>
        </p:nvSpPr>
        <p:spPr>
          <a:xfrm>
            <a:off x="501567" y="3359052"/>
            <a:ext cx="2895797" cy="400110"/>
          </a:xfrm>
          <a:prstGeom prst="rect">
            <a:avLst/>
          </a:prstGeom>
          <a:noFill/>
        </p:spPr>
        <p:txBody>
          <a:bodyPr wrap="square">
            <a:spAutoFit/>
          </a:bodyPr>
          <a:lstStyle/>
          <a:p>
            <a:pPr marL="257175" indent="-257175">
              <a:buFont typeface="Arial" panose="020B0604020202020204" pitchFamily="34" charset="0"/>
              <a:buChar char="•"/>
            </a:pPr>
            <a:r>
              <a:rPr lang="zh-CN" altLang="en-US" sz="2000" b="1" dirty="0">
                <a:latin typeface="+mj-ea"/>
                <a:ea typeface="+mj-ea"/>
                <a:cs typeface="Times New Roman" panose="02020603050405020304" pitchFamily="18" charset="0"/>
              </a:rPr>
              <a:t>你想找什么样的函数？</a:t>
            </a:r>
            <a:endParaRPr lang="en-US" altLang="zh-CN" sz="2000" b="1" dirty="0">
              <a:latin typeface="+mj-ea"/>
              <a:ea typeface="+mj-ea"/>
              <a:cs typeface="Times New Roman" panose="02020603050405020304" pitchFamily="18" charset="0"/>
            </a:endParaRPr>
          </a:p>
        </p:txBody>
      </p:sp>
      <p:sp>
        <p:nvSpPr>
          <p:cNvPr id="80" name="文本框 79">
            <a:extLst>
              <a:ext uri="{FF2B5EF4-FFF2-40B4-BE49-F238E27FC236}">
                <a16:creationId xmlns:a16="http://schemas.microsoft.com/office/drawing/2014/main" id="{4458585B-561A-42C7-88B1-53EF030AF45F}"/>
              </a:ext>
            </a:extLst>
          </p:cNvPr>
          <p:cNvSpPr txBox="1"/>
          <p:nvPr/>
        </p:nvSpPr>
        <p:spPr>
          <a:xfrm>
            <a:off x="1335202" y="2462775"/>
            <a:ext cx="1228526"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zh-CN" altLang="en-US" sz="2000" b="1" dirty="0">
                <a:solidFill>
                  <a:schemeClr val="bg1"/>
                </a:solidFill>
                <a:latin typeface="+mj-ea"/>
                <a:ea typeface="+mj-ea"/>
              </a:rPr>
              <a:t>深度学习</a:t>
            </a:r>
            <a:endParaRPr lang="zh-CN" altLang="en-US" sz="2000" dirty="0">
              <a:solidFill>
                <a:schemeClr val="bg1"/>
              </a:solidFill>
              <a:latin typeface="+mj-ea"/>
              <a:ea typeface="+mj-ea"/>
            </a:endParaRPr>
          </a:p>
        </p:txBody>
      </p:sp>
      <p:sp>
        <p:nvSpPr>
          <p:cNvPr id="81" name="文本框 80">
            <a:extLst>
              <a:ext uri="{FF2B5EF4-FFF2-40B4-BE49-F238E27FC236}">
                <a16:creationId xmlns:a16="http://schemas.microsoft.com/office/drawing/2014/main" id="{C1B6D560-F000-4290-8E3D-1FC25830AA73}"/>
              </a:ext>
            </a:extLst>
          </p:cNvPr>
          <p:cNvSpPr txBox="1"/>
          <p:nvPr/>
        </p:nvSpPr>
        <p:spPr>
          <a:xfrm>
            <a:off x="694841" y="3821510"/>
            <a:ext cx="6777688" cy="400110"/>
          </a:xfrm>
          <a:prstGeom prst="rect">
            <a:avLst/>
          </a:prstGeom>
          <a:noFill/>
        </p:spPr>
        <p:txBody>
          <a:bodyPr wrap="square">
            <a:spAutoFit/>
          </a:bodyPr>
          <a:lstStyle/>
          <a:p>
            <a:r>
              <a:rPr lang="en-US" altLang="zh-CN" sz="2000" b="1" dirty="0">
                <a:latin typeface="+mj-ea"/>
                <a:ea typeface="+mj-ea"/>
                <a:cs typeface="Times New Roman" panose="02020603050405020304" pitchFamily="18" charset="0"/>
              </a:rPr>
              <a:t>--</a:t>
            </a:r>
            <a:r>
              <a:rPr lang="zh-CN" altLang="en-US" sz="2000" b="1" dirty="0">
                <a:latin typeface="+mj-ea"/>
                <a:ea typeface="+mj-ea"/>
                <a:cs typeface="Times New Roman" panose="02020603050405020304" pitchFamily="18" charset="0"/>
              </a:rPr>
              <a:t>根据具体任务，搭建模型（如神经网络）</a:t>
            </a:r>
            <a:endParaRPr lang="en-US" altLang="zh-CN" sz="2000" b="1" dirty="0">
              <a:latin typeface="+mj-ea"/>
              <a:ea typeface="+mj-ea"/>
              <a:cs typeface="Times New Roman" panose="02020603050405020304" pitchFamily="18" charset="0"/>
            </a:endParaRPr>
          </a:p>
        </p:txBody>
      </p:sp>
      <p:sp>
        <p:nvSpPr>
          <p:cNvPr id="82" name="文本框 81">
            <a:extLst>
              <a:ext uri="{FF2B5EF4-FFF2-40B4-BE49-F238E27FC236}">
                <a16:creationId xmlns:a16="http://schemas.microsoft.com/office/drawing/2014/main" id="{ECDA1399-59BC-4959-852E-09733A008662}"/>
              </a:ext>
            </a:extLst>
          </p:cNvPr>
          <p:cNvSpPr txBox="1"/>
          <p:nvPr/>
        </p:nvSpPr>
        <p:spPr>
          <a:xfrm>
            <a:off x="694841" y="4821659"/>
            <a:ext cx="9113664" cy="1015663"/>
          </a:xfrm>
          <a:prstGeom prst="rect">
            <a:avLst/>
          </a:prstGeom>
          <a:noFill/>
        </p:spPr>
        <p:txBody>
          <a:bodyPr wrap="square">
            <a:spAutoFit/>
          </a:bodyPr>
          <a:lstStyle/>
          <a:p>
            <a:pPr>
              <a:lnSpc>
                <a:spcPct val="150000"/>
              </a:lnSpc>
            </a:pPr>
            <a:r>
              <a:rPr lang="en-US" altLang="zh-CN" sz="2000" b="1" dirty="0">
                <a:latin typeface="+mj-ea"/>
                <a:ea typeface="+mj-ea"/>
                <a:cs typeface="Times New Roman" panose="02020603050405020304" pitchFamily="18" charset="0"/>
              </a:rPr>
              <a:t>--</a:t>
            </a:r>
            <a:r>
              <a:rPr lang="zh-CN" altLang="en-US" sz="2000" b="1" dirty="0">
                <a:latin typeface="+mj-ea"/>
                <a:ea typeface="+mj-ea"/>
                <a:cs typeface="Times New Roman" panose="02020603050405020304" pitchFamily="18" charset="0"/>
              </a:rPr>
              <a:t>根据训练数据，确定模型的学习方法，设计相应的损失函数对模型训练</a:t>
            </a:r>
            <a:endParaRPr lang="en-US" altLang="zh-CN" sz="2000" b="1" dirty="0">
              <a:latin typeface="+mj-ea"/>
              <a:ea typeface="+mj-ea"/>
              <a:cs typeface="Times New Roman" panose="02020603050405020304" pitchFamily="18" charset="0"/>
            </a:endParaRPr>
          </a:p>
          <a:p>
            <a:pPr>
              <a:lnSpc>
                <a:spcPct val="150000"/>
              </a:lnSpc>
            </a:pPr>
            <a:r>
              <a:rPr lang="en-US" altLang="zh-CN" sz="2000" b="1" dirty="0">
                <a:latin typeface="+mj-ea"/>
                <a:ea typeface="+mj-ea"/>
                <a:cs typeface="Times New Roman" panose="02020603050405020304" pitchFamily="18" charset="0"/>
              </a:rPr>
              <a:t>--</a:t>
            </a:r>
            <a:r>
              <a:rPr lang="zh-CN" altLang="en-US" sz="2000" b="1" dirty="0">
                <a:latin typeface="+mj-ea"/>
                <a:ea typeface="+mj-ea"/>
                <a:cs typeface="Times New Roman" panose="02020603050405020304" pitchFamily="18" charset="0"/>
              </a:rPr>
              <a:t>通过学习，找出损失函数的值最低、在测试数据上评分最高的函数</a:t>
            </a:r>
            <a:endParaRPr lang="zh-CN" altLang="en-US" sz="2000" dirty="0">
              <a:latin typeface="+mj-ea"/>
              <a:ea typeface="+mj-ea"/>
            </a:endParaRPr>
          </a:p>
        </p:txBody>
      </p:sp>
      <p:sp>
        <p:nvSpPr>
          <p:cNvPr id="83" name="文本框 82">
            <a:extLst>
              <a:ext uri="{FF2B5EF4-FFF2-40B4-BE49-F238E27FC236}">
                <a16:creationId xmlns:a16="http://schemas.microsoft.com/office/drawing/2014/main" id="{FBBB1B84-11B0-42BB-9C7B-2FCAB1B8EC0A}"/>
              </a:ext>
            </a:extLst>
          </p:cNvPr>
          <p:cNvSpPr txBox="1"/>
          <p:nvPr/>
        </p:nvSpPr>
        <p:spPr>
          <a:xfrm>
            <a:off x="501567" y="4408392"/>
            <a:ext cx="7942752" cy="400110"/>
          </a:xfrm>
          <a:prstGeom prst="rect">
            <a:avLst/>
          </a:prstGeom>
          <a:noFill/>
        </p:spPr>
        <p:txBody>
          <a:bodyPr wrap="square">
            <a:spAutoFit/>
          </a:bodyPr>
          <a:lstStyle/>
          <a:p>
            <a:pPr marL="257175" indent="-257175">
              <a:buFont typeface="Arial" panose="020B0604020202020204" pitchFamily="34" charset="0"/>
              <a:buChar char="•"/>
            </a:pPr>
            <a:r>
              <a:rPr lang="zh-CN" altLang="en-US" sz="2000" b="1" dirty="0">
                <a:latin typeface="+mj-ea"/>
                <a:ea typeface="+mj-ea"/>
                <a:cs typeface="Times New Roman" panose="02020603050405020304" pitchFamily="18" charset="0"/>
              </a:rPr>
              <a:t>如何告诉机器你想找什么样的函数？</a:t>
            </a:r>
            <a:endParaRPr lang="en-US" altLang="zh-CN" sz="2000" b="1" dirty="0">
              <a:latin typeface="+mj-ea"/>
              <a:ea typeface="+mj-ea"/>
              <a:cs typeface="Times New Roman" panose="02020603050405020304" pitchFamily="18" charset="0"/>
            </a:endParaRPr>
          </a:p>
        </p:txBody>
      </p:sp>
      <p:sp>
        <p:nvSpPr>
          <p:cNvPr id="84" name="矩形 83">
            <a:extLst>
              <a:ext uri="{FF2B5EF4-FFF2-40B4-BE49-F238E27FC236}">
                <a16:creationId xmlns:a16="http://schemas.microsoft.com/office/drawing/2014/main" id="{55277D1D-7C69-4971-BA08-FC6EB2B48976}"/>
              </a:ext>
            </a:extLst>
          </p:cNvPr>
          <p:cNvSpPr/>
          <p:nvPr/>
        </p:nvSpPr>
        <p:spPr>
          <a:xfrm>
            <a:off x="3443065" y="1981081"/>
            <a:ext cx="2201501" cy="10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C00000"/>
                </a:solidFill>
                <a:latin typeface="+mj-ea"/>
                <a:ea typeface="+mj-ea"/>
              </a:rPr>
              <a:t>设计学习算法、损失函数</a:t>
            </a:r>
            <a:endParaRPr lang="en-US" altLang="zh-CN" sz="2000" b="1" dirty="0">
              <a:solidFill>
                <a:srgbClr val="C00000"/>
              </a:solidFill>
              <a:latin typeface="+mj-ea"/>
              <a:ea typeface="+mj-ea"/>
            </a:endParaRPr>
          </a:p>
          <a:p>
            <a:pPr algn="ctr"/>
            <a:r>
              <a:rPr lang="zh-CN" altLang="en-US" sz="2000" b="1" dirty="0">
                <a:solidFill>
                  <a:srgbClr val="C00000"/>
                </a:solidFill>
                <a:latin typeface="+mj-ea"/>
                <a:ea typeface="+mj-ea"/>
              </a:rPr>
              <a:t>（</a:t>
            </a:r>
            <a:r>
              <a:rPr lang="en-US" altLang="zh-CN" sz="2000" b="1" dirty="0">
                <a:solidFill>
                  <a:srgbClr val="C00000"/>
                </a:solidFill>
                <a:latin typeface="+mj-ea"/>
                <a:ea typeface="+mj-ea"/>
              </a:rPr>
              <a:t>Loss function</a:t>
            </a:r>
            <a:r>
              <a:rPr lang="zh-CN" altLang="en-US" sz="2000" b="1" dirty="0">
                <a:solidFill>
                  <a:srgbClr val="C00000"/>
                </a:solidFill>
                <a:latin typeface="+mj-ea"/>
                <a:ea typeface="+mj-ea"/>
              </a:rPr>
              <a:t>）</a:t>
            </a:r>
          </a:p>
        </p:txBody>
      </p:sp>
    </p:spTree>
    <p:extLst>
      <p:ext uri="{BB962C8B-B14F-4D97-AF65-F5344CB8AC3E}">
        <p14:creationId xmlns:p14="http://schemas.microsoft.com/office/powerpoint/2010/main" val="25138159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1" grpId="0"/>
      <p:bldP spid="8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机器学习方法分类</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7" name="内容占位符 2"/>
          <p:cNvSpPr txBox="1">
            <a:spLocks/>
          </p:cNvSpPr>
          <p:nvPr/>
        </p:nvSpPr>
        <p:spPr>
          <a:xfrm>
            <a:off x="412115" y="1132839"/>
            <a:ext cx="5322570" cy="4994583"/>
          </a:xfrm>
          <a:prstGeom prst="rect">
            <a:avLst/>
          </a:prstGeom>
        </p:spPr>
        <p:txBody>
          <a:bodyPr>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监督学习</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(Supervised Learning)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：监督学习是从标记的训练数据来推断一个功能的机器学习任务。如</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分类、回归</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l">
              <a:lnSpc>
                <a:spcPct val="120000"/>
              </a:lnSpc>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l">
              <a:lnSpc>
                <a:spcPct val="12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无监督学习</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(Unsupervised Learning)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：无监督学习的问题是，在未标记的数据中，试图找到隐藏的结构。如</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聚类</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、密度估计。</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l">
              <a:lnSpc>
                <a:spcPct val="120000"/>
              </a:lnSpc>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l">
              <a:lnSpc>
                <a:spcPct val="12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强化学习</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(Reinforcement Learning)</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：强化学习是机器学习中的一个领域，强调如何基于环境而行动，以取得最大化的预期利益。</a:t>
            </a:r>
          </a:p>
        </p:txBody>
      </p:sp>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218" y="1133057"/>
            <a:ext cx="2565041" cy="164451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433" y="4620156"/>
            <a:ext cx="2349974" cy="12385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646" y="3107141"/>
            <a:ext cx="1847584" cy="64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5545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75021" y="39774"/>
            <a:ext cx="3492238" cy="584775"/>
          </a:xfrm>
          <a:prstGeom prst="rect">
            <a:avLst/>
          </a:prstGeom>
        </p:spPr>
        <p:txBody>
          <a:bodyPr wrap="none">
            <a:spAutoFit/>
          </a:bodyPr>
          <a:lstStyle/>
          <a:p>
            <a:r>
              <a:rPr lang="zh-CN" altLang="en-US" sz="3200" kern="100" dirty="0">
                <a:solidFill>
                  <a:schemeClr val="bg1"/>
                </a:solidFill>
                <a:latin typeface="微软雅黑" panose="020B0503020204020204" pitchFamily="34" charset="-122"/>
                <a:ea typeface="微软雅黑" panose="020B0503020204020204" pitchFamily="34" charset="-122"/>
              </a:rPr>
              <a:t>目 录 </a:t>
            </a:r>
            <a:r>
              <a:rPr lang="en-US" altLang="zh-CN" sz="3200" kern="100" dirty="0">
                <a:solidFill>
                  <a:schemeClr val="bg1"/>
                </a:solidFill>
                <a:latin typeface="微软雅黑" panose="020B0503020204020204" pitchFamily="34" charset="-122"/>
                <a:ea typeface="微软雅黑" panose="020B0503020204020204" pitchFamily="34" charset="-122"/>
              </a:rPr>
              <a:t>(CONTENT)</a:t>
            </a:r>
            <a:endParaRPr lang="zh-CN" altLang="en-US" sz="3200" dirty="0">
              <a:solidFill>
                <a:schemeClr val="bg1"/>
              </a:solidFill>
            </a:endParaRPr>
          </a:p>
        </p:txBody>
      </p:sp>
      <p:grpSp>
        <p:nvGrpSpPr>
          <p:cNvPr id="48" name="组合 47"/>
          <p:cNvGrpSpPr/>
          <p:nvPr/>
        </p:nvGrpSpPr>
        <p:grpSpPr>
          <a:xfrm>
            <a:off x="175021" y="1313520"/>
            <a:ext cx="8669020" cy="735331"/>
            <a:chOff x="1099" y="3408"/>
            <a:chExt cx="13652" cy="1157"/>
          </a:xfrm>
        </p:grpSpPr>
        <p:sp>
          <p:nvSpPr>
            <p:cNvPr id="49" name="椭圆 25"/>
            <p:cNvSpPr/>
            <p:nvPr/>
          </p:nvSpPr>
          <p:spPr>
            <a:xfrm>
              <a:off x="1099" y="3408"/>
              <a:ext cx="1160" cy="1157"/>
            </a:xfrm>
            <a:prstGeom prst="ellipse">
              <a:avLst/>
            </a:prstGeom>
            <a:solidFill>
              <a:srgbClr val="FFFFFF"/>
            </a:solidFill>
            <a:ln w="9525">
              <a:noFill/>
            </a:ln>
          </p:spPr>
          <p:txBody>
            <a:bodyPr anchor="ctr"/>
            <a:lstStyle/>
            <a:p>
              <a:pPr algn="ctr">
                <a:lnSpc>
                  <a:spcPct val="90000"/>
                </a:lnSpc>
              </a:pPr>
              <a:endParaRPr lang="zh-CN" altLang="en-US" dirty="0">
                <a:solidFill>
                  <a:srgbClr val="FFFFFF"/>
                </a:solidFill>
                <a:latin typeface="Arial Narrow" panose="020B0606020202030204" pitchFamily="34" charset="0"/>
                <a:ea typeface="微软雅黑" panose="020B0503020204020204" pitchFamily="34" charset="-122"/>
              </a:endParaRPr>
            </a:p>
          </p:txBody>
        </p:sp>
        <p:sp>
          <p:nvSpPr>
            <p:cNvPr id="50" name="椭圆 31"/>
            <p:cNvSpPr/>
            <p:nvPr/>
          </p:nvSpPr>
          <p:spPr>
            <a:xfrm>
              <a:off x="1184" y="3490"/>
              <a:ext cx="990" cy="993"/>
            </a:xfrm>
            <a:prstGeom prst="ellipse">
              <a:avLst/>
            </a:prstGeom>
            <a:solidFill>
              <a:srgbClr val="5B76AD"/>
            </a:solidFill>
            <a:ln w="9525">
              <a:noFill/>
            </a:ln>
          </p:spPr>
          <p:txBody>
            <a:bodyPr lIns="0" tIns="0" rIns="0" bIns="0" anchor="ctr"/>
            <a:lstStyle/>
            <a:p>
              <a:pPr algn="ctr">
                <a:lnSpc>
                  <a:spcPct val="90000"/>
                </a:lnSpc>
              </a:pPr>
              <a:r>
                <a:rPr lang="en-US" altLang="zh-CN" sz="2000" dirty="0">
                  <a:solidFill>
                    <a:srgbClr val="FFFFFF"/>
                  </a:solidFill>
                  <a:latin typeface="Arial Black" panose="020B0A04020102020204" pitchFamily="34" charset="0"/>
                  <a:ea typeface="微软雅黑" panose="020B0503020204020204" pitchFamily="34" charset="-122"/>
                </a:rPr>
                <a:t>01</a:t>
              </a:r>
            </a:p>
          </p:txBody>
        </p:sp>
        <p:sp>
          <p:nvSpPr>
            <p:cNvPr id="51" name="文本框 50"/>
            <p:cNvSpPr txBox="1"/>
            <p:nvPr/>
          </p:nvSpPr>
          <p:spPr>
            <a:xfrm>
              <a:off x="2259" y="3527"/>
              <a:ext cx="12492" cy="821"/>
            </a:xfrm>
            <a:prstGeom prst="rect">
              <a:avLst/>
            </a:prstGeom>
            <a:noFill/>
          </p:spPr>
          <p:txBody>
            <a:bodyPr wrap="square" rtlCol="0">
              <a:spAutoFit/>
            </a:bodyPr>
            <a:lstStyle/>
            <a:p>
              <a:r>
                <a:rPr sz="2800" b="1" kern="10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机器学习基本概念(Basic </a:t>
              </a:r>
              <a:r>
                <a:rPr lang="en-US" sz="2800" b="1" kern="10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ML</a:t>
              </a:r>
              <a:r>
                <a:rPr sz="2800" b="1" kern="10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Concepts)</a:t>
              </a:r>
            </a:p>
          </p:txBody>
        </p:sp>
      </p:grpSp>
      <p:grpSp>
        <p:nvGrpSpPr>
          <p:cNvPr id="52" name="组合 51"/>
          <p:cNvGrpSpPr/>
          <p:nvPr/>
        </p:nvGrpSpPr>
        <p:grpSpPr>
          <a:xfrm>
            <a:off x="175021" y="2317479"/>
            <a:ext cx="9161780" cy="734695"/>
            <a:chOff x="1099" y="3408"/>
            <a:chExt cx="14428" cy="1157"/>
          </a:xfrm>
        </p:grpSpPr>
        <p:sp>
          <p:nvSpPr>
            <p:cNvPr id="53" name="椭圆 25"/>
            <p:cNvSpPr/>
            <p:nvPr/>
          </p:nvSpPr>
          <p:spPr>
            <a:xfrm>
              <a:off x="1099" y="3408"/>
              <a:ext cx="1160" cy="1157"/>
            </a:xfrm>
            <a:prstGeom prst="ellipse">
              <a:avLst/>
            </a:prstGeom>
            <a:solidFill>
              <a:srgbClr val="FFFFFF"/>
            </a:solidFill>
            <a:ln w="9525">
              <a:noFill/>
            </a:ln>
          </p:spPr>
          <p:txBody>
            <a:bodyPr anchor="ctr"/>
            <a:lstStyle/>
            <a:p>
              <a:pPr algn="ctr">
                <a:lnSpc>
                  <a:spcPct val="90000"/>
                </a:lnSpc>
              </a:pPr>
              <a:endParaRPr lang="zh-CN" altLang="en-US" dirty="0">
                <a:solidFill>
                  <a:srgbClr val="FFFFFF"/>
                </a:solidFill>
                <a:latin typeface="Arial Narrow" panose="020B0606020202030204" pitchFamily="34" charset="0"/>
                <a:ea typeface="微软雅黑" panose="020B0503020204020204" pitchFamily="34" charset="-122"/>
              </a:endParaRPr>
            </a:p>
          </p:txBody>
        </p:sp>
        <p:sp>
          <p:nvSpPr>
            <p:cNvPr id="54" name="椭圆 31"/>
            <p:cNvSpPr/>
            <p:nvPr/>
          </p:nvSpPr>
          <p:spPr>
            <a:xfrm>
              <a:off x="1184" y="3490"/>
              <a:ext cx="990" cy="993"/>
            </a:xfrm>
            <a:prstGeom prst="ellipse">
              <a:avLst/>
            </a:prstGeom>
            <a:solidFill>
              <a:srgbClr val="5B76AD"/>
            </a:solidFill>
            <a:ln w="9525">
              <a:noFill/>
            </a:ln>
          </p:spPr>
          <p:txBody>
            <a:bodyPr lIns="0" tIns="0" rIns="0" bIns="0" anchor="ctr"/>
            <a:lstStyle/>
            <a:p>
              <a:pPr algn="ctr">
                <a:lnSpc>
                  <a:spcPct val="90000"/>
                </a:lnSpc>
              </a:pPr>
              <a:r>
                <a:rPr lang="en-US" altLang="zh-CN" sz="2000" dirty="0">
                  <a:solidFill>
                    <a:srgbClr val="FFFFFF"/>
                  </a:solidFill>
                  <a:latin typeface="Arial Black" panose="020B0A04020102020204" pitchFamily="34" charset="0"/>
                  <a:ea typeface="微软雅黑" panose="020B0503020204020204" pitchFamily="34" charset="-122"/>
                </a:rPr>
                <a:t>02</a:t>
              </a:r>
            </a:p>
          </p:txBody>
        </p:sp>
        <p:sp>
          <p:nvSpPr>
            <p:cNvPr id="55" name="文本框 54"/>
            <p:cNvSpPr txBox="1"/>
            <p:nvPr/>
          </p:nvSpPr>
          <p:spPr>
            <a:xfrm>
              <a:off x="2259" y="3527"/>
              <a:ext cx="13268" cy="822"/>
            </a:xfrm>
            <a:prstGeom prst="rect">
              <a:avLst/>
            </a:prstGeom>
            <a:noFill/>
          </p:spPr>
          <p:txBody>
            <a:bodyPr wrap="square" rtlCol="0">
              <a:spAutoFit/>
            </a:bodyPr>
            <a:lstStyle/>
            <a:p>
              <a:r>
                <a:rPr lang="zh-CN" sz="28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数学基础</a:t>
              </a:r>
              <a:r>
                <a:rPr sz="28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sz="28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Fundamentals of Mathematics</a:t>
              </a:r>
              <a:r>
                <a:rPr sz="28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60" name="组合 59"/>
          <p:cNvGrpSpPr/>
          <p:nvPr/>
        </p:nvGrpSpPr>
        <p:grpSpPr>
          <a:xfrm>
            <a:off x="175021" y="3399835"/>
            <a:ext cx="8885089" cy="734695"/>
            <a:chOff x="1099" y="3408"/>
            <a:chExt cx="13988" cy="1157"/>
          </a:xfrm>
        </p:grpSpPr>
        <p:sp>
          <p:nvSpPr>
            <p:cNvPr id="61" name="椭圆 25"/>
            <p:cNvSpPr/>
            <p:nvPr/>
          </p:nvSpPr>
          <p:spPr>
            <a:xfrm>
              <a:off x="1099" y="3408"/>
              <a:ext cx="1160" cy="1157"/>
            </a:xfrm>
            <a:prstGeom prst="ellipse">
              <a:avLst/>
            </a:prstGeom>
            <a:solidFill>
              <a:srgbClr val="FFFFFF"/>
            </a:solidFill>
            <a:ln w="9525">
              <a:noFill/>
            </a:ln>
          </p:spPr>
          <p:txBody>
            <a:bodyPr anchor="ctr"/>
            <a:lstStyle/>
            <a:p>
              <a:pPr algn="ctr">
                <a:lnSpc>
                  <a:spcPct val="90000"/>
                </a:lnSpc>
              </a:pPr>
              <a:endParaRPr lang="zh-CN" altLang="en-US" dirty="0">
                <a:solidFill>
                  <a:srgbClr val="FFFFFF"/>
                </a:solidFill>
                <a:latin typeface="Arial Narrow" panose="020B0606020202030204" pitchFamily="34" charset="0"/>
                <a:ea typeface="微软雅黑" panose="020B0503020204020204" pitchFamily="34" charset="-122"/>
              </a:endParaRPr>
            </a:p>
          </p:txBody>
        </p:sp>
        <p:sp>
          <p:nvSpPr>
            <p:cNvPr id="62" name="椭圆 31"/>
            <p:cNvSpPr/>
            <p:nvPr/>
          </p:nvSpPr>
          <p:spPr>
            <a:xfrm>
              <a:off x="1184" y="3490"/>
              <a:ext cx="990" cy="993"/>
            </a:xfrm>
            <a:prstGeom prst="ellipse">
              <a:avLst/>
            </a:prstGeom>
            <a:solidFill>
              <a:srgbClr val="5B76AD"/>
            </a:solidFill>
            <a:ln w="9525">
              <a:noFill/>
            </a:ln>
          </p:spPr>
          <p:txBody>
            <a:bodyPr lIns="0" tIns="0" rIns="0" bIns="0" anchor="ctr"/>
            <a:lstStyle/>
            <a:p>
              <a:pPr algn="ctr">
                <a:lnSpc>
                  <a:spcPct val="90000"/>
                </a:lnSpc>
              </a:pPr>
              <a:r>
                <a:rPr lang="en-US" altLang="zh-CN" sz="2000" dirty="0">
                  <a:solidFill>
                    <a:srgbClr val="FFFFFF"/>
                  </a:solidFill>
                  <a:latin typeface="Arial Black" panose="020B0A04020102020204" pitchFamily="34" charset="0"/>
                  <a:ea typeface="微软雅黑" panose="020B0503020204020204" pitchFamily="34" charset="-122"/>
                </a:rPr>
                <a:t>03</a:t>
              </a:r>
            </a:p>
          </p:txBody>
        </p:sp>
        <p:sp>
          <p:nvSpPr>
            <p:cNvPr id="63" name="文本框 62"/>
            <p:cNvSpPr txBox="1"/>
            <p:nvPr/>
          </p:nvSpPr>
          <p:spPr>
            <a:xfrm>
              <a:off x="2259" y="3527"/>
              <a:ext cx="12828" cy="822"/>
            </a:xfrm>
            <a:prstGeom prst="rect">
              <a:avLst/>
            </a:prstGeom>
            <a:noFill/>
          </p:spPr>
          <p:txBody>
            <a:bodyPr wrap="square" rtlCol="0">
              <a:spAutoFit/>
            </a:bodyPr>
            <a:lstStyle/>
            <a:p>
              <a:r>
                <a:rPr lang="zh-CN" altLang="en-US" sz="2800" b="1" kern="10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深度学习框架简介</a:t>
              </a:r>
              <a:r>
                <a:rPr lang="en-US" altLang="zh-CN" sz="2800" b="1" kern="10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(Deep Learning Framework)</a:t>
              </a:r>
            </a:p>
          </p:txBody>
        </p:sp>
      </p:grpSp>
      <p:grpSp>
        <p:nvGrpSpPr>
          <p:cNvPr id="64" name="组合 63"/>
          <p:cNvGrpSpPr/>
          <p:nvPr/>
        </p:nvGrpSpPr>
        <p:grpSpPr>
          <a:xfrm>
            <a:off x="175021" y="4417713"/>
            <a:ext cx="8669020" cy="735331"/>
            <a:chOff x="1099" y="3408"/>
            <a:chExt cx="13652" cy="1157"/>
          </a:xfrm>
        </p:grpSpPr>
        <p:sp>
          <p:nvSpPr>
            <p:cNvPr id="65" name="椭圆 25"/>
            <p:cNvSpPr/>
            <p:nvPr/>
          </p:nvSpPr>
          <p:spPr>
            <a:xfrm>
              <a:off x="1099" y="3408"/>
              <a:ext cx="1160" cy="1157"/>
            </a:xfrm>
            <a:prstGeom prst="ellipse">
              <a:avLst/>
            </a:prstGeom>
            <a:solidFill>
              <a:srgbClr val="FFFFFF"/>
            </a:solidFill>
            <a:ln w="9525">
              <a:noFill/>
            </a:ln>
          </p:spPr>
          <p:txBody>
            <a:bodyPr anchor="ctr"/>
            <a:lstStyle/>
            <a:p>
              <a:pPr algn="ctr">
                <a:lnSpc>
                  <a:spcPct val="90000"/>
                </a:lnSpc>
              </a:pPr>
              <a:endParaRPr lang="zh-CN" altLang="en-US" dirty="0">
                <a:solidFill>
                  <a:srgbClr val="FFFFFF"/>
                </a:solidFill>
                <a:latin typeface="Arial Narrow" panose="020B0606020202030204" pitchFamily="34" charset="0"/>
                <a:ea typeface="微软雅黑" panose="020B0503020204020204" pitchFamily="34" charset="-122"/>
              </a:endParaRPr>
            </a:p>
          </p:txBody>
        </p:sp>
        <p:sp>
          <p:nvSpPr>
            <p:cNvPr id="66" name="椭圆 31"/>
            <p:cNvSpPr/>
            <p:nvPr/>
          </p:nvSpPr>
          <p:spPr>
            <a:xfrm>
              <a:off x="1184" y="3490"/>
              <a:ext cx="990" cy="993"/>
            </a:xfrm>
            <a:prstGeom prst="ellipse">
              <a:avLst/>
            </a:prstGeom>
            <a:solidFill>
              <a:srgbClr val="5B76AD"/>
            </a:solidFill>
            <a:ln w="9525">
              <a:noFill/>
            </a:ln>
          </p:spPr>
          <p:txBody>
            <a:bodyPr lIns="0" tIns="0" rIns="0" bIns="0" anchor="ctr"/>
            <a:lstStyle/>
            <a:p>
              <a:pPr algn="ctr">
                <a:lnSpc>
                  <a:spcPct val="90000"/>
                </a:lnSpc>
              </a:pPr>
              <a:r>
                <a:rPr lang="en-US" altLang="zh-CN" sz="2000" dirty="0">
                  <a:solidFill>
                    <a:srgbClr val="FFFFFF"/>
                  </a:solidFill>
                  <a:latin typeface="Arial Black" panose="020B0A04020102020204" pitchFamily="34" charset="0"/>
                  <a:ea typeface="微软雅黑" panose="020B0503020204020204" pitchFamily="34" charset="-122"/>
                </a:rPr>
                <a:t>04</a:t>
              </a:r>
            </a:p>
          </p:txBody>
        </p:sp>
        <p:sp>
          <p:nvSpPr>
            <p:cNvPr id="67" name="文本框 66"/>
            <p:cNvSpPr txBox="1"/>
            <p:nvPr/>
          </p:nvSpPr>
          <p:spPr>
            <a:xfrm>
              <a:off x="2259" y="3527"/>
              <a:ext cx="12492" cy="821"/>
            </a:xfrm>
            <a:prstGeom prst="rect">
              <a:avLst/>
            </a:prstGeom>
            <a:noFill/>
          </p:spPr>
          <p:txBody>
            <a:bodyPr wrap="square" rtlCol="0">
              <a:spAutoFit/>
            </a:bodyPr>
            <a:lstStyle/>
            <a:p>
              <a:r>
                <a:rPr lang="zh-CN" sz="28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小结和作业</a:t>
              </a:r>
              <a:r>
                <a:rPr sz="28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sz="2800" b="1" kern="1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Summary&amp;Homework</a:t>
              </a:r>
              <a:r>
                <a:rPr sz="28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机器学习方法分类</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9" name="文本框 8">
            <a:extLst>
              <a:ext uri="{FF2B5EF4-FFF2-40B4-BE49-F238E27FC236}">
                <a16:creationId xmlns:a16="http://schemas.microsoft.com/office/drawing/2014/main" id="{F48065CF-B2B5-4B39-8D81-3377ACF26BC4}"/>
              </a:ext>
            </a:extLst>
          </p:cNvPr>
          <p:cNvSpPr txBox="1"/>
          <p:nvPr/>
        </p:nvSpPr>
        <p:spPr>
          <a:xfrm>
            <a:off x="416560" y="1094012"/>
            <a:ext cx="474456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监督学习</a:t>
            </a:r>
            <a:r>
              <a:rPr lang="en-US" altLang="zh-CN" sz="2400" b="1" dirty="0">
                <a:latin typeface="Times New Roman" panose="02020603050405020304" pitchFamily="18" charset="0"/>
              </a:rPr>
              <a:t>(Supervised learning)</a:t>
            </a:r>
          </a:p>
        </p:txBody>
      </p:sp>
      <p:pic>
        <p:nvPicPr>
          <p:cNvPr id="10" name="图片 9"/>
          <p:cNvPicPr>
            <a:picLocks noChangeAspect="1"/>
          </p:cNvPicPr>
          <p:nvPr/>
        </p:nvPicPr>
        <p:blipFill>
          <a:blip r:embed="rId2"/>
          <a:stretch>
            <a:fillRect/>
          </a:stretch>
        </p:blipFill>
        <p:spPr>
          <a:xfrm>
            <a:off x="2134610" y="1950890"/>
            <a:ext cx="4886948" cy="1188612"/>
          </a:xfrm>
          <a:prstGeom prst="rect">
            <a:avLst/>
          </a:prstGeom>
        </p:spPr>
      </p:pic>
      <p:pic>
        <p:nvPicPr>
          <p:cNvPr id="11" name="图片 10"/>
          <p:cNvPicPr>
            <a:picLocks noChangeAspect="1"/>
          </p:cNvPicPr>
          <p:nvPr/>
        </p:nvPicPr>
        <p:blipFill>
          <a:blip r:embed="rId3"/>
          <a:stretch>
            <a:fillRect/>
          </a:stretch>
        </p:blipFill>
        <p:spPr>
          <a:xfrm>
            <a:off x="1928865" y="3331940"/>
            <a:ext cx="5298437" cy="1908263"/>
          </a:xfrm>
          <a:prstGeom prst="rect">
            <a:avLst/>
          </a:prstGeom>
        </p:spPr>
      </p:pic>
      <p:sp>
        <p:nvSpPr>
          <p:cNvPr id="12" name="文本框 11"/>
          <p:cNvSpPr txBox="1"/>
          <p:nvPr/>
        </p:nvSpPr>
        <p:spPr>
          <a:xfrm>
            <a:off x="3321830" y="5319967"/>
            <a:ext cx="2340113" cy="461665"/>
          </a:xfrm>
          <a:prstGeom prst="rect">
            <a:avLst/>
          </a:prstGeom>
          <a:noFill/>
        </p:spPr>
        <p:txBody>
          <a:bodyPr wrap="square" rtlCol="0">
            <a:spAutoFit/>
          </a:bodyPr>
          <a:lstStyle/>
          <a:p>
            <a:pPr algn="ctr"/>
            <a:r>
              <a:rPr lang="zh-CN" altLang="en-US" sz="2400" b="1" dirty="0">
                <a:latin typeface="+mj-ea"/>
                <a:ea typeface="+mj-ea"/>
              </a:rPr>
              <a:t>有标签数据</a:t>
            </a:r>
          </a:p>
        </p:txBody>
      </p:sp>
    </p:spTree>
    <p:extLst>
      <p:ext uri="{BB962C8B-B14F-4D97-AF65-F5344CB8AC3E}">
        <p14:creationId xmlns:p14="http://schemas.microsoft.com/office/powerpoint/2010/main" val="297159328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机器学习方法分类</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9" name="文本框 8">
            <a:extLst>
              <a:ext uri="{FF2B5EF4-FFF2-40B4-BE49-F238E27FC236}">
                <a16:creationId xmlns:a16="http://schemas.microsoft.com/office/drawing/2014/main" id="{F48065CF-B2B5-4B39-8D81-3377ACF26BC4}"/>
              </a:ext>
            </a:extLst>
          </p:cNvPr>
          <p:cNvSpPr txBox="1"/>
          <p:nvPr/>
        </p:nvSpPr>
        <p:spPr>
          <a:xfrm>
            <a:off x="416560" y="1094012"/>
            <a:ext cx="474456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监督学习</a:t>
            </a:r>
            <a:r>
              <a:rPr lang="en-US" altLang="zh-CN" sz="2400" b="1" dirty="0">
                <a:latin typeface="Times New Roman" panose="02020603050405020304" pitchFamily="18" charset="0"/>
              </a:rPr>
              <a:t>(Supervised learning)</a:t>
            </a:r>
          </a:p>
        </p:txBody>
      </p:sp>
      <p:sp>
        <p:nvSpPr>
          <p:cNvPr id="13" name="文本框 12"/>
          <p:cNvSpPr txBox="1"/>
          <p:nvPr/>
        </p:nvSpPr>
        <p:spPr>
          <a:xfrm>
            <a:off x="3340684" y="5566400"/>
            <a:ext cx="2340113" cy="461665"/>
          </a:xfrm>
          <a:prstGeom prst="rect">
            <a:avLst/>
          </a:prstGeom>
          <a:noFill/>
        </p:spPr>
        <p:txBody>
          <a:bodyPr wrap="square" rtlCol="0">
            <a:spAutoFit/>
          </a:bodyPr>
          <a:lstStyle/>
          <a:p>
            <a:pPr algn="ctr"/>
            <a:r>
              <a:rPr lang="zh-CN" altLang="en-US" sz="2400" b="1" dirty="0">
                <a:latin typeface="+mj-ea"/>
                <a:ea typeface="+mj-ea"/>
              </a:rPr>
              <a:t>有标签数据</a:t>
            </a:r>
          </a:p>
        </p:txBody>
      </p:sp>
      <p:pic>
        <p:nvPicPr>
          <p:cNvPr id="14" name="图片 13"/>
          <p:cNvPicPr>
            <a:picLocks noChangeAspect="1"/>
          </p:cNvPicPr>
          <p:nvPr/>
        </p:nvPicPr>
        <p:blipFill>
          <a:blip r:embed="rId2"/>
          <a:stretch>
            <a:fillRect/>
          </a:stretch>
        </p:blipFill>
        <p:spPr>
          <a:xfrm>
            <a:off x="1923214" y="3582042"/>
            <a:ext cx="5298437" cy="1908263"/>
          </a:xfrm>
          <a:prstGeom prst="rect">
            <a:avLst/>
          </a:prstGeom>
        </p:spPr>
      </p:pic>
      <p:pic>
        <p:nvPicPr>
          <p:cNvPr id="15" name="图片 14"/>
          <p:cNvPicPr>
            <a:picLocks noChangeAspect="1"/>
          </p:cNvPicPr>
          <p:nvPr/>
        </p:nvPicPr>
        <p:blipFill>
          <a:blip r:embed="rId3"/>
          <a:stretch>
            <a:fillRect/>
          </a:stretch>
        </p:blipFill>
        <p:spPr>
          <a:xfrm>
            <a:off x="2155820" y="2292886"/>
            <a:ext cx="4882233" cy="1105892"/>
          </a:xfrm>
          <a:prstGeom prst="rect">
            <a:avLst/>
          </a:prstGeom>
        </p:spPr>
      </p:pic>
      <p:sp>
        <p:nvSpPr>
          <p:cNvPr id="16" name="文本框 15"/>
          <p:cNvSpPr txBox="1"/>
          <p:nvPr/>
        </p:nvSpPr>
        <p:spPr>
          <a:xfrm>
            <a:off x="5392513" y="1507031"/>
            <a:ext cx="3440402" cy="707886"/>
          </a:xfrm>
          <a:prstGeom prst="rect">
            <a:avLst/>
          </a:prstGeom>
          <a:noFill/>
        </p:spPr>
        <p:txBody>
          <a:bodyPr wrap="square" rtlCol="0">
            <a:spAutoFit/>
          </a:bodyPr>
          <a:lstStyle/>
          <a:p>
            <a:r>
              <a:rPr lang="zh-CN" altLang="en-US" sz="2000" dirty="0"/>
              <a:t>机器学习自动找出损失</a:t>
            </a:r>
            <a:r>
              <a:rPr lang="en-US" altLang="zh-CN" sz="2000" dirty="0"/>
              <a:t>(Loss)</a:t>
            </a:r>
            <a:r>
              <a:rPr lang="zh-CN" altLang="en-US" sz="2000" dirty="0"/>
              <a:t>最低的函数</a:t>
            </a:r>
          </a:p>
        </p:txBody>
      </p:sp>
    </p:spTree>
    <p:extLst>
      <p:ext uri="{BB962C8B-B14F-4D97-AF65-F5344CB8AC3E}">
        <p14:creationId xmlns:p14="http://schemas.microsoft.com/office/powerpoint/2010/main" val="35494473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机器学习方法分类</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9" name="文本框 8">
            <a:extLst>
              <a:ext uri="{FF2B5EF4-FFF2-40B4-BE49-F238E27FC236}">
                <a16:creationId xmlns:a16="http://schemas.microsoft.com/office/drawing/2014/main" id="{F48065CF-B2B5-4B39-8D81-3377ACF26BC4}"/>
              </a:ext>
            </a:extLst>
          </p:cNvPr>
          <p:cNvSpPr txBox="1"/>
          <p:nvPr/>
        </p:nvSpPr>
        <p:spPr>
          <a:xfrm>
            <a:off x="416560" y="1094012"/>
            <a:ext cx="474456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latin typeface="Times New Roman" panose="02020603050405020304" pitchFamily="18" charset="0"/>
              </a:rPr>
              <a:t>监督学习</a:t>
            </a:r>
            <a:r>
              <a:rPr lang="en-US" altLang="zh-CN" sz="2400" b="1" dirty="0">
                <a:latin typeface="Times New Roman" panose="02020603050405020304" pitchFamily="18" charset="0"/>
              </a:rPr>
              <a:t>(Supervised learning)</a:t>
            </a:r>
          </a:p>
        </p:txBody>
      </p:sp>
      <p:sp>
        <p:nvSpPr>
          <p:cNvPr id="16" name="文本框 15"/>
          <p:cNvSpPr txBox="1"/>
          <p:nvPr/>
        </p:nvSpPr>
        <p:spPr>
          <a:xfrm>
            <a:off x="5392513" y="1507031"/>
            <a:ext cx="3440402" cy="707886"/>
          </a:xfrm>
          <a:prstGeom prst="rect">
            <a:avLst/>
          </a:prstGeom>
          <a:noFill/>
        </p:spPr>
        <p:txBody>
          <a:bodyPr wrap="square" rtlCol="0">
            <a:spAutoFit/>
          </a:bodyPr>
          <a:lstStyle/>
          <a:p>
            <a:r>
              <a:rPr lang="zh-CN" altLang="en-US" sz="2000" dirty="0"/>
              <a:t>机器学习自动找出损失</a:t>
            </a:r>
            <a:r>
              <a:rPr lang="en-US" altLang="zh-CN" sz="2000" dirty="0"/>
              <a:t>(Loss)</a:t>
            </a:r>
            <a:r>
              <a:rPr lang="zh-CN" altLang="en-US" sz="2000" dirty="0"/>
              <a:t>最低的函数</a:t>
            </a:r>
          </a:p>
        </p:txBody>
      </p:sp>
      <p:sp>
        <p:nvSpPr>
          <p:cNvPr id="10" name="文本框 9"/>
          <p:cNvSpPr txBox="1"/>
          <p:nvPr/>
        </p:nvSpPr>
        <p:spPr>
          <a:xfrm>
            <a:off x="3340684" y="5566400"/>
            <a:ext cx="2340113" cy="461665"/>
          </a:xfrm>
          <a:prstGeom prst="rect">
            <a:avLst/>
          </a:prstGeom>
          <a:noFill/>
        </p:spPr>
        <p:txBody>
          <a:bodyPr wrap="square" rtlCol="0">
            <a:spAutoFit/>
          </a:bodyPr>
          <a:lstStyle/>
          <a:p>
            <a:pPr algn="ctr"/>
            <a:r>
              <a:rPr lang="zh-CN" altLang="en-US" sz="2400" b="1" dirty="0">
                <a:latin typeface="+mj-ea"/>
                <a:ea typeface="+mj-ea"/>
              </a:rPr>
              <a:t>有标签数据</a:t>
            </a:r>
          </a:p>
        </p:txBody>
      </p:sp>
      <p:pic>
        <p:nvPicPr>
          <p:cNvPr id="11" name="图片 10"/>
          <p:cNvPicPr>
            <a:picLocks noChangeAspect="1"/>
          </p:cNvPicPr>
          <p:nvPr/>
        </p:nvPicPr>
        <p:blipFill>
          <a:blip r:embed="rId2"/>
          <a:stretch>
            <a:fillRect/>
          </a:stretch>
        </p:blipFill>
        <p:spPr>
          <a:xfrm>
            <a:off x="1923214" y="3582042"/>
            <a:ext cx="5298437" cy="1908263"/>
          </a:xfrm>
          <a:prstGeom prst="rect">
            <a:avLst/>
          </a:prstGeom>
        </p:spPr>
      </p:pic>
      <p:pic>
        <p:nvPicPr>
          <p:cNvPr id="12" name="图片 11"/>
          <p:cNvPicPr>
            <a:picLocks noChangeAspect="1"/>
          </p:cNvPicPr>
          <p:nvPr/>
        </p:nvPicPr>
        <p:blipFill>
          <a:blip r:embed="rId3"/>
          <a:stretch>
            <a:fillRect/>
          </a:stretch>
        </p:blipFill>
        <p:spPr>
          <a:xfrm>
            <a:off x="2084569" y="2275863"/>
            <a:ext cx="4852342" cy="1148696"/>
          </a:xfrm>
          <a:prstGeom prst="rect">
            <a:avLst/>
          </a:prstGeom>
        </p:spPr>
      </p:pic>
    </p:spTree>
    <p:extLst>
      <p:ext uri="{BB962C8B-B14F-4D97-AF65-F5344CB8AC3E}">
        <p14:creationId xmlns:p14="http://schemas.microsoft.com/office/powerpoint/2010/main" val="39256174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机器学习方法分类</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9" name="文本框 8">
            <a:extLst>
              <a:ext uri="{FF2B5EF4-FFF2-40B4-BE49-F238E27FC236}">
                <a16:creationId xmlns:a16="http://schemas.microsoft.com/office/drawing/2014/main" id="{F48065CF-B2B5-4B39-8D81-3377ACF26BC4}"/>
              </a:ext>
            </a:extLst>
          </p:cNvPr>
          <p:cNvSpPr txBox="1"/>
          <p:nvPr/>
        </p:nvSpPr>
        <p:spPr>
          <a:xfrm>
            <a:off x="416560" y="1094012"/>
            <a:ext cx="6427300" cy="461665"/>
          </a:xfrm>
          <a:prstGeom prst="rect">
            <a:avLst/>
          </a:prstGeom>
          <a:noFill/>
        </p:spPr>
        <p:txBody>
          <a:bodyPr wrap="square" rtlCol="0">
            <a:spAutoFit/>
          </a:bodyPr>
          <a:lstStyle/>
          <a:p>
            <a:pPr marL="342900" lvl="0" indent="-342900">
              <a:buFont typeface="Wingdings" panose="05000000000000000000" pitchFamily="2" charset="2"/>
              <a:buChar char="n"/>
            </a:pPr>
            <a:r>
              <a:rPr lang="zh-CN" altLang="en-US" sz="2400" b="1" dirty="0">
                <a:latin typeface="Times New Roman" panose="02020603050405020304" pitchFamily="18" charset="0"/>
              </a:rPr>
              <a:t>强化学习</a:t>
            </a:r>
            <a:r>
              <a:rPr lang="en-US" altLang="zh-CN" sz="2400" b="1" dirty="0">
                <a:latin typeface="Times New Roman" panose="02020603050405020304" pitchFamily="18" charset="0"/>
              </a:rPr>
              <a:t>(Reinforcement learning)</a:t>
            </a:r>
          </a:p>
        </p:txBody>
      </p:sp>
      <p:pic>
        <p:nvPicPr>
          <p:cNvPr id="13" name="图片 12">
            <a:extLst>
              <a:ext uri="{FF2B5EF4-FFF2-40B4-BE49-F238E27FC236}">
                <a16:creationId xmlns:a16="http://schemas.microsoft.com/office/drawing/2014/main" id="{F7937CA0-6F8C-41E7-B54F-AB085D7BDFE2}"/>
              </a:ext>
            </a:extLst>
          </p:cNvPr>
          <p:cNvPicPr>
            <a:picLocks noChangeAspect="1"/>
          </p:cNvPicPr>
          <p:nvPr/>
        </p:nvPicPr>
        <p:blipFill>
          <a:blip r:embed="rId2"/>
          <a:stretch>
            <a:fillRect/>
          </a:stretch>
        </p:blipFill>
        <p:spPr>
          <a:xfrm>
            <a:off x="5158338" y="2392648"/>
            <a:ext cx="2414556" cy="3199896"/>
          </a:xfrm>
          <a:prstGeom prst="rect">
            <a:avLst/>
          </a:prstGeom>
        </p:spPr>
      </p:pic>
      <p:pic>
        <p:nvPicPr>
          <p:cNvPr id="14" name="图片 13">
            <a:extLst>
              <a:ext uri="{FF2B5EF4-FFF2-40B4-BE49-F238E27FC236}">
                <a16:creationId xmlns:a16="http://schemas.microsoft.com/office/drawing/2014/main" id="{428EB370-34E6-49E3-868C-53512395521F}"/>
              </a:ext>
            </a:extLst>
          </p:cNvPr>
          <p:cNvPicPr>
            <a:picLocks noChangeAspect="1"/>
          </p:cNvPicPr>
          <p:nvPr/>
        </p:nvPicPr>
        <p:blipFill>
          <a:blip r:embed="rId3"/>
          <a:stretch>
            <a:fillRect/>
          </a:stretch>
        </p:blipFill>
        <p:spPr>
          <a:xfrm>
            <a:off x="1874357" y="2392649"/>
            <a:ext cx="2454493" cy="3210663"/>
          </a:xfrm>
          <a:prstGeom prst="rect">
            <a:avLst/>
          </a:prstGeom>
        </p:spPr>
      </p:pic>
    </p:spTree>
    <p:extLst>
      <p:ext uri="{BB962C8B-B14F-4D97-AF65-F5344CB8AC3E}">
        <p14:creationId xmlns:p14="http://schemas.microsoft.com/office/powerpoint/2010/main" val="421470294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机器学习方法分类</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9" name="文本框 8">
            <a:extLst>
              <a:ext uri="{FF2B5EF4-FFF2-40B4-BE49-F238E27FC236}">
                <a16:creationId xmlns:a16="http://schemas.microsoft.com/office/drawing/2014/main" id="{F48065CF-B2B5-4B39-8D81-3377ACF26BC4}"/>
              </a:ext>
            </a:extLst>
          </p:cNvPr>
          <p:cNvSpPr txBox="1"/>
          <p:nvPr/>
        </p:nvSpPr>
        <p:spPr>
          <a:xfrm>
            <a:off x="416560" y="1094012"/>
            <a:ext cx="6427300" cy="461665"/>
          </a:xfrm>
          <a:prstGeom prst="rect">
            <a:avLst/>
          </a:prstGeom>
          <a:noFill/>
        </p:spPr>
        <p:txBody>
          <a:bodyPr wrap="square" rtlCol="0">
            <a:spAutoFit/>
          </a:bodyPr>
          <a:lstStyle/>
          <a:p>
            <a:pPr marL="342900" lvl="0" indent="-342900">
              <a:buFont typeface="Wingdings" panose="05000000000000000000" pitchFamily="2" charset="2"/>
              <a:buChar char="n"/>
            </a:pPr>
            <a:r>
              <a:rPr lang="zh-CN" altLang="en-US" sz="2400" b="1" dirty="0">
                <a:latin typeface="Times New Roman" panose="02020603050405020304" pitchFamily="18" charset="0"/>
              </a:rPr>
              <a:t>强化学习</a:t>
            </a:r>
            <a:r>
              <a:rPr lang="en-US" altLang="zh-CN" sz="2400" b="1" dirty="0">
                <a:latin typeface="Times New Roman" panose="02020603050405020304" pitchFamily="18" charset="0"/>
              </a:rPr>
              <a:t>(Reinforcement learning)</a:t>
            </a:r>
          </a:p>
        </p:txBody>
      </p:sp>
      <p:sp>
        <p:nvSpPr>
          <p:cNvPr id="7" name="文本框 6">
            <a:extLst>
              <a:ext uri="{FF2B5EF4-FFF2-40B4-BE49-F238E27FC236}">
                <a16:creationId xmlns:a16="http://schemas.microsoft.com/office/drawing/2014/main" id="{F48065CF-B2B5-4B39-8D81-3377ACF26BC4}"/>
              </a:ext>
            </a:extLst>
          </p:cNvPr>
          <p:cNvSpPr txBox="1"/>
          <p:nvPr/>
        </p:nvSpPr>
        <p:spPr>
          <a:xfrm>
            <a:off x="752494" y="1800674"/>
            <a:ext cx="4744561"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latin typeface="+mj-ea"/>
                <a:ea typeface="+mj-ea"/>
              </a:rPr>
              <a:t>监督学习</a:t>
            </a:r>
            <a:endParaRPr lang="en-US" altLang="zh-CN" sz="2400" b="1" dirty="0">
              <a:latin typeface="+mj-ea"/>
              <a:ea typeface="+mj-ea"/>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1569219" y="2677025"/>
            <a:ext cx="5915025" cy="1164431"/>
          </a:xfrm>
          <a:prstGeom prst="rect">
            <a:avLst/>
          </a:prstGeom>
        </p:spPr>
      </p:pic>
      <p:sp>
        <p:nvSpPr>
          <p:cNvPr id="11" name="文本框 10">
            <a:extLst>
              <a:ext uri="{FF2B5EF4-FFF2-40B4-BE49-F238E27FC236}">
                <a16:creationId xmlns:a16="http://schemas.microsoft.com/office/drawing/2014/main" id="{F48065CF-B2B5-4B39-8D81-3377ACF26BC4}"/>
              </a:ext>
            </a:extLst>
          </p:cNvPr>
          <p:cNvSpPr txBox="1"/>
          <p:nvPr/>
        </p:nvSpPr>
        <p:spPr>
          <a:xfrm>
            <a:off x="752494" y="4057039"/>
            <a:ext cx="4744561"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latin typeface="+mj-ea"/>
                <a:ea typeface="+mj-ea"/>
                <a:cs typeface="Times New Roman" panose="02020603050405020304" pitchFamily="18" charset="0"/>
              </a:rPr>
              <a:t>强化学习</a:t>
            </a:r>
            <a:endParaRPr lang="en-US" altLang="zh-CN" sz="2400" b="1" dirty="0">
              <a:latin typeface="+mj-ea"/>
              <a:ea typeface="+mj-ea"/>
              <a:cs typeface="Times New Roman" panose="02020603050405020304" pitchFamily="18" charset="0"/>
            </a:endParaRPr>
          </a:p>
        </p:txBody>
      </p:sp>
      <p:sp>
        <p:nvSpPr>
          <p:cNvPr id="12" name="文本框 11"/>
          <p:cNvSpPr txBox="1"/>
          <p:nvPr/>
        </p:nvSpPr>
        <p:spPr>
          <a:xfrm>
            <a:off x="991976" y="4734288"/>
            <a:ext cx="1659197" cy="400110"/>
          </a:xfrm>
          <a:prstGeom prst="rect">
            <a:avLst/>
          </a:prstGeom>
          <a:noFill/>
        </p:spPr>
        <p:txBody>
          <a:bodyPr wrap="square" rtlCol="0">
            <a:spAutoFit/>
          </a:bodyPr>
          <a:lstStyle/>
          <a:p>
            <a:r>
              <a:rPr lang="zh-CN" altLang="en-US" sz="2000" dirty="0">
                <a:latin typeface="+mj-ea"/>
                <a:ea typeface="+mj-ea"/>
              </a:rPr>
              <a:t>第一步</a:t>
            </a:r>
          </a:p>
        </p:txBody>
      </p:sp>
      <p:sp>
        <p:nvSpPr>
          <p:cNvPr id="15" name="文本框 14"/>
          <p:cNvSpPr txBox="1"/>
          <p:nvPr/>
        </p:nvSpPr>
        <p:spPr>
          <a:xfrm>
            <a:off x="2760675" y="4706434"/>
            <a:ext cx="1462596" cy="400110"/>
          </a:xfrm>
          <a:prstGeom prst="rect">
            <a:avLst/>
          </a:prstGeom>
          <a:noFill/>
        </p:spPr>
        <p:txBody>
          <a:bodyPr wrap="square" rtlCol="0">
            <a:spAutoFit/>
          </a:bodyPr>
          <a:lstStyle/>
          <a:p>
            <a:r>
              <a:rPr lang="zh-CN" altLang="en-US" sz="2000" dirty="0">
                <a:latin typeface="+mj-ea"/>
                <a:ea typeface="+mj-ea"/>
              </a:rPr>
              <a:t>第二步</a:t>
            </a:r>
          </a:p>
        </p:txBody>
      </p:sp>
      <p:sp>
        <p:nvSpPr>
          <p:cNvPr id="16" name="右箭头 15"/>
          <p:cNvSpPr/>
          <p:nvPr/>
        </p:nvSpPr>
        <p:spPr>
          <a:xfrm>
            <a:off x="2312367" y="4824455"/>
            <a:ext cx="271045" cy="233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j-ea"/>
              <a:ea typeface="+mj-ea"/>
            </a:endParaRPr>
          </a:p>
        </p:txBody>
      </p:sp>
      <p:sp>
        <p:nvSpPr>
          <p:cNvPr id="17" name="右箭头 16"/>
          <p:cNvSpPr/>
          <p:nvPr/>
        </p:nvSpPr>
        <p:spPr>
          <a:xfrm>
            <a:off x="4118219" y="4749928"/>
            <a:ext cx="271045" cy="233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j-ea"/>
              <a:ea typeface="+mj-ea"/>
            </a:endParaRPr>
          </a:p>
        </p:txBody>
      </p:sp>
      <p:sp>
        <p:nvSpPr>
          <p:cNvPr id="18" name="右箭头 17"/>
          <p:cNvSpPr/>
          <p:nvPr/>
        </p:nvSpPr>
        <p:spPr>
          <a:xfrm>
            <a:off x="6302797" y="4759685"/>
            <a:ext cx="271045" cy="233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j-ea"/>
              <a:ea typeface="+mj-ea"/>
            </a:endParaRPr>
          </a:p>
        </p:txBody>
      </p:sp>
      <p:sp>
        <p:nvSpPr>
          <p:cNvPr id="19" name="文本框 18"/>
          <p:cNvSpPr txBox="1"/>
          <p:nvPr/>
        </p:nvSpPr>
        <p:spPr>
          <a:xfrm>
            <a:off x="4629839" y="4658299"/>
            <a:ext cx="1537435" cy="400110"/>
          </a:xfrm>
          <a:prstGeom prst="rect">
            <a:avLst/>
          </a:prstGeom>
          <a:noFill/>
        </p:spPr>
        <p:txBody>
          <a:bodyPr wrap="square" rtlCol="0">
            <a:spAutoFit/>
          </a:bodyPr>
          <a:lstStyle/>
          <a:p>
            <a:r>
              <a:rPr lang="zh-CN" altLang="en-US" sz="2000" dirty="0">
                <a:latin typeface="+mj-ea"/>
                <a:ea typeface="+mj-ea"/>
              </a:rPr>
              <a:t>许多步</a:t>
            </a:r>
            <a:r>
              <a:rPr lang="en-US" altLang="zh-CN" sz="2000" dirty="0">
                <a:latin typeface="+mj-ea"/>
                <a:ea typeface="+mj-ea"/>
              </a:rPr>
              <a:t>…</a:t>
            </a:r>
            <a:endParaRPr lang="zh-CN" altLang="en-US" sz="2000" dirty="0">
              <a:latin typeface="+mj-ea"/>
              <a:ea typeface="+mj-ea"/>
            </a:endParaRPr>
          </a:p>
        </p:txBody>
      </p:sp>
      <p:sp>
        <p:nvSpPr>
          <p:cNvPr id="20" name="文本框 19"/>
          <p:cNvSpPr txBox="1"/>
          <p:nvPr/>
        </p:nvSpPr>
        <p:spPr>
          <a:xfrm>
            <a:off x="6861010" y="4645602"/>
            <a:ext cx="1012055" cy="400110"/>
          </a:xfrm>
          <a:prstGeom prst="rect">
            <a:avLst/>
          </a:prstGeom>
          <a:noFill/>
        </p:spPr>
        <p:txBody>
          <a:bodyPr wrap="square" rtlCol="0">
            <a:spAutoFit/>
          </a:bodyPr>
          <a:lstStyle/>
          <a:p>
            <a:r>
              <a:rPr lang="en-US" altLang="zh-CN" sz="2000" dirty="0">
                <a:latin typeface="+mj-ea"/>
                <a:ea typeface="+mj-ea"/>
              </a:rPr>
              <a:t>Win!</a:t>
            </a:r>
            <a:endParaRPr lang="zh-CN" altLang="en-US" sz="2000" dirty="0">
              <a:latin typeface="+mj-ea"/>
              <a:ea typeface="+mj-ea"/>
            </a:endParaRPr>
          </a:p>
        </p:txBody>
      </p:sp>
      <p:sp>
        <p:nvSpPr>
          <p:cNvPr id="21" name="文本框 20"/>
          <p:cNvSpPr txBox="1"/>
          <p:nvPr/>
        </p:nvSpPr>
        <p:spPr>
          <a:xfrm>
            <a:off x="6302797" y="4103516"/>
            <a:ext cx="2626651" cy="400110"/>
          </a:xfrm>
          <a:prstGeom prst="rect">
            <a:avLst/>
          </a:prstGeom>
          <a:noFill/>
        </p:spPr>
        <p:txBody>
          <a:bodyPr wrap="square" rtlCol="0">
            <a:spAutoFit/>
          </a:bodyPr>
          <a:lstStyle/>
          <a:p>
            <a:r>
              <a:rPr lang="zh-CN" altLang="en-US" sz="2000" b="1" dirty="0">
                <a:solidFill>
                  <a:srgbClr val="FF0000"/>
                </a:solidFill>
                <a:latin typeface="+mj-ea"/>
                <a:ea typeface="+mj-ea"/>
              </a:rPr>
              <a:t>反馈 </a:t>
            </a:r>
            <a:r>
              <a:rPr lang="en-US" altLang="zh-CN" sz="2000" b="1" dirty="0">
                <a:solidFill>
                  <a:srgbClr val="FF0000"/>
                </a:solidFill>
                <a:latin typeface="+mj-ea"/>
                <a:ea typeface="+mj-ea"/>
              </a:rPr>
              <a:t>(Reward)</a:t>
            </a:r>
            <a:endParaRPr lang="zh-CN" altLang="en-US" sz="2000" b="1" dirty="0">
              <a:solidFill>
                <a:srgbClr val="FF0000"/>
              </a:solidFill>
              <a:latin typeface="+mj-ea"/>
              <a:ea typeface="+mj-ea"/>
            </a:endParaRPr>
          </a:p>
        </p:txBody>
      </p:sp>
    </p:spTree>
    <p:extLst>
      <p:ext uri="{BB962C8B-B14F-4D97-AF65-F5344CB8AC3E}">
        <p14:creationId xmlns:p14="http://schemas.microsoft.com/office/powerpoint/2010/main" val="211918902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机器学习方法分类</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2" name="文本框 21">
            <a:extLst>
              <a:ext uri="{FF2B5EF4-FFF2-40B4-BE49-F238E27FC236}">
                <a16:creationId xmlns:a16="http://schemas.microsoft.com/office/drawing/2014/main" id="{F48065CF-B2B5-4B39-8D81-3377ACF26BC4}"/>
              </a:ext>
            </a:extLst>
          </p:cNvPr>
          <p:cNvSpPr txBox="1"/>
          <p:nvPr/>
        </p:nvSpPr>
        <p:spPr>
          <a:xfrm>
            <a:off x="527121" y="1279238"/>
            <a:ext cx="8045444" cy="1015663"/>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latin typeface="+mj-ea"/>
                <a:ea typeface="+mj-ea"/>
              </a:rPr>
              <a:t>无监督学习</a:t>
            </a:r>
            <a:r>
              <a:rPr lang="en-US" altLang="zh-CN" sz="2000" b="1" dirty="0">
                <a:latin typeface="+mj-ea"/>
                <a:ea typeface="+mj-ea"/>
              </a:rPr>
              <a:t>:</a:t>
            </a:r>
            <a:r>
              <a:rPr lang="zh-CN" altLang="en-US" sz="2000" b="1" dirty="0">
                <a:latin typeface="+mj-ea"/>
                <a:ea typeface="+mj-ea"/>
              </a:rPr>
              <a:t>计算机可以自己从没有标注的数据中学会预测相关的任务输出</a:t>
            </a:r>
            <a:endParaRPr lang="en-US" altLang="zh-CN" sz="2000" b="1" dirty="0">
              <a:latin typeface="+mj-ea"/>
              <a:ea typeface="+mj-ea"/>
            </a:endParaRPr>
          </a:p>
          <a:p>
            <a:pPr marL="285750" indent="-285750">
              <a:buFont typeface="Arial" panose="020B0604020202020204" pitchFamily="34" charset="0"/>
              <a:buChar char="•"/>
            </a:pPr>
            <a:endParaRPr lang="en-US" altLang="zh-CN" sz="2000" b="1" dirty="0">
              <a:latin typeface="+mj-ea"/>
              <a:ea typeface="+mj-ea"/>
              <a:cs typeface="Times New Roman" panose="02020603050405020304" pitchFamily="18" charset="0"/>
            </a:endParaRPr>
          </a:p>
        </p:txBody>
      </p:sp>
      <p:pic>
        <p:nvPicPr>
          <p:cNvPr id="23" name="图片 22"/>
          <p:cNvPicPr>
            <a:picLocks noChangeAspect="1"/>
          </p:cNvPicPr>
          <p:nvPr/>
        </p:nvPicPr>
        <p:blipFill>
          <a:blip r:embed="rId2"/>
          <a:stretch>
            <a:fillRect/>
          </a:stretch>
        </p:blipFill>
        <p:spPr>
          <a:xfrm>
            <a:off x="779012" y="2562417"/>
            <a:ext cx="7716155" cy="3014123"/>
          </a:xfrm>
          <a:prstGeom prst="rect">
            <a:avLst/>
          </a:prstGeom>
        </p:spPr>
      </p:pic>
    </p:spTree>
    <p:extLst>
      <p:ext uri="{BB962C8B-B14F-4D97-AF65-F5344CB8AC3E}">
        <p14:creationId xmlns:p14="http://schemas.microsoft.com/office/powerpoint/2010/main" val="343186217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机器学习的基本过程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aphicFrame>
        <p:nvGraphicFramePr>
          <p:cNvPr id="6" name="内容占位符 4"/>
          <p:cNvGraphicFramePr>
            <a:graphicFrameLocks/>
          </p:cNvGraphicFramePr>
          <p:nvPr/>
        </p:nvGraphicFramePr>
        <p:xfrm>
          <a:off x="628650" y="1445197"/>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694841" y="3980184"/>
            <a:ext cx="2344003" cy="1015663"/>
          </a:xfrm>
          <a:prstGeom prst="rect">
            <a:avLst/>
          </a:prstGeom>
          <a:noFill/>
        </p:spPr>
        <p:txBody>
          <a:bodyPr wrap="square" rtlCol="0">
            <a:spAutoFit/>
          </a:bodyPr>
          <a:lstStyle/>
          <a:p>
            <a:pPr lvl="0"/>
            <a:r>
              <a:rPr lang="zh-CN" altLang="zh-CN" sz="2000" dirty="0">
                <a:latin typeface="Times New Roman" panose="02020603050405020304" pitchFamily="18" charset="0"/>
                <a:cs typeface="Times New Roman" panose="02020603050405020304" pitchFamily="18" charset="0"/>
              </a:rPr>
              <a:t>将数据对象进行特征</a:t>
            </a:r>
            <a:r>
              <a:rPr lang="en-US" altLang="zh-CN" sz="2000" dirty="0">
                <a:latin typeface="Times New Roman" panose="02020603050405020304" pitchFamily="18" charset="0"/>
                <a:cs typeface="Times New Roman" panose="02020603050405020304" pitchFamily="18" charset="0"/>
              </a:rPr>
              <a:t>(feature)</a:t>
            </a:r>
            <a:r>
              <a:rPr lang="zh-CN" altLang="zh-CN" sz="2000" dirty="0">
                <a:latin typeface="Times New Roman" panose="02020603050405020304" pitchFamily="18" charset="0"/>
                <a:cs typeface="Times New Roman" panose="02020603050405020304" pitchFamily="18" charset="0"/>
              </a:rPr>
              <a:t>化表示</a:t>
            </a:r>
          </a:p>
          <a:p>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105035" y="4027006"/>
            <a:ext cx="2937546" cy="1631216"/>
          </a:xfrm>
          <a:prstGeom prst="rect">
            <a:avLst/>
          </a:prstGeom>
          <a:noFill/>
        </p:spPr>
        <p:txBody>
          <a:bodyPr wrap="square" rtlCol="0">
            <a:spAutoFit/>
          </a:bodyPr>
          <a:lstStyle/>
          <a:p>
            <a:pPr lvl="0"/>
            <a:r>
              <a:rPr lang="zh-CN" altLang="zh-CN" sz="2000" dirty="0">
                <a:latin typeface="Times New Roman" panose="02020603050405020304" pitchFamily="18" charset="0"/>
                <a:cs typeface="Times New Roman" panose="02020603050405020304" pitchFamily="18" charset="0"/>
              </a:rPr>
              <a:t>给定一个数据样本集，从中学习出规律（模型）</a:t>
            </a:r>
          </a:p>
          <a:p>
            <a:pPr lvl="0"/>
            <a:r>
              <a:rPr lang="zh-CN" altLang="zh-CN" sz="2000" dirty="0">
                <a:latin typeface="Times New Roman" panose="02020603050405020304" pitchFamily="18" charset="0"/>
                <a:cs typeface="Times New Roman" panose="02020603050405020304" pitchFamily="18" charset="0"/>
              </a:rPr>
              <a:t>目标：该规律不仅适用于训练数据，也适用于未知数据</a:t>
            </a:r>
            <a:r>
              <a:rPr lang="en-US" altLang="zh-CN" sz="2000" dirty="0">
                <a:latin typeface="Times New Roman" panose="02020603050405020304" pitchFamily="18" charset="0"/>
                <a:cs typeface="Times New Roman" panose="02020603050405020304" pitchFamily="18" charset="0"/>
              </a:rPr>
              <a:t>(</a:t>
            </a:r>
            <a:r>
              <a:rPr lang="zh-CN" altLang="zh-CN" sz="2000" dirty="0">
                <a:latin typeface="Times New Roman" panose="02020603050405020304" pitchFamily="18" charset="0"/>
                <a:cs typeface="Times New Roman" panose="02020603050405020304" pitchFamily="18" charset="0"/>
              </a:rPr>
              <a:t>称为泛化能力</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6106964" y="4027006"/>
            <a:ext cx="2344003" cy="1015663"/>
          </a:xfrm>
          <a:prstGeom prst="rect">
            <a:avLst/>
          </a:prstGeom>
          <a:noFill/>
        </p:spPr>
        <p:txBody>
          <a:bodyPr wrap="square" rtlCol="0">
            <a:spAutoFit/>
          </a:bodyPr>
          <a:lstStyle/>
          <a:p>
            <a:pPr lvl="0"/>
            <a:r>
              <a:rPr lang="zh-CN" altLang="zh-CN" sz="2000" dirty="0">
                <a:latin typeface="Times New Roman" panose="02020603050405020304" pitchFamily="18" charset="0"/>
              </a:rPr>
              <a:t>对于一个新的数据样本，利用学到的模型进行预测</a:t>
            </a:r>
          </a:p>
        </p:txBody>
      </p:sp>
    </p:spTree>
    <p:extLst>
      <p:ext uri="{BB962C8B-B14F-4D97-AF65-F5344CB8AC3E}">
        <p14:creationId xmlns:p14="http://schemas.microsoft.com/office/powerpoint/2010/main" val="23331215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1"/>
          <p:cNvSpPr txBox="1"/>
          <p:nvPr/>
        </p:nvSpPr>
        <p:spPr>
          <a:xfrm>
            <a:off x="44450" y="1196975"/>
            <a:ext cx="4205288" cy="3154363"/>
          </a:xfrm>
          <a:prstGeom prst="rect">
            <a:avLst/>
          </a:prstGeom>
          <a:noFill/>
          <a:ln w="9525">
            <a:noFill/>
          </a:ln>
        </p:spPr>
        <p:txBody>
          <a:bodyPr anchor="t">
            <a:spAutoFit/>
          </a:bodyPr>
          <a:lstStyle/>
          <a:p>
            <a:pPr algn="ctr"/>
            <a:r>
              <a:rPr lang="en-US" altLang="zh-CN" sz="19900" b="1" dirty="0">
                <a:solidFill>
                  <a:srgbClr val="163988"/>
                </a:solidFill>
                <a:latin typeface="Arial Black" panose="020B0A04020102020204" pitchFamily="34" charset="0"/>
                <a:ea typeface="微软雅黑" panose="020B0503020204020204" pitchFamily="34" charset="-122"/>
              </a:rPr>
              <a:t>02</a:t>
            </a:r>
            <a:endParaRPr lang="zh-CN" altLang="en-US" sz="19900" b="1" dirty="0">
              <a:solidFill>
                <a:srgbClr val="163988"/>
              </a:solidFill>
              <a:latin typeface="Arial Black" panose="020B0A04020102020204" pitchFamily="34" charset="0"/>
              <a:ea typeface="微软雅黑" panose="020B0503020204020204" pitchFamily="34" charset="-122"/>
            </a:endParaRPr>
          </a:p>
        </p:txBody>
      </p:sp>
      <p:cxnSp>
        <p:nvCxnSpPr>
          <p:cNvPr id="3" name="直接连接符 2"/>
          <p:cNvCxnSpPr/>
          <p:nvPr/>
        </p:nvCxnSpPr>
        <p:spPr>
          <a:xfrm>
            <a:off x="3970338" y="2774950"/>
            <a:ext cx="460851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411" name="文本框 11"/>
          <p:cNvSpPr txBox="1"/>
          <p:nvPr/>
        </p:nvSpPr>
        <p:spPr>
          <a:xfrm>
            <a:off x="0" y="2451100"/>
            <a:ext cx="3887788" cy="646113"/>
          </a:xfrm>
          <a:prstGeom prst="rect">
            <a:avLst/>
          </a:prstGeom>
          <a:solidFill>
            <a:srgbClr val="FFFFFF"/>
          </a:solidFill>
          <a:ln w="9525">
            <a:noFill/>
          </a:ln>
        </p:spPr>
        <p:txBody>
          <a:bodyPr anchor="t">
            <a:spAutoFit/>
          </a:bodyPr>
          <a:lstStyle/>
          <a:p>
            <a:r>
              <a:rPr lang="en-US" altLang="zh-CN" sz="3600" b="1" dirty="0">
                <a:solidFill>
                  <a:srgbClr val="163988"/>
                </a:solidFill>
                <a:latin typeface="Times New Roman" panose="02020603050405020304" pitchFamily="18" charset="0"/>
                <a:ea typeface="宋体" panose="02010600030101010101" pitchFamily="2" charset="-122"/>
              </a:rPr>
              <a:t>      PART TWO</a:t>
            </a:r>
            <a:endParaRPr lang="zh-CN" altLang="en-US" sz="3600" b="1" dirty="0">
              <a:solidFill>
                <a:srgbClr val="163988"/>
              </a:solidFill>
              <a:latin typeface="Times New Roman" panose="02020603050405020304" pitchFamily="18" charset="0"/>
              <a:ea typeface="Times New Roman" panose="02020603050405020304" pitchFamily="18" charset="0"/>
            </a:endParaRPr>
          </a:p>
        </p:txBody>
      </p:sp>
      <p:sp>
        <p:nvSpPr>
          <p:cNvPr id="12" name="矩形 11"/>
          <p:cNvSpPr/>
          <p:nvPr/>
        </p:nvSpPr>
        <p:spPr>
          <a:xfrm>
            <a:off x="3999078" y="2051548"/>
            <a:ext cx="4608830" cy="1815882"/>
          </a:xfrm>
          <a:prstGeom prst="rect">
            <a:avLst/>
          </a:prstGeom>
        </p:spPr>
        <p:txBody>
          <a:bodyPr wrap="square">
            <a:spAutoFit/>
          </a:bodyPr>
          <a:lstStyle/>
          <a:p>
            <a:pPr lvl="0" algn="ctr" fontAlgn="auto">
              <a:lnSpc>
                <a:spcPct val="150000"/>
              </a:lnSpc>
              <a:spcBef>
                <a:spcPts val="0"/>
              </a:spcBef>
              <a:spcAft>
                <a:spcPts val="0"/>
              </a:spcAft>
              <a:defRPr/>
            </a:pPr>
            <a:r>
              <a:rPr lang="zh-CN" altLang="en-US" sz="3200" b="1" kern="100" dirty="0">
                <a:solidFill>
                  <a:schemeClr val="tx1">
                    <a:lumMod val="75000"/>
                    <a:lumOff val="25000"/>
                  </a:schemeClr>
                </a:solidFill>
                <a:latin typeface="微软雅黑" panose="020B0503020204020204" pitchFamily="34" charset="-122"/>
                <a:ea typeface="微软雅黑" panose="020B0503020204020204" pitchFamily="34" charset="-122"/>
              </a:rPr>
              <a:t>模型评估与选择</a:t>
            </a:r>
          </a:p>
          <a:p>
            <a:pPr lvl="0" algn="ctr" fontAlgn="auto">
              <a:spcBef>
                <a:spcPts val="0"/>
              </a:spcBef>
              <a:spcAft>
                <a:spcPts val="0"/>
              </a:spcAft>
              <a:defRPr/>
            </a:pPr>
            <a:r>
              <a:rPr lang="en-US" altLang="zh-CN" sz="3200" b="1" kern="100" dirty="0">
                <a:solidFill>
                  <a:schemeClr val="tx1">
                    <a:lumMod val="75000"/>
                    <a:lumOff val="25000"/>
                  </a:schemeClr>
                </a:solidFill>
                <a:latin typeface="微软雅黑" panose="020B0503020204020204" pitchFamily="34" charset="-122"/>
                <a:ea typeface="微软雅黑" panose="020B0503020204020204" pitchFamily="34" charset="-122"/>
              </a:rPr>
              <a:t>Model Evaluation </a:t>
            </a:r>
          </a:p>
          <a:p>
            <a:pPr lvl="0" algn="ctr" fontAlgn="auto">
              <a:spcBef>
                <a:spcPts val="0"/>
              </a:spcBef>
              <a:spcAft>
                <a:spcPts val="0"/>
              </a:spcAft>
              <a:defRPr/>
            </a:pPr>
            <a:r>
              <a:rPr lang="en-US" altLang="zh-CN" sz="3200" b="1" kern="100" dirty="0">
                <a:solidFill>
                  <a:schemeClr val="tx1">
                    <a:lumMod val="75000"/>
                    <a:lumOff val="25000"/>
                  </a:schemeClr>
                </a:solidFill>
                <a:latin typeface="微软雅黑" panose="020B0503020204020204" pitchFamily="34" charset="-122"/>
                <a:ea typeface="微软雅黑" panose="020B0503020204020204" pitchFamily="34" charset="-122"/>
              </a:rPr>
              <a:t>and Selection</a:t>
            </a:r>
          </a:p>
        </p:txBody>
      </p:sp>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1003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pic>
        <p:nvPicPr>
          <p:cNvPr id="9" name="图片 8" descr="ws_BDF.tmp"/>
          <p:cNvPicPr/>
          <p:nvPr/>
        </p:nvPicPr>
        <p:blipFill>
          <a:blip r:embed="rId2" cstate="print"/>
          <a:stretch>
            <a:fillRect/>
          </a:stretch>
        </p:blipFill>
        <p:spPr>
          <a:xfrm>
            <a:off x="1248366" y="794719"/>
            <a:ext cx="6578600" cy="3530600"/>
          </a:xfrm>
          <a:prstGeom prst="rect">
            <a:avLst/>
          </a:prstGeom>
        </p:spPr>
      </p:pic>
      <p:grpSp>
        <p:nvGrpSpPr>
          <p:cNvPr id="10" name="组合 9"/>
          <p:cNvGrpSpPr/>
          <p:nvPr/>
        </p:nvGrpSpPr>
        <p:grpSpPr>
          <a:xfrm>
            <a:off x="1619885" y="4562218"/>
            <a:ext cx="5428211" cy="307975"/>
            <a:chOff x="2551" y="7073"/>
            <a:chExt cx="8548" cy="485"/>
          </a:xfrm>
        </p:grpSpPr>
        <p:sp>
          <p:nvSpPr>
            <p:cNvPr id="11" name="TextBox 26"/>
            <p:cNvSpPr txBox="1"/>
            <p:nvPr/>
          </p:nvSpPr>
          <p:spPr>
            <a:xfrm>
              <a:off x="6656" y="7073"/>
              <a:ext cx="4443" cy="485"/>
            </a:xfrm>
            <a:prstGeom prst="rect">
              <a:avLst/>
            </a:prstGeom>
            <a:noFill/>
          </p:spPr>
          <p:txBody>
            <a:bodyPr vert="horz" wrap="none" lIns="0" tIns="0" rIns="0" bIns="0" rtlCol="0">
              <a:spAutoFit/>
            </a:bodyPr>
            <a:lstStyle/>
            <a:p>
              <a:pPr>
                <a:lnSpc>
                  <a:spcPts val="2430"/>
                </a:lnSpc>
              </a:pPr>
              <a:r>
                <a:rPr lang="zh-CN" altLang="en-US" sz="2000" dirty="0">
                  <a:solidFill>
                    <a:srgbClr val="0000FF"/>
                  </a:solidFill>
                  <a:latin typeface="宋体" panose="02010600030101010101" pitchFamily="2" charset="-122"/>
                  <a:cs typeface="宋体" panose="02010600030101010101" pitchFamily="2" charset="-122"/>
                </a:rPr>
                <a:t>能很好地适用于未知样本</a:t>
              </a:r>
            </a:p>
          </p:txBody>
        </p:sp>
        <p:sp>
          <p:nvSpPr>
            <p:cNvPr id="13" name="TextBox 27"/>
            <p:cNvSpPr txBox="1"/>
            <p:nvPr/>
          </p:nvSpPr>
          <p:spPr>
            <a:xfrm>
              <a:off x="2551" y="7124"/>
              <a:ext cx="2438" cy="384"/>
            </a:xfrm>
            <a:prstGeom prst="rect">
              <a:avLst/>
            </a:prstGeom>
            <a:noFill/>
          </p:spPr>
          <p:txBody>
            <a:bodyPr vert="horz" wrap="none" lIns="0" tIns="0" rIns="0" bIns="0" rtlCol="0">
              <a:spAutoFit/>
            </a:bodyPr>
            <a:lstStyle/>
            <a:p>
              <a:pPr>
                <a:lnSpc>
                  <a:spcPts val="1925"/>
                </a:lnSpc>
              </a:pPr>
              <a:r>
                <a:rPr lang="zh-CN" altLang="en-US" sz="2000" b="1" dirty="0">
                  <a:solidFill>
                    <a:srgbClr val="FF0000"/>
                  </a:solidFill>
                  <a:latin typeface="宋体" panose="02010600030101010101" pitchFamily="2" charset="-122"/>
                </a:rPr>
                <a:t>泛化能力强！</a:t>
              </a:r>
            </a:p>
          </p:txBody>
        </p:sp>
      </p:grpSp>
      <p:sp>
        <p:nvSpPr>
          <p:cNvPr id="14" name="TextBox 28"/>
          <p:cNvSpPr txBox="1"/>
          <p:nvPr/>
        </p:nvSpPr>
        <p:spPr>
          <a:xfrm>
            <a:off x="1916557" y="5611875"/>
            <a:ext cx="4103688" cy="345544"/>
          </a:xfrm>
          <a:prstGeom prst="rect">
            <a:avLst/>
          </a:prstGeom>
          <a:noFill/>
        </p:spPr>
        <p:txBody>
          <a:bodyPr vert="horz" wrap="none" lIns="0" tIns="0" rIns="0" bIns="0" rtlCol="0">
            <a:spAutoFit/>
          </a:bodyPr>
          <a:lstStyle/>
          <a:p>
            <a:pPr marL="0" marR="0" lvl="0" indent="0" algn="l" defTabSz="914400" eaLnBrk="1" fontAlgn="auto" latinLnBrk="0" hangingPunct="1">
              <a:lnSpc>
                <a:spcPts val="2950"/>
              </a:lnSpc>
              <a:buClrTx/>
              <a:buSzTx/>
              <a:buNone/>
              <a:tabLst>
                <a:tab pos="2120900" algn="l"/>
              </a:tabLst>
              <a:defRPr/>
            </a:pPr>
            <a:r>
              <a:rPr lang="zh-CN" altLang="en-US" sz="2000" dirty="0">
                <a:solidFill>
                  <a:srgbClr val="000000"/>
                </a:solidFill>
                <a:latin typeface="微软雅黑" panose="020B0503020204020204" pitchFamily="34" charset="-122"/>
              </a:rPr>
              <a:t>然而，我们手上没有</a:t>
            </a:r>
            <a:r>
              <a:rPr lang="zh-CN" altLang="en-US" sz="2000" dirty="0">
                <a:solidFill>
                  <a:srgbClr val="000000"/>
                </a:solidFill>
                <a:latin typeface="Times New Roman" panose="02020603050405020304"/>
              </a:rPr>
              <a:t>未知样本</a:t>
            </a:r>
            <a:r>
              <a:rPr lang="zh-CN" altLang="en-US" sz="2000" dirty="0">
                <a:solidFill>
                  <a:srgbClr val="000000"/>
                </a:solidFill>
                <a:latin typeface="微软雅黑" panose="020B0503020204020204" pitchFamily="34" charset="-122"/>
              </a:rPr>
              <a:t>，</a:t>
            </a:r>
            <a:r>
              <a:rPr lang="en-US" altLang="zh-CN" sz="2000" dirty="0">
                <a:solidFill>
                  <a:srgbClr val="000000"/>
                </a:solidFill>
                <a:latin typeface="Times New Roman" panose="02020603050405020304"/>
              </a:rPr>
              <a:t>……</a:t>
            </a:r>
            <a:endParaRPr lang="zh-CN" altLang="en-US" sz="2000" dirty="0">
              <a:solidFill>
                <a:srgbClr val="000000"/>
              </a:solidFill>
              <a:latin typeface="Times New Roman" panose="02020603050405020304"/>
            </a:endParaRPr>
          </a:p>
        </p:txBody>
      </p:sp>
      <p:sp>
        <p:nvSpPr>
          <p:cNvPr id="15" name="TextBox 28"/>
          <p:cNvSpPr txBox="1"/>
          <p:nvPr/>
        </p:nvSpPr>
        <p:spPr>
          <a:xfrm>
            <a:off x="4226560" y="5017135"/>
            <a:ext cx="4697095" cy="349885"/>
          </a:xfrm>
          <a:prstGeom prst="rect">
            <a:avLst/>
          </a:prstGeom>
          <a:noFill/>
        </p:spPr>
        <p:txBody>
          <a:bodyPr vert="horz" wrap="square" lIns="0" tIns="0" rIns="0" bIns="0" rtlCol="0">
            <a:spAutoFit/>
          </a:bodyPr>
          <a:lstStyle/>
          <a:p>
            <a:pPr marL="0" marR="0" lvl="0" indent="0" algn="l" defTabSz="914400" eaLnBrk="1" fontAlgn="auto" latinLnBrk="0" hangingPunct="1">
              <a:lnSpc>
                <a:spcPts val="1730"/>
              </a:lnSpc>
              <a:buClrTx/>
              <a:buSzTx/>
              <a:buNone/>
              <a:tabLst>
                <a:tab pos="2120900" algn="l"/>
              </a:tabLst>
              <a:defRPr/>
            </a:pPr>
            <a:r>
              <a:rPr lang="zh-CN" altLang="en-US">
                <a:solidFill>
                  <a:srgbClr val="000000"/>
                </a:solidFill>
                <a:latin typeface="微软雅黑" panose="020B0503020204020204" pitchFamily="34" charset="-122"/>
                <a:sym typeface="+mn-ea"/>
              </a:rPr>
              <a:t>例如，错误率低、精度高</a:t>
            </a:r>
            <a:endParaRPr lang="zh-CN" altLang="en-US">
              <a:solidFill>
                <a:srgbClr val="000000"/>
              </a:solidFill>
              <a:latin typeface="微软雅黑" panose="020B0503020204020204" pitchFamily="34" charset="-122"/>
            </a:endParaRPr>
          </a:p>
          <a:p>
            <a:pPr marL="0" marR="0" lvl="0" indent="0" algn="l" defTabSz="914400" eaLnBrk="1" fontAlgn="auto" latinLnBrk="0" hangingPunct="1">
              <a:lnSpc>
                <a:spcPts val="1000"/>
              </a:lnSpc>
              <a:buClrTx/>
              <a:buSzTx/>
              <a:buNone/>
              <a:tabLst>
                <a:tab pos="2120900" algn="l"/>
              </a:tabLst>
              <a:defRPr/>
            </a:pPr>
            <a:endParaRPr lang="zh-CN" altLang="en-US" sz="2400">
              <a:solidFill>
                <a:srgbClr val="000000"/>
              </a:solidFill>
              <a:latin typeface="Times New Roman" panose="02020603050405020304"/>
            </a:endParaRPr>
          </a:p>
        </p:txBody>
      </p:sp>
    </p:spTree>
    <p:extLst>
      <p:ext uri="{BB962C8B-B14F-4D97-AF65-F5344CB8AC3E}">
        <p14:creationId xmlns:p14="http://schemas.microsoft.com/office/powerpoint/2010/main" val="42608276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12" name="TextBox 24"/>
          <p:cNvSpPr txBox="1"/>
          <p:nvPr/>
        </p:nvSpPr>
        <p:spPr>
          <a:xfrm>
            <a:off x="421813" y="2239520"/>
            <a:ext cx="6602961" cy="294953"/>
          </a:xfrm>
          <a:prstGeom prst="rect">
            <a:avLst/>
          </a:prstGeom>
          <a:noFill/>
        </p:spPr>
        <p:txBody>
          <a:bodyPr vert="horz" wrap="none" lIns="0" tIns="0" rIns="0" bIns="0" rtlCol="0">
            <a:spAutoFit/>
          </a:bodyPr>
          <a:lstStyle/>
          <a:p>
            <a:pPr algn="l">
              <a:lnSpc>
                <a:spcPts val="2305"/>
              </a:lnSpc>
            </a:pPr>
            <a:r>
              <a:rPr lang="zh-CN" altLang="en-US" sz="2000" b="1" dirty="0">
                <a:solidFill>
                  <a:srgbClr val="0000FF"/>
                </a:solidFill>
                <a:latin typeface="微软雅黑" panose="020B0503020204020204" pitchFamily="34" charset="-122"/>
              </a:rPr>
              <a:t>泛化误差</a:t>
            </a:r>
            <a:r>
              <a:rPr lang="en-US" altLang="zh-CN" sz="2000" b="1" dirty="0">
                <a:latin typeface="Times New Roman" panose="02020603050405020304" pitchFamily="18" charset="0"/>
                <a:cs typeface="Times New Roman" panose="02020603050405020304" pitchFamily="18" charset="0"/>
                <a:sym typeface="+mn-ea"/>
              </a:rPr>
              <a:t>(Generalization Error)</a:t>
            </a:r>
            <a:r>
              <a:rPr lang="zh-CN" altLang="en-US" sz="2000" b="1" dirty="0">
                <a:solidFill>
                  <a:srgbClr val="000000"/>
                </a:solidFill>
                <a:latin typeface="微软雅黑" panose="020B0503020204020204" pitchFamily="34" charset="-122"/>
              </a:rPr>
              <a:t>：</a:t>
            </a:r>
            <a:r>
              <a:rPr lang="zh-CN" altLang="en-US" sz="2000" dirty="0">
                <a:solidFill>
                  <a:srgbClr val="000000"/>
                </a:solidFill>
                <a:latin typeface="微软雅黑" panose="020B0503020204020204" pitchFamily="34" charset="-122"/>
              </a:rPr>
              <a:t>在“未来”样本上的误差</a:t>
            </a:r>
          </a:p>
        </p:txBody>
      </p:sp>
      <p:sp>
        <p:nvSpPr>
          <p:cNvPr id="16" name="TextBox 25"/>
          <p:cNvSpPr txBox="1"/>
          <p:nvPr/>
        </p:nvSpPr>
        <p:spPr>
          <a:xfrm>
            <a:off x="421813" y="1686180"/>
            <a:ext cx="8659495" cy="295275"/>
          </a:xfrm>
          <a:prstGeom prst="rect">
            <a:avLst/>
          </a:prstGeom>
          <a:noFill/>
        </p:spPr>
        <p:txBody>
          <a:bodyPr vert="horz" wrap="square" lIns="0" tIns="0" rIns="0" bIns="0" rtlCol="0">
            <a:spAutoFit/>
          </a:bodyPr>
          <a:lstStyle/>
          <a:p>
            <a:pPr algn="l">
              <a:lnSpc>
                <a:spcPts val="2305"/>
              </a:lnSpc>
            </a:pPr>
            <a:r>
              <a:rPr lang="zh-CN" altLang="en-US" sz="2000" b="1" dirty="0">
                <a:solidFill>
                  <a:srgbClr val="0000FF"/>
                </a:solidFill>
                <a:latin typeface="微软雅黑" panose="020B0503020204020204" pitchFamily="34" charset="-122"/>
              </a:rPr>
              <a:t>经验误差</a:t>
            </a:r>
            <a:r>
              <a:rPr lang="en-US" altLang="zh-CN" sz="2000" b="1" dirty="0">
                <a:latin typeface="Times New Roman" panose="02020603050405020304" pitchFamily="18" charset="0"/>
                <a:cs typeface="Times New Roman" panose="02020603050405020304" pitchFamily="18" charset="0"/>
                <a:sym typeface="+mn-ea"/>
              </a:rPr>
              <a:t>(Empirical Error)</a:t>
            </a:r>
            <a:r>
              <a:rPr lang="zh-CN" altLang="en-US" sz="2000" b="1" dirty="0">
                <a:solidFill>
                  <a:srgbClr val="000000"/>
                </a:solidFill>
                <a:latin typeface="微软雅黑" panose="020B0503020204020204" pitchFamily="34" charset="-122"/>
              </a:rPr>
              <a:t>：</a:t>
            </a:r>
            <a:r>
              <a:rPr lang="zh-CN" altLang="en-US" sz="2000" dirty="0">
                <a:solidFill>
                  <a:srgbClr val="000000"/>
                </a:solidFill>
                <a:latin typeface="微软雅黑" panose="020B0503020204020204" pitchFamily="34" charset="-122"/>
              </a:rPr>
              <a:t>在</a:t>
            </a:r>
            <a:r>
              <a:rPr lang="zh-CN" altLang="en-US" sz="2000" b="1" dirty="0">
                <a:solidFill>
                  <a:srgbClr val="000000"/>
                </a:solidFill>
                <a:latin typeface="微软雅黑" panose="020B0503020204020204" pitchFamily="34" charset="-122"/>
              </a:rPr>
              <a:t>训练集</a:t>
            </a:r>
            <a:r>
              <a:rPr lang="zh-CN" altLang="en-US" sz="2000" dirty="0">
                <a:solidFill>
                  <a:srgbClr val="000000"/>
                </a:solidFill>
                <a:latin typeface="微软雅黑" panose="020B0503020204020204" pitchFamily="34" charset="-122"/>
              </a:rPr>
              <a:t>上的误差，亦称“训练误差”</a:t>
            </a:r>
          </a:p>
        </p:txBody>
      </p:sp>
      <p:sp>
        <p:nvSpPr>
          <p:cNvPr id="17" name="TextBox 26"/>
          <p:cNvSpPr txBox="1"/>
          <p:nvPr/>
        </p:nvSpPr>
        <p:spPr>
          <a:xfrm>
            <a:off x="1180299" y="3778612"/>
            <a:ext cx="2537554" cy="317395"/>
          </a:xfrm>
          <a:prstGeom prst="rect">
            <a:avLst/>
          </a:prstGeom>
          <a:noFill/>
        </p:spPr>
        <p:txBody>
          <a:bodyPr vert="horz" wrap="none" lIns="0" tIns="0" rIns="0" bIns="0" rtlCol="0">
            <a:spAutoFit/>
          </a:bodyPr>
          <a:lstStyle/>
          <a:p>
            <a:pPr>
              <a:lnSpc>
                <a:spcPts val="2650"/>
              </a:lnSpc>
            </a:pPr>
            <a:r>
              <a:rPr lang="zh-CN" altLang="en-US" sz="2000" dirty="0">
                <a:solidFill>
                  <a:srgbClr val="000000"/>
                </a:solidFill>
                <a:latin typeface="Wingdings" panose="05000000000000000000"/>
              </a:rPr>
              <a:t> </a:t>
            </a:r>
            <a:r>
              <a:rPr lang="zh-CN" altLang="en-US" sz="2000" dirty="0">
                <a:solidFill>
                  <a:srgbClr val="000000"/>
                </a:solidFill>
                <a:latin typeface="微软雅黑" panose="020B0503020204020204" pitchFamily="34" charset="-122"/>
              </a:rPr>
              <a:t>泛化误差越小越好</a:t>
            </a:r>
          </a:p>
        </p:txBody>
      </p:sp>
      <p:sp>
        <p:nvSpPr>
          <p:cNvPr id="18" name="TextBox 27"/>
          <p:cNvSpPr txBox="1"/>
          <p:nvPr/>
        </p:nvSpPr>
        <p:spPr>
          <a:xfrm>
            <a:off x="1180299" y="4315059"/>
            <a:ext cx="3306996" cy="317395"/>
          </a:xfrm>
          <a:prstGeom prst="rect">
            <a:avLst/>
          </a:prstGeom>
          <a:noFill/>
        </p:spPr>
        <p:txBody>
          <a:bodyPr vert="horz" wrap="none" lIns="0" tIns="0" rIns="0" bIns="0" rtlCol="0">
            <a:spAutoFit/>
          </a:bodyPr>
          <a:lstStyle/>
          <a:p>
            <a:pPr>
              <a:lnSpc>
                <a:spcPts val="2650"/>
              </a:lnSpc>
            </a:pPr>
            <a:r>
              <a:rPr lang="zh-CN" altLang="en-US" sz="2000" dirty="0">
                <a:solidFill>
                  <a:srgbClr val="000000"/>
                </a:solidFill>
                <a:latin typeface="Wingdings" panose="05000000000000000000"/>
              </a:rPr>
              <a:t> </a:t>
            </a:r>
            <a:r>
              <a:rPr lang="zh-CN" altLang="en-US" sz="2000" dirty="0">
                <a:solidFill>
                  <a:srgbClr val="000000"/>
                </a:solidFill>
                <a:latin typeface="微软雅黑" panose="020B0503020204020204" pitchFamily="34" charset="-122"/>
              </a:rPr>
              <a:t>经验误差是否越小越好？</a:t>
            </a:r>
          </a:p>
        </p:txBody>
      </p:sp>
      <p:sp>
        <p:nvSpPr>
          <p:cNvPr id="19" name="TextBox 28"/>
          <p:cNvSpPr txBox="1"/>
          <p:nvPr/>
        </p:nvSpPr>
        <p:spPr>
          <a:xfrm>
            <a:off x="1180934" y="5146988"/>
            <a:ext cx="4334520" cy="384016"/>
          </a:xfrm>
          <a:prstGeom prst="rect">
            <a:avLst/>
          </a:prstGeom>
          <a:noFill/>
        </p:spPr>
        <p:txBody>
          <a:bodyPr vert="horz" wrap="none" lIns="0" tIns="0" rIns="0" bIns="0" rtlCol="0">
            <a:spAutoFit/>
          </a:bodyPr>
          <a:lstStyle/>
          <a:p>
            <a:pPr>
              <a:lnSpc>
                <a:spcPts val="3390"/>
              </a:lnSpc>
            </a:pPr>
            <a:r>
              <a:rPr lang="en-US" altLang="zh-CN" sz="2000" dirty="0">
                <a:solidFill>
                  <a:srgbClr val="000000"/>
                </a:solidFill>
                <a:latin typeface="Times New Roman" panose="02020603050405020304"/>
              </a:rPr>
              <a:t>NO! </a:t>
            </a:r>
            <a:r>
              <a:rPr lang="zh-CN" altLang="en-US" sz="2000" dirty="0">
                <a:solidFill>
                  <a:srgbClr val="000000"/>
                </a:solidFill>
                <a:latin typeface="微软雅黑" panose="020B0503020204020204" pitchFamily="34" charset="-122"/>
              </a:rPr>
              <a:t>因为会出现“</a:t>
            </a:r>
            <a:r>
              <a:rPr lang="zh-CN" altLang="en-US" sz="2000" dirty="0">
                <a:solidFill>
                  <a:srgbClr val="0000FF"/>
                </a:solidFill>
                <a:latin typeface="微软雅黑" panose="020B0503020204020204" pitchFamily="34" charset="-122"/>
              </a:rPr>
              <a:t>过拟合</a:t>
            </a:r>
            <a:r>
              <a:rPr lang="zh-CN" altLang="en-US" sz="2000" dirty="0">
                <a:solidFill>
                  <a:srgbClr val="000000"/>
                </a:solidFill>
                <a:latin typeface="微软雅黑" panose="020B0503020204020204" pitchFamily="34" charset="-122"/>
              </a:rPr>
              <a:t>”</a:t>
            </a:r>
            <a:r>
              <a:rPr lang="en-US" altLang="zh-CN" sz="2000" dirty="0">
                <a:solidFill>
                  <a:srgbClr val="000000"/>
                </a:solidFill>
                <a:latin typeface="Times New Roman" panose="02020603050405020304"/>
              </a:rPr>
              <a:t>(overfitting)</a:t>
            </a:r>
            <a:endParaRPr lang="zh-CN" altLang="en-US" sz="2000" dirty="0">
              <a:solidFill>
                <a:srgbClr val="000000"/>
              </a:solidFill>
              <a:latin typeface="Times New Roman" panose="02020603050405020304"/>
            </a:endParaRPr>
          </a:p>
        </p:txBody>
      </p:sp>
      <p:sp>
        <p:nvSpPr>
          <p:cNvPr id="20" name="TextBox 24"/>
          <p:cNvSpPr txBox="1"/>
          <p:nvPr/>
        </p:nvSpPr>
        <p:spPr>
          <a:xfrm>
            <a:off x="422449" y="1132840"/>
            <a:ext cx="5740546" cy="294953"/>
          </a:xfrm>
          <a:prstGeom prst="rect">
            <a:avLst/>
          </a:prstGeom>
          <a:noFill/>
        </p:spPr>
        <p:txBody>
          <a:bodyPr vert="horz" wrap="none" lIns="0" tIns="0" rIns="0" bIns="0" rtlCol="0">
            <a:spAutoFit/>
          </a:bodyPr>
          <a:lstStyle/>
          <a:p>
            <a:pPr marL="0" lvl="1" algn="l">
              <a:lnSpc>
                <a:spcPts val="2305"/>
              </a:lnSpc>
            </a:pPr>
            <a:r>
              <a:rPr lang="zh-CN" altLang="en-US" sz="2000" b="1" dirty="0">
                <a:solidFill>
                  <a:srgbClr val="0000FF"/>
                </a:solidFill>
                <a:latin typeface="微软雅黑" panose="020B0503020204020204" pitchFamily="34" charset="-122"/>
              </a:rPr>
              <a:t>误差</a:t>
            </a:r>
            <a:r>
              <a:rPr lang="zh-CN" altLang="en-US" sz="2000" b="1" dirty="0">
                <a:sym typeface="+mn-ea"/>
              </a:rPr>
              <a:t> </a:t>
            </a:r>
            <a:r>
              <a:rPr lang="en-US" altLang="zh-CN" sz="2000" b="1" dirty="0">
                <a:latin typeface="Times New Roman" panose="02020603050405020304" pitchFamily="18" charset="0"/>
                <a:cs typeface="Times New Roman" panose="02020603050405020304" pitchFamily="18" charset="0"/>
                <a:sym typeface="+mn-ea"/>
              </a:rPr>
              <a:t>(Error)</a:t>
            </a:r>
            <a:r>
              <a:rPr lang="zh-CN" altLang="en-US" sz="2000" dirty="0">
                <a:solidFill>
                  <a:srgbClr val="000000"/>
                </a:solidFill>
                <a:latin typeface="微软雅黑" panose="020B0503020204020204" pitchFamily="34" charset="-122"/>
              </a:rPr>
              <a:t>：</a:t>
            </a:r>
            <a:r>
              <a:rPr lang="zh-CN" altLang="en-US" sz="2000" dirty="0">
                <a:sym typeface="+mn-ea"/>
              </a:rPr>
              <a:t>预测结果与真实值间的差异称为误差</a:t>
            </a:r>
            <a:endParaRPr lang="zh-CN" altLang="en-US" sz="2000" dirty="0">
              <a:solidFill>
                <a:srgbClr val="000000"/>
              </a:solidFill>
              <a:latin typeface="微软雅黑" panose="020B0503020204020204" pitchFamily="34" charset="-122"/>
            </a:endParaRPr>
          </a:p>
        </p:txBody>
      </p:sp>
      <p:sp>
        <p:nvSpPr>
          <p:cNvPr id="21" name="TextBox 25"/>
          <p:cNvSpPr txBox="1"/>
          <p:nvPr/>
        </p:nvSpPr>
        <p:spPr>
          <a:xfrm>
            <a:off x="421813" y="2788912"/>
            <a:ext cx="8561929" cy="589905"/>
          </a:xfrm>
          <a:prstGeom prst="rect">
            <a:avLst/>
          </a:prstGeom>
          <a:noFill/>
        </p:spPr>
        <p:txBody>
          <a:bodyPr vert="horz" wrap="square" lIns="0" tIns="0" rIns="0" bIns="0" rtlCol="0">
            <a:spAutoFit/>
          </a:bodyPr>
          <a:lstStyle/>
          <a:p>
            <a:pPr algn="l">
              <a:lnSpc>
                <a:spcPts val="2305"/>
              </a:lnSpc>
            </a:pPr>
            <a:r>
              <a:rPr lang="zh-CN" altLang="en-US" sz="2000" b="1" dirty="0">
                <a:solidFill>
                  <a:srgbClr val="0000FF"/>
                </a:solidFill>
                <a:latin typeface="微软雅黑" panose="020B0503020204020204" pitchFamily="34" charset="-122"/>
              </a:rPr>
              <a:t>测试误差</a:t>
            </a:r>
            <a:r>
              <a:rPr lang="en-US" altLang="zh-CN" sz="2000" b="1" dirty="0">
                <a:latin typeface="Times New Roman" panose="02020603050405020304" pitchFamily="18" charset="0"/>
                <a:cs typeface="Times New Roman" panose="02020603050405020304" pitchFamily="18" charset="0"/>
                <a:sym typeface="+mn-ea"/>
              </a:rPr>
              <a:t>(Test Error)</a:t>
            </a:r>
            <a:r>
              <a:rPr lang="zh-CN" altLang="en-US" sz="2000" b="1" dirty="0">
                <a:solidFill>
                  <a:srgbClr val="000000"/>
                </a:solidFill>
                <a:latin typeface="微软雅黑" panose="020B0503020204020204" pitchFamily="34" charset="-122"/>
              </a:rPr>
              <a:t>：</a:t>
            </a:r>
            <a:r>
              <a:rPr lang="zh-CN" altLang="en-US" sz="2000" dirty="0">
                <a:sym typeface="+mn-ea"/>
              </a:rPr>
              <a:t>在</a:t>
            </a:r>
            <a:r>
              <a:rPr lang="zh-CN" altLang="en-US" sz="2000" b="1" dirty="0">
                <a:sym typeface="+mn-ea"/>
              </a:rPr>
              <a:t>测试集</a:t>
            </a:r>
            <a:r>
              <a:rPr lang="zh-CN" altLang="en-US" sz="2000" dirty="0">
                <a:sym typeface="+mn-ea"/>
              </a:rPr>
              <a:t>上产生的误差，称为“测试误差”，</a:t>
            </a:r>
            <a:r>
              <a:rPr lang="zh-CN" altLang="en-US" sz="2000" dirty="0"/>
              <a:t>作为泛</a:t>
            </a:r>
            <a:r>
              <a:rPr lang="en-US" altLang="zh-CN" sz="2000" dirty="0"/>
              <a:t>		             </a:t>
            </a:r>
            <a:r>
              <a:rPr lang="zh-CN" altLang="en-US" sz="2000" dirty="0"/>
              <a:t>化误差的近似</a:t>
            </a:r>
          </a:p>
        </p:txBody>
      </p:sp>
    </p:spTree>
    <p:extLst>
      <p:ext uri="{BB962C8B-B14F-4D97-AF65-F5344CB8AC3E}">
        <p14:creationId xmlns:p14="http://schemas.microsoft.com/office/powerpoint/2010/main" val="40832107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1"/>
          <p:cNvSpPr txBox="1"/>
          <p:nvPr/>
        </p:nvSpPr>
        <p:spPr>
          <a:xfrm>
            <a:off x="44450" y="1196975"/>
            <a:ext cx="4205288" cy="3154363"/>
          </a:xfrm>
          <a:prstGeom prst="rect">
            <a:avLst/>
          </a:prstGeom>
          <a:noFill/>
          <a:ln w="9525">
            <a:noFill/>
          </a:ln>
        </p:spPr>
        <p:txBody>
          <a:bodyPr anchor="t">
            <a:spAutoFit/>
          </a:bodyPr>
          <a:lstStyle/>
          <a:p>
            <a:pPr algn="ctr"/>
            <a:r>
              <a:rPr lang="en-US" altLang="zh-CN" sz="19900" b="1" dirty="0">
                <a:solidFill>
                  <a:srgbClr val="163988"/>
                </a:solidFill>
                <a:latin typeface="Arial Black" panose="020B0A04020102020204" pitchFamily="34" charset="0"/>
                <a:ea typeface="微软雅黑" panose="020B0503020204020204" pitchFamily="34" charset="-122"/>
              </a:rPr>
              <a:t>01</a:t>
            </a:r>
            <a:endParaRPr lang="zh-CN" altLang="en-US" sz="19900" b="1" dirty="0">
              <a:solidFill>
                <a:srgbClr val="163988"/>
              </a:solidFill>
              <a:latin typeface="Arial Black" panose="020B0A04020102020204" pitchFamily="34" charset="0"/>
              <a:ea typeface="微软雅黑" panose="020B0503020204020204" pitchFamily="34" charset="-122"/>
            </a:endParaRPr>
          </a:p>
        </p:txBody>
      </p:sp>
      <p:cxnSp>
        <p:nvCxnSpPr>
          <p:cNvPr id="3" name="直接连接符 2"/>
          <p:cNvCxnSpPr/>
          <p:nvPr/>
        </p:nvCxnSpPr>
        <p:spPr>
          <a:xfrm>
            <a:off x="3970338" y="2774950"/>
            <a:ext cx="460851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411" name="文本框 11"/>
          <p:cNvSpPr txBox="1"/>
          <p:nvPr/>
        </p:nvSpPr>
        <p:spPr>
          <a:xfrm>
            <a:off x="0" y="2451100"/>
            <a:ext cx="3887788" cy="646113"/>
          </a:xfrm>
          <a:prstGeom prst="rect">
            <a:avLst/>
          </a:prstGeom>
          <a:solidFill>
            <a:srgbClr val="FFFFFF"/>
          </a:solidFill>
          <a:ln w="9525">
            <a:noFill/>
          </a:ln>
        </p:spPr>
        <p:txBody>
          <a:bodyPr anchor="t">
            <a:spAutoFit/>
          </a:bodyPr>
          <a:lstStyle/>
          <a:p>
            <a:r>
              <a:rPr lang="en-US" altLang="zh-CN" sz="3600" b="1" dirty="0">
                <a:solidFill>
                  <a:srgbClr val="163988"/>
                </a:solidFill>
                <a:latin typeface="Times New Roman" panose="02020603050405020304" pitchFamily="18" charset="0"/>
                <a:ea typeface="宋体" panose="02010600030101010101" pitchFamily="2" charset="-122"/>
              </a:rPr>
              <a:t>      PART ONE</a:t>
            </a:r>
            <a:endParaRPr lang="zh-CN" altLang="en-US" sz="3600" b="1" dirty="0">
              <a:solidFill>
                <a:srgbClr val="163988"/>
              </a:solidFill>
              <a:latin typeface="Times New Roman" panose="02020603050405020304" pitchFamily="18" charset="0"/>
              <a:ea typeface="Times New Roman" panose="02020603050405020304" pitchFamily="18" charset="0"/>
            </a:endParaRPr>
          </a:p>
        </p:txBody>
      </p:sp>
      <p:sp>
        <p:nvSpPr>
          <p:cNvPr id="12" name="矩形 11"/>
          <p:cNvSpPr/>
          <p:nvPr/>
        </p:nvSpPr>
        <p:spPr>
          <a:xfrm>
            <a:off x="3970020" y="2221230"/>
            <a:ext cx="4608830" cy="1076325"/>
          </a:xfrm>
          <a:prstGeom prst="rect">
            <a:avLst/>
          </a:prstGeom>
        </p:spPr>
        <p:txBody>
          <a:bodyPr wrap="square">
            <a:spAutoFit/>
          </a:bodyPr>
          <a:lstStyle/>
          <a:p>
            <a:pPr lvl="0" algn="ctr" fontAlgn="auto">
              <a:spcBef>
                <a:spcPts val="0"/>
              </a:spcBef>
              <a:spcAft>
                <a:spcPts val="0"/>
              </a:spcAft>
              <a:defRPr/>
            </a:pPr>
            <a:r>
              <a:rPr lang="zh-CN" altLang="en-US" sz="32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机器学习基本概念</a:t>
            </a:r>
          </a:p>
          <a:p>
            <a:pPr lvl="0" algn="ctr" fontAlgn="auto">
              <a:spcBef>
                <a:spcPts val="0"/>
              </a:spcBef>
              <a:spcAft>
                <a:spcPts val="0"/>
              </a:spcAft>
              <a:defRPr/>
            </a:pPr>
            <a:r>
              <a:rPr lang="en-US" altLang="zh-CN" sz="32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Basic ML Concepts</a:t>
            </a:r>
          </a:p>
        </p:txBody>
      </p:sp>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课程简介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1423035" cy="368300"/>
          </a:xfrm>
          <a:prstGeom prst="rect">
            <a:avLst/>
          </a:prstGeom>
          <a:noFill/>
        </p:spPr>
        <p:txBody>
          <a:bodyPr wrap="none" rtlCol="0" anchor="t">
            <a:spAutoFit/>
          </a:bodyPr>
          <a:lstStyle/>
          <a:p>
            <a:pPr algn="l"/>
            <a:r>
              <a:rPr lang="zh-CN" altLang="en-US"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Introduction</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pic>
        <p:nvPicPr>
          <p:cNvPr id="10" name="图片 9" descr="ws_1101.tmp"/>
          <p:cNvPicPr/>
          <p:nvPr/>
        </p:nvPicPr>
        <p:blipFill>
          <a:blip r:embed="rId2" cstate="print"/>
          <a:srcRect l="5465" t="18194" r="5076" b="18593"/>
          <a:stretch>
            <a:fillRect/>
          </a:stretch>
        </p:blipFill>
        <p:spPr>
          <a:xfrm>
            <a:off x="456565" y="2318385"/>
            <a:ext cx="8347710" cy="3960495"/>
          </a:xfrm>
          <a:prstGeom prst="rect">
            <a:avLst/>
          </a:prstGeom>
        </p:spPr>
      </p:pic>
      <p:sp>
        <p:nvSpPr>
          <p:cNvPr id="11" name="文本框 10"/>
          <p:cNvSpPr txBox="1"/>
          <p:nvPr/>
        </p:nvSpPr>
        <p:spPr>
          <a:xfrm>
            <a:off x="456565" y="821690"/>
            <a:ext cx="8462645" cy="1424621"/>
          </a:xfrm>
          <a:prstGeom prst="rect">
            <a:avLst/>
          </a:prstGeom>
          <a:noFill/>
        </p:spPr>
        <p:txBody>
          <a:bodyPr wrap="square" rtlCol="0">
            <a:spAutoFit/>
          </a:bodyPr>
          <a:lstStyle/>
          <a:p>
            <a:pPr marL="342900" indent="-342900">
              <a:lnSpc>
                <a:spcPct val="150000"/>
              </a:lnSpc>
              <a:buFont typeface="Wingdings" panose="05000000000000000000" charset="0"/>
              <a:buChar char="n"/>
            </a:pPr>
            <a:r>
              <a:rPr lang="zh-CN" altLang="en-US" sz="2000" b="1" dirty="0"/>
              <a:t>欠拟合：对训练样本的一般性质尚未学好 </a:t>
            </a:r>
          </a:p>
          <a:p>
            <a:pPr marL="342900" indent="-342900">
              <a:lnSpc>
                <a:spcPct val="150000"/>
              </a:lnSpc>
              <a:buFont typeface="Wingdings" panose="05000000000000000000" charset="0"/>
              <a:buChar char="n"/>
            </a:pPr>
            <a:r>
              <a:rPr lang="zh-CN" altLang="en-US" sz="2000" b="1" dirty="0"/>
              <a:t>过拟合: 学习器把训练样本学习的“太好”，将训练样本本身的特点当做所有样本的一般性质，导致泛化性能下降</a:t>
            </a:r>
          </a:p>
        </p:txBody>
      </p:sp>
    </p:spTree>
    <p:extLst>
      <p:ext uri="{BB962C8B-B14F-4D97-AF65-F5344CB8AC3E}">
        <p14:creationId xmlns:p14="http://schemas.microsoft.com/office/powerpoint/2010/main" val="261804606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56565" y="821690"/>
            <a:ext cx="8462645" cy="3737946"/>
          </a:xfrm>
          <a:prstGeom prst="rect">
            <a:avLst/>
          </a:prstGeom>
          <a:noFill/>
        </p:spPr>
        <p:txBody>
          <a:bodyPr wrap="square" rtlCol="0">
            <a:spAutoFit/>
          </a:bodyPr>
          <a:lstStyle/>
          <a:p>
            <a:pPr marL="342900" indent="-342900">
              <a:lnSpc>
                <a:spcPct val="150000"/>
              </a:lnSpc>
              <a:buFont typeface="Wingdings" panose="05000000000000000000" charset="0"/>
              <a:buChar char="n"/>
            </a:pPr>
            <a:r>
              <a:rPr lang="zh-CN" altLang="en-US" sz="2000" b="1" dirty="0"/>
              <a:t>欠拟合：对训练样本的一般性质尚未学好 </a:t>
            </a:r>
            <a:endParaRPr lang="en-US" altLang="zh-CN" sz="2000" b="1" dirty="0"/>
          </a:p>
          <a:p>
            <a:pPr marL="800100" lvl="1" indent="-342900">
              <a:lnSpc>
                <a:spcPct val="150000"/>
              </a:lnSpc>
              <a:buFont typeface="Wingdings" panose="05000000000000000000" pitchFamily="2" charset="2"/>
              <a:buChar char="q"/>
            </a:pPr>
            <a:r>
              <a:rPr lang="zh-CN" altLang="en-US" sz="2000" dirty="0">
                <a:latin typeface="+mn-ea"/>
                <a:ea typeface="+mn-ea"/>
              </a:rPr>
              <a:t>决策树</a:t>
            </a:r>
            <a:r>
              <a:rPr lang="en-US" altLang="zh-CN" sz="2000" dirty="0">
                <a:latin typeface="+mn-ea"/>
                <a:ea typeface="+mn-ea"/>
              </a:rPr>
              <a:t>:</a:t>
            </a:r>
            <a:r>
              <a:rPr lang="zh-CN" altLang="en-US" sz="2000" dirty="0">
                <a:latin typeface="+mn-ea"/>
                <a:ea typeface="+mn-ea"/>
              </a:rPr>
              <a:t>拓展分支</a:t>
            </a:r>
            <a:endParaRPr lang="en-US" altLang="zh-CN" sz="2000" dirty="0">
              <a:latin typeface="+mn-ea"/>
              <a:ea typeface="+mn-ea"/>
            </a:endParaRPr>
          </a:p>
          <a:p>
            <a:pPr marL="800100" lvl="1" indent="-342900">
              <a:lnSpc>
                <a:spcPct val="150000"/>
              </a:lnSpc>
              <a:buFont typeface="Wingdings" panose="05000000000000000000" pitchFamily="2" charset="2"/>
              <a:buChar char="q"/>
            </a:pPr>
            <a:r>
              <a:rPr lang="zh-CN" altLang="en-US" sz="2000" dirty="0">
                <a:latin typeface="+mn-ea"/>
                <a:ea typeface="+mn-ea"/>
              </a:rPr>
              <a:t>神经网络</a:t>
            </a:r>
            <a:r>
              <a:rPr lang="en-US" altLang="zh-CN" sz="2000" dirty="0">
                <a:latin typeface="+mn-ea"/>
                <a:ea typeface="+mn-ea"/>
              </a:rPr>
              <a:t>:</a:t>
            </a:r>
            <a:r>
              <a:rPr lang="zh-CN" altLang="en-US" sz="2000" dirty="0">
                <a:latin typeface="+mn-ea"/>
                <a:ea typeface="+mn-ea"/>
              </a:rPr>
              <a:t>增加训练轮数</a:t>
            </a:r>
            <a:endParaRPr lang="en-US" altLang="zh-CN" sz="2000" b="1" dirty="0"/>
          </a:p>
          <a:p>
            <a:pPr marL="342900" indent="-342900">
              <a:lnSpc>
                <a:spcPct val="150000"/>
              </a:lnSpc>
              <a:buFont typeface="Wingdings" panose="05000000000000000000" charset="0"/>
              <a:buChar char="n"/>
            </a:pPr>
            <a:endParaRPr lang="zh-CN" altLang="en-US" sz="2000" b="1" dirty="0"/>
          </a:p>
          <a:p>
            <a:pPr marL="342900" indent="-342900">
              <a:lnSpc>
                <a:spcPct val="150000"/>
              </a:lnSpc>
              <a:buFont typeface="Wingdings" panose="05000000000000000000" charset="0"/>
              <a:buChar char="n"/>
            </a:pPr>
            <a:r>
              <a:rPr lang="zh-CN" altLang="en-US" sz="2000" b="1" dirty="0"/>
              <a:t>过拟合: 学习器把训练样本学习的“太好”，将训练样本本身的特点当做所有样本的一般性质，导致泛化性能下降</a:t>
            </a:r>
            <a:endParaRPr lang="en-US" altLang="zh-CN" sz="2000" b="1" dirty="0"/>
          </a:p>
          <a:p>
            <a:pPr marL="800100" lvl="1" indent="-342900">
              <a:lnSpc>
                <a:spcPct val="150000"/>
              </a:lnSpc>
              <a:buFont typeface="Wingdings" panose="05000000000000000000" pitchFamily="2" charset="2"/>
              <a:buChar char="q"/>
            </a:pPr>
            <a:r>
              <a:rPr lang="zh-CN" altLang="en-US" sz="2000" dirty="0">
                <a:latin typeface="+mn-ea"/>
                <a:ea typeface="+mn-ea"/>
              </a:rPr>
              <a:t>优化目标加正则项</a:t>
            </a:r>
            <a:endParaRPr lang="en-US" altLang="zh-CN" sz="2000" dirty="0">
              <a:latin typeface="+mn-ea"/>
              <a:ea typeface="+mn-ea"/>
            </a:endParaRPr>
          </a:p>
          <a:p>
            <a:pPr marL="800100" lvl="1" indent="-342900">
              <a:lnSpc>
                <a:spcPct val="150000"/>
              </a:lnSpc>
              <a:buFont typeface="Wingdings" panose="05000000000000000000" pitchFamily="2" charset="2"/>
              <a:buChar char="q"/>
            </a:pPr>
            <a:r>
              <a:rPr lang="en-US" altLang="zh-CN" sz="2000" dirty="0"/>
              <a:t>Early stop</a:t>
            </a:r>
            <a:endParaRPr lang="zh-CN" altLang="en-US" sz="2000" dirty="0"/>
          </a:p>
        </p:txBody>
      </p:sp>
    </p:spTree>
    <p:extLst>
      <p:ext uri="{BB962C8B-B14F-4D97-AF65-F5344CB8AC3E}">
        <p14:creationId xmlns:p14="http://schemas.microsoft.com/office/powerpoint/2010/main" val="269764822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6"/>
          <a:stretch>
            <a:fillRect/>
          </a:stretch>
        </p:blipFill>
        <p:spPr>
          <a:xfrm>
            <a:off x="394796" y="3513470"/>
            <a:ext cx="8228936" cy="1852873"/>
          </a:xfrm>
          <a:prstGeom prst="rect">
            <a:avLst/>
          </a:prstGeom>
        </p:spPr>
      </p:pic>
      <p:grpSp>
        <p:nvGrpSpPr>
          <p:cNvPr id="4" name="组合 3"/>
          <p:cNvGrpSpPr/>
          <p:nvPr/>
        </p:nvGrpSpPr>
        <p:grpSpPr>
          <a:xfrm>
            <a:off x="528955" y="1237615"/>
            <a:ext cx="7942580" cy="1938020"/>
            <a:chOff x="805" y="2007"/>
            <a:chExt cx="12508" cy="3052"/>
          </a:xfrm>
        </p:grpSpPr>
        <p:pic>
          <p:nvPicPr>
            <p:cNvPr id="5" name="图片 4"/>
            <p:cNvPicPr>
              <a:picLocks noChangeAspect="1"/>
            </p:cNvPicPr>
            <p:nvPr>
              <p:custDataLst>
                <p:tags r:id="rId2"/>
              </p:custDataLst>
            </p:nvPr>
          </p:nvPicPr>
          <p:blipFill>
            <a:blip r:embed="rId7"/>
            <a:stretch>
              <a:fillRect/>
            </a:stretch>
          </p:blipFill>
          <p:spPr>
            <a:xfrm>
              <a:off x="805" y="2197"/>
              <a:ext cx="3594" cy="2863"/>
            </a:xfrm>
            <a:prstGeom prst="rect">
              <a:avLst/>
            </a:prstGeom>
          </p:spPr>
        </p:pic>
        <p:pic>
          <p:nvPicPr>
            <p:cNvPr id="6" name="图片 5"/>
            <p:cNvPicPr>
              <a:picLocks noChangeAspect="1"/>
            </p:cNvPicPr>
            <p:nvPr>
              <p:custDataLst>
                <p:tags r:id="rId3"/>
              </p:custDataLst>
            </p:nvPr>
          </p:nvPicPr>
          <p:blipFill>
            <a:blip r:embed="rId8"/>
            <a:stretch>
              <a:fillRect/>
            </a:stretch>
          </p:blipFill>
          <p:spPr>
            <a:xfrm>
              <a:off x="5197" y="2197"/>
              <a:ext cx="3522" cy="2825"/>
            </a:xfrm>
            <a:prstGeom prst="rect">
              <a:avLst/>
            </a:prstGeom>
          </p:spPr>
        </p:pic>
        <p:pic>
          <p:nvPicPr>
            <p:cNvPr id="7" name="图片 6"/>
            <p:cNvPicPr>
              <a:picLocks noChangeAspect="1"/>
            </p:cNvPicPr>
            <p:nvPr>
              <p:custDataLst>
                <p:tags r:id="rId4"/>
              </p:custDataLst>
            </p:nvPr>
          </p:nvPicPr>
          <p:blipFill>
            <a:blip r:embed="rId9"/>
            <a:stretch>
              <a:fillRect/>
            </a:stretch>
          </p:blipFill>
          <p:spPr>
            <a:xfrm>
              <a:off x="9517" y="2007"/>
              <a:ext cx="3796" cy="3053"/>
            </a:xfrm>
            <a:prstGeom prst="rect">
              <a:avLst/>
            </a:prstGeom>
          </p:spPr>
        </p:pic>
        <p:sp>
          <p:nvSpPr>
            <p:cNvPr id="9" name="矩形 8"/>
            <p:cNvSpPr/>
            <p:nvPr/>
          </p:nvSpPr>
          <p:spPr>
            <a:xfrm>
              <a:off x="3665" y="2095"/>
              <a:ext cx="1034" cy="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084" y="2041"/>
              <a:ext cx="1034" cy="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2687717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6"/>
          <a:stretch>
            <a:fillRect/>
          </a:stretch>
        </p:blipFill>
        <p:spPr>
          <a:xfrm>
            <a:off x="394796" y="3513470"/>
            <a:ext cx="8228936" cy="1852873"/>
          </a:xfrm>
          <a:prstGeom prst="rect">
            <a:avLst/>
          </a:prstGeom>
        </p:spPr>
      </p:pic>
      <p:grpSp>
        <p:nvGrpSpPr>
          <p:cNvPr id="4" name="组合 3"/>
          <p:cNvGrpSpPr/>
          <p:nvPr/>
        </p:nvGrpSpPr>
        <p:grpSpPr>
          <a:xfrm>
            <a:off x="528955" y="1237615"/>
            <a:ext cx="7942580" cy="1938020"/>
            <a:chOff x="805" y="2007"/>
            <a:chExt cx="12508" cy="3052"/>
          </a:xfrm>
        </p:grpSpPr>
        <p:pic>
          <p:nvPicPr>
            <p:cNvPr id="5" name="图片 4"/>
            <p:cNvPicPr>
              <a:picLocks noChangeAspect="1"/>
            </p:cNvPicPr>
            <p:nvPr>
              <p:custDataLst>
                <p:tags r:id="rId2"/>
              </p:custDataLst>
            </p:nvPr>
          </p:nvPicPr>
          <p:blipFill>
            <a:blip r:embed="rId7"/>
            <a:stretch>
              <a:fillRect/>
            </a:stretch>
          </p:blipFill>
          <p:spPr>
            <a:xfrm>
              <a:off x="805" y="2197"/>
              <a:ext cx="3594" cy="2863"/>
            </a:xfrm>
            <a:prstGeom prst="rect">
              <a:avLst/>
            </a:prstGeom>
          </p:spPr>
        </p:pic>
        <p:pic>
          <p:nvPicPr>
            <p:cNvPr id="6" name="图片 5"/>
            <p:cNvPicPr>
              <a:picLocks noChangeAspect="1"/>
            </p:cNvPicPr>
            <p:nvPr>
              <p:custDataLst>
                <p:tags r:id="rId3"/>
              </p:custDataLst>
            </p:nvPr>
          </p:nvPicPr>
          <p:blipFill>
            <a:blip r:embed="rId8"/>
            <a:stretch>
              <a:fillRect/>
            </a:stretch>
          </p:blipFill>
          <p:spPr>
            <a:xfrm>
              <a:off x="5197" y="2197"/>
              <a:ext cx="3522" cy="2825"/>
            </a:xfrm>
            <a:prstGeom prst="rect">
              <a:avLst/>
            </a:prstGeom>
          </p:spPr>
        </p:pic>
        <p:pic>
          <p:nvPicPr>
            <p:cNvPr id="7" name="图片 6"/>
            <p:cNvPicPr>
              <a:picLocks noChangeAspect="1"/>
            </p:cNvPicPr>
            <p:nvPr>
              <p:custDataLst>
                <p:tags r:id="rId4"/>
              </p:custDataLst>
            </p:nvPr>
          </p:nvPicPr>
          <p:blipFill>
            <a:blip r:embed="rId9"/>
            <a:stretch>
              <a:fillRect/>
            </a:stretch>
          </p:blipFill>
          <p:spPr>
            <a:xfrm>
              <a:off x="9517" y="2007"/>
              <a:ext cx="3796" cy="3053"/>
            </a:xfrm>
            <a:prstGeom prst="rect">
              <a:avLst/>
            </a:prstGeom>
          </p:spPr>
        </p:pic>
        <p:sp>
          <p:nvSpPr>
            <p:cNvPr id="9" name="矩形 8"/>
            <p:cNvSpPr/>
            <p:nvPr/>
          </p:nvSpPr>
          <p:spPr>
            <a:xfrm>
              <a:off x="3665" y="2095"/>
              <a:ext cx="1034" cy="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084" y="2041"/>
              <a:ext cx="1034" cy="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1064632" y="5366436"/>
            <a:ext cx="1354975" cy="649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ysClr val="windowText" lastClr="000000"/>
                </a:solidFill>
              </a:rPr>
              <a:t>欠拟合</a:t>
            </a:r>
          </a:p>
        </p:txBody>
      </p:sp>
      <p:sp>
        <p:nvSpPr>
          <p:cNvPr id="12" name="矩形 11"/>
          <p:cNvSpPr/>
          <p:nvPr/>
        </p:nvSpPr>
        <p:spPr>
          <a:xfrm>
            <a:off x="6642128" y="5366436"/>
            <a:ext cx="1539165" cy="649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ysClr val="windowText" lastClr="000000"/>
                </a:solidFill>
              </a:rPr>
              <a:t>过拟合</a:t>
            </a:r>
          </a:p>
        </p:txBody>
      </p:sp>
      <p:sp>
        <p:nvSpPr>
          <p:cNvPr id="13" name="矩形 12"/>
          <p:cNvSpPr/>
          <p:nvPr/>
        </p:nvSpPr>
        <p:spPr>
          <a:xfrm>
            <a:off x="3765717" y="5366436"/>
            <a:ext cx="1539165" cy="649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ysClr val="windowText" lastClr="000000"/>
                </a:solidFill>
              </a:rPr>
              <a:t>拟合</a:t>
            </a:r>
          </a:p>
        </p:txBody>
      </p:sp>
    </p:spTree>
    <p:extLst>
      <p:ext uri="{BB962C8B-B14F-4D97-AF65-F5344CB8AC3E}">
        <p14:creationId xmlns:p14="http://schemas.microsoft.com/office/powerpoint/2010/main" val="149347513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TextBox 28"/>
          <p:cNvSpPr txBox="1"/>
          <p:nvPr/>
        </p:nvSpPr>
        <p:spPr>
          <a:xfrm>
            <a:off x="710565" y="1061484"/>
            <a:ext cx="2358018" cy="427040"/>
          </a:xfrm>
          <a:prstGeom prst="rect">
            <a:avLst/>
          </a:prstGeom>
          <a:noFill/>
        </p:spPr>
        <p:txBody>
          <a:bodyPr vert="horz" wrap="none" lIns="0" tIns="0" rIns="0" bIns="0" rtlCol="0">
            <a:spAutoFit/>
          </a:bodyPr>
          <a:lstStyle/>
          <a:p>
            <a:pPr marL="342900" indent="-342900">
              <a:lnSpc>
                <a:spcPts val="3885"/>
              </a:lnSpc>
              <a:buFont typeface="Wingdings" panose="05000000000000000000" pitchFamily="2" charset="2"/>
              <a:buChar char="n"/>
            </a:pPr>
            <a:r>
              <a:rPr lang="zh-CN" altLang="en-US" sz="2400" b="1" dirty="0">
                <a:latin typeface="+mj-ea"/>
                <a:ea typeface="+mj-ea"/>
              </a:rPr>
              <a:t>三个关键问题</a:t>
            </a:r>
            <a:r>
              <a:rPr lang="en-US" altLang="zh-CN" sz="2400" b="1" dirty="0">
                <a:latin typeface="+mj-ea"/>
                <a:ea typeface="+mj-ea"/>
              </a:rPr>
              <a:t>:</a:t>
            </a:r>
            <a:endParaRPr lang="zh-CN" altLang="en-US" sz="2400" b="1" dirty="0">
              <a:latin typeface="+mj-ea"/>
              <a:ea typeface="+mj-ea"/>
            </a:endParaRPr>
          </a:p>
        </p:txBody>
      </p:sp>
      <p:sp>
        <p:nvSpPr>
          <p:cNvPr id="4" name="TextBox 29"/>
          <p:cNvSpPr txBox="1"/>
          <p:nvPr/>
        </p:nvSpPr>
        <p:spPr>
          <a:xfrm>
            <a:off x="1674460" y="2124710"/>
            <a:ext cx="3351880" cy="2423740"/>
          </a:xfrm>
          <a:prstGeom prst="rect">
            <a:avLst/>
          </a:prstGeom>
          <a:noFill/>
        </p:spPr>
        <p:txBody>
          <a:bodyPr vert="horz" wrap="none" lIns="0" tIns="0" rIns="0" bIns="0" rtlCol="0">
            <a:spAutoFit/>
          </a:bodyPr>
          <a:lstStyle/>
          <a:p>
            <a:pPr>
              <a:lnSpc>
                <a:spcPts val="3535"/>
              </a:lnSpc>
            </a:pPr>
            <a:r>
              <a:rPr lang="zh-CN" altLang="en-US" sz="2400" dirty="0">
                <a:solidFill>
                  <a:srgbClr val="000000"/>
                </a:solidFill>
                <a:latin typeface="Wingdings" panose="05000000000000000000"/>
              </a:rPr>
              <a:t> </a:t>
            </a:r>
            <a:r>
              <a:rPr lang="zh-CN" altLang="en-US" sz="2400" dirty="0">
                <a:solidFill>
                  <a:srgbClr val="000000"/>
                </a:solidFill>
                <a:latin typeface="微软雅黑" panose="020B0503020204020204" pitchFamily="34" charset="-122"/>
              </a:rPr>
              <a:t>如何获得测试结果？</a:t>
            </a:r>
          </a:p>
          <a:p>
            <a:pPr>
              <a:lnSpc>
                <a:spcPts val="1000"/>
              </a:lnSpc>
            </a:pPr>
            <a:endParaRPr lang="zh-CN" altLang="en-US" sz="2400" dirty="0">
              <a:solidFill>
                <a:srgbClr val="000000"/>
              </a:solidFill>
              <a:latin typeface="微软雅黑" panose="020B0503020204020204" pitchFamily="34" charset="-122"/>
            </a:endParaRPr>
          </a:p>
          <a:p>
            <a:pPr>
              <a:lnSpc>
                <a:spcPts val="1000"/>
              </a:lnSpc>
            </a:pPr>
            <a:endParaRPr lang="zh-CN" altLang="en-US" sz="2400" dirty="0">
              <a:solidFill>
                <a:srgbClr val="000000"/>
              </a:solidFill>
              <a:latin typeface="微软雅黑" panose="020B0503020204020204" pitchFamily="34" charset="-122"/>
            </a:endParaRPr>
          </a:p>
          <a:p>
            <a:pPr>
              <a:lnSpc>
                <a:spcPts val="1000"/>
              </a:lnSpc>
            </a:pPr>
            <a:endParaRPr lang="zh-CN" altLang="en-US" sz="2400" dirty="0">
              <a:solidFill>
                <a:srgbClr val="000000"/>
              </a:solidFill>
              <a:latin typeface="微软雅黑" panose="020B0503020204020204" pitchFamily="34" charset="-122"/>
            </a:endParaRPr>
          </a:p>
          <a:p>
            <a:pPr>
              <a:lnSpc>
                <a:spcPts val="1000"/>
              </a:lnSpc>
            </a:pPr>
            <a:endParaRPr lang="zh-CN" altLang="en-US" sz="2400" dirty="0">
              <a:solidFill>
                <a:srgbClr val="000000"/>
              </a:solidFill>
              <a:latin typeface="微软雅黑" panose="020B0503020204020204" pitchFamily="34" charset="-122"/>
            </a:endParaRPr>
          </a:p>
          <a:p>
            <a:pPr>
              <a:lnSpc>
                <a:spcPts val="3680"/>
              </a:lnSpc>
            </a:pPr>
            <a:r>
              <a:rPr lang="zh-CN" altLang="en-US" sz="2400" dirty="0">
                <a:solidFill>
                  <a:srgbClr val="000000"/>
                </a:solidFill>
                <a:latin typeface="Wingdings" panose="05000000000000000000"/>
              </a:rPr>
              <a:t> </a:t>
            </a:r>
            <a:r>
              <a:rPr lang="zh-CN" altLang="en-US" sz="2400" dirty="0">
                <a:solidFill>
                  <a:srgbClr val="000000"/>
                </a:solidFill>
                <a:latin typeface="微软雅黑" panose="020B0503020204020204" pitchFamily="34" charset="-122"/>
              </a:rPr>
              <a:t>如何评估性能优劣？</a:t>
            </a:r>
          </a:p>
          <a:p>
            <a:pPr>
              <a:lnSpc>
                <a:spcPts val="1000"/>
              </a:lnSpc>
            </a:pPr>
            <a:endParaRPr lang="zh-CN" altLang="en-US" sz="2400" dirty="0">
              <a:solidFill>
                <a:srgbClr val="000000"/>
              </a:solidFill>
              <a:latin typeface="微软雅黑" panose="020B0503020204020204" pitchFamily="34" charset="-122"/>
            </a:endParaRPr>
          </a:p>
          <a:p>
            <a:pPr>
              <a:lnSpc>
                <a:spcPts val="1000"/>
              </a:lnSpc>
            </a:pPr>
            <a:endParaRPr lang="zh-CN" altLang="en-US" sz="2400" dirty="0">
              <a:solidFill>
                <a:srgbClr val="000000"/>
              </a:solidFill>
              <a:latin typeface="微软雅黑" panose="020B0503020204020204" pitchFamily="34" charset="-122"/>
            </a:endParaRPr>
          </a:p>
          <a:p>
            <a:pPr>
              <a:lnSpc>
                <a:spcPts val="1000"/>
              </a:lnSpc>
            </a:pPr>
            <a:endParaRPr lang="zh-CN" altLang="en-US" sz="2400" dirty="0">
              <a:solidFill>
                <a:srgbClr val="000000"/>
              </a:solidFill>
              <a:latin typeface="微软雅黑" panose="020B0503020204020204" pitchFamily="34" charset="-122"/>
            </a:endParaRPr>
          </a:p>
          <a:p>
            <a:pPr>
              <a:lnSpc>
                <a:spcPts val="1000"/>
              </a:lnSpc>
            </a:pPr>
            <a:endParaRPr lang="zh-CN" altLang="en-US" sz="2400" dirty="0">
              <a:solidFill>
                <a:srgbClr val="000000"/>
              </a:solidFill>
              <a:latin typeface="微软雅黑" panose="020B0503020204020204" pitchFamily="34" charset="-122"/>
            </a:endParaRPr>
          </a:p>
          <a:p>
            <a:pPr>
              <a:lnSpc>
                <a:spcPts val="3680"/>
              </a:lnSpc>
            </a:pPr>
            <a:r>
              <a:rPr lang="zh-CN" altLang="en-US" sz="2400" dirty="0">
                <a:solidFill>
                  <a:srgbClr val="000000"/>
                </a:solidFill>
                <a:latin typeface="Wingdings" panose="05000000000000000000"/>
              </a:rPr>
              <a:t> </a:t>
            </a:r>
            <a:r>
              <a:rPr lang="zh-CN" altLang="en-US" sz="2400" dirty="0">
                <a:solidFill>
                  <a:srgbClr val="000000"/>
                </a:solidFill>
                <a:latin typeface="微软雅黑" panose="020B0503020204020204" pitchFamily="34" charset="-122"/>
              </a:rPr>
              <a:t>如何判断实质差别？</a:t>
            </a:r>
          </a:p>
        </p:txBody>
      </p:sp>
      <p:sp>
        <p:nvSpPr>
          <p:cNvPr id="5" name="TextBox 30"/>
          <p:cNvSpPr txBox="1"/>
          <p:nvPr/>
        </p:nvSpPr>
        <p:spPr>
          <a:xfrm>
            <a:off x="5321538" y="2163182"/>
            <a:ext cx="1231106" cy="2359620"/>
          </a:xfrm>
          <a:prstGeom prst="rect">
            <a:avLst/>
          </a:prstGeom>
          <a:noFill/>
        </p:spPr>
        <p:txBody>
          <a:bodyPr vert="horz" wrap="none" lIns="0" tIns="0" rIns="0" bIns="0" rtlCol="0">
            <a:spAutoFit/>
          </a:bodyPr>
          <a:lstStyle/>
          <a:p>
            <a:pPr>
              <a:lnSpc>
                <a:spcPts val="2685"/>
              </a:lnSpc>
            </a:pPr>
            <a:r>
              <a:rPr lang="zh-CN" altLang="en-US" sz="2400" dirty="0">
                <a:solidFill>
                  <a:srgbClr val="FF0000"/>
                </a:solidFill>
                <a:latin typeface="微软雅黑" panose="020B0503020204020204" pitchFamily="34" charset="-122"/>
              </a:rPr>
              <a:t>评估方法</a:t>
            </a:r>
          </a:p>
          <a:p>
            <a:pPr>
              <a:lnSpc>
                <a:spcPts val="1000"/>
              </a:lnSpc>
            </a:pPr>
            <a:endParaRPr lang="zh-CN" altLang="en-US" sz="2400" dirty="0">
              <a:solidFill>
                <a:srgbClr val="FF0000"/>
              </a:solidFill>
              <a:latin typeface="微软雅黑" panose="020B0503020204020204" pitchFamily="34" charset="-122"/>
            </a:endParaRPr>
          </a:p>
          <a:p>
            <a:pPr>
              <a:lnSpc>
                <a:spcPts val="1000"/>
              </a:lnSpc>
            </a:pPr>
            <a:endParaRPr lang="zh-CN" altLang="en-US" sz="2400" dirty="0">
              <a:solidFill>
                <a:srgbClr val="FF0000"/>
              </a:solidFill>
              <a:latin typeface="微软雅黑" panose="020B0503020204020204" pitchFamily="34" charset="-122"/>
            </a:endParaRPr>
          </a:p>
          <a:p>
            <a:pPr>
              <a:lnSpc>
                <a:spcPts val="1000"/>
              </a:lnSpc>
            </a:pPr>
            <a:endParaRPr lang="zh-CN" altLang="en-US" sz="2400" dirty="0">
              <a:solidFill>
                <a:srgbClr val="FF0000"/>
              </a:solidFill>
              <a:latin typeface="微软雅黑" panose="020B0503020204020204" pitchFamily="34" charset="-122"/>
            </a:endParaRPr>
          </a:p>
          <a:p>
            <a:pPr>
              <a:lnSpc>
                <a:spcPts val="1000"/>
              </a:lnSpc>
            </a:pPr>
            <a:endParaRPr lang="zh-CN" altLang="en-US" sz="2400" dirty="0">
              <a:solidFill>
                <a:srgbClr val="FF0000"/>
              </a:solidFill>
              <a:latin typeface="微软雅黑" panose="020B0503020204020204" pitchFamily="34" charset="-122"/>
            </a:endParaRPr>
          </a:p>
          <a:p>
            <a:pPr>
              <a:lnSpc>
                <a:spcPts val="1000"/>
              </a:lnSpc>
            </a:pPr>
            <a:endParaRPr lang="zh-CN" altLang="en-US" sz="2400" dirty="0">
              <a:solidFill>
                <a:srgbClr val="FF0000"/>
              </a:solidFill>
              <a:latin typeface="微软雅黑" panose="020B0503020204020204" pitchFamily="34" charset="-122"/>
            </a:endParaRPr>
          </a:p>
          <a:p>
            <a:pPr>
              <a:lnSpc>
                <a:spcPts val="2760"/>
              </a:lnSpc>
            </a:pPr>
            <a:r>
              <a:rPr lang="zh-CN" altLang="en-US" sz="2400" dirty="0">
                <a:solidFill>
                  <a:srgbClr val="FF0000"/>
                </a:solidFill>
                <a:latin typeface="微软雅黑" panose="020B0503020204020204" pitchFamily="34" charset="-122"/>
              </a:rPr>
              <a:t>性能度量</a:t>
            </a:r>
          </a:p>
          <a:p>
            <a:pPr>
              <a:lnSpc>
                <a:spcPts val="1000"/>
              </a:lnSpc>
            </a:pPr>
            <a:endParaRPr lang="zh-CN" altLang="en-US" sz="2400" dirty="0">
              <a:solidFill>
                <a:srgbClr val="FF0000"/>
              </a:solidFill>
              <a:latin typeface="微软雅黑" panose="020B0503020204020204" pitchFamily="34" charset="-122"/>
            </a:endParaRPr>
          </a:p>
          <a:p>
            <a:pPr>
              <a:lnSpc>
                <a:spcPts val="1000"/>
              </a:lnSpc>
            </a:pPr>
            <a:endParaRPr lang="zh-CN" altLang="en-US" sz="2400" dirty="0">
              <a:solidFill>
                <a:srgbClr val="FF0000"/>
              </a:solidFill>
              <a:latin typeface="微软雅黑" panose="020B0503020204020204" pitchFamily="34" charset="-122"/>
            </a:endParaRPr>
          </a:p>
          <a:p>
            <a:pPr>
              <a:lnSpc>
                <a:spcPts val="1000"/>
              </a:lnSpc>
            </a:pPr>
            <a:endParaRPr lang="zh-CN" altLang="en-US" sz="2400" dirty="0">
              <a:solidFill>
                <a:srgbClr val="FF0000"/>
              </a:solidFill>
              <a:latin typeface="微软雅黑" panose="020B0503020204020204" pitchFamily="34" charset="-122"/>
            </a:endParaRPr>
          </a:p>
          <a:p>
            <a:pPr>
              <a:lnSpc>
                <a:spcPts val="1000"/>
              </a:lnSpc>
            </a:pPr>
            <a:endParaRPr lang="zh-CN" altLang="en-US" sz="2400" dirty="0">
              <a:solidFill>
                <a:srgbClr val="FF0000"/>
              </a:solidFill>
              <a:latin typeface="微软雅黑" panose="020B0503020204020204" pitchFamily="34" charset="-122"/>
            </a:endParaRPr>
          </a:p>
          <a:p>
            <a:pPr>
              <a:lnSpc>
                <a:spcPts val="1000"/>
              </a:lnSpc>
            </a:pPr>
            <a:endParaRPr lang="zh-CN" altLang="en-US" sz="2400" dirty="0">
              <a:solidFill>
                <a:srgbClr val="FF0000"/>
              </a:solidFill>
              <a:latin typeface="微软雅黑" panose="020B0503020204020204" pitchFamily="34" charset="-122"/>
            </a:endParaRPr>
          </a:p>
          <a:p>
            <a:pPr>
              <a:lnSpc>
                <a:spcPts val="2880"/>
              </a:lnSpc>
            </a:pPr>
            <a:r>
              <a:rPr lang="zh-CN" altLang="en-US" sz="2400" dirty="0">
                <a:solidFill>
                  <a:srgbClr val="FF0000"/>
                </a:solidFill>
                <a:latin typeface="微软雅黑" panose="020B0503020204020204" pitchFamily="34" charset="-122"/>
              </a:rPr>
              <a:t>比较检验</a:t>
            </a:r>
          </a:p>
        </p:txBody>
      </p:sp>
    </p:spTree>
    <p:extLst>
      <p:ext uri="{BB962C8B-B14F-4D97-AF65-F5344CB8AC3E}">
        <p14:creationId xmlns:p14="http://schemas.microsoft.com/office/powerpoint/2010/main" val="126457286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7" name="TextBox 29"/>
          <p:cNvSpPr txBox="1"/>
          <p:nvPr/>
        </p:nvSpPr>
        <p:spPr>
          <a:xfrm>
            <a:off x="615315" y="1857224"/>
            <a:ext cx="8528685" cy="3054682"/>
          </a:xfrm>
          <a:prstGeom prst="rect">
            <a:avLst/>
          </a:prstGeom>
          <a:noFill/>
        </p:spPr>
        <p:txBody>
          <a:bodyPr vert="horz" wrap="square" lIns="0" tIns="0" rIns="0" bIns="0" rtlCol="0">
            <a:spAutoFit/>
          </a:bodyPr>
          <a:lstStyle/>
          <a:p>
            <a:pPr marL="342900" lvl="1" indent="-342900">
              <a:lnSpc>
                <a:spcPts val="3885"/>
              </a:lnSpc>
              <a:buFont typeface="Wingdings" panose="05000000000000000000" pitchFamily="2" charset="2"/>
              <a:buChar char="p"/>
            </a:pPr>
            <a:r>
              <a:rPr lang="zh-CN" altLang="en-US" sz="2000" dirty="0">
                <a:latin typeface="+mj-ea"/>
                <a:ea typeface="+mj-ea"/>
              </a:rPr>
              <a:t>现实任务中往往会对学习器的泛化性能、时间开销、存储开销、可解释性等方面的因素进行评估并做出选择</a:t>
            </a:r>
          </a:p>
          <a:p>
            <a:pPr>
              <a:lnSpc>
                <a:spcPts val="3885"/>
              </a:lnSpc>
            </a:pPr>
            <a:endParaRPr lang="zh-CN" altLang="en-US" sz="2000" dirty="0">
              <a:latin typeface="+mj-ea"/>
              <a:ea typeface="+mj-ea"/>
            </a:endParaRPr>
          </a:p>
          <a:p>
            <a:pPr marL="342900" lvl="1" indent="-342900">
              <a:lnSpc>
                <a:spcPts val="3885"/>
              </a:lnSpc>
              <a:buFont typeface="Wingdings" panose="05000000000000000000" pitchFamily="2" charset="2"/>
              <a:buChar char="p"/>
            </a:pPr>
            <a:r>
              <a:rPr lang="zh-CN" altLang="en-US" sz="2000" dirty="0">
                <a:latin typeface="+mj-ea"/>
                <a:ea typeface="+mj-ea"/>
              </a:rPr>
              <a:t>我们假设测试集是从样本真实分布中独立采样获得，将测试集上的“测试误差”作为泛化误差的近似，所以测试集要和训练集中的样本尽量互斥。</a:t>
            </a:r>
            <a:endParaRPr lang="zh-CN" altLang="en-US" sz="2000" dirty="0">
              <a:solidFill>
                <a:srgbClr val="000000"/>
              </a:solidFill>
              <a:latin typeface="微软雅黑" panose="020B0503020204020204" pitchFamily="34" charset="-122"/>
            </a:endParaRPr>
          </a:p>
          <a:p>
            <a:pPr>
              <a:lnSpc>
                <a:spcPct val="150000"/>
              </a:lnSpc>
            </a:pPr>
            <a:endParaRPr lang="zh-CN" altLang="en-US" sz="2400" dirty="0">
              <a:solidFill>
                <a:srgbClr val="000000"/>
              </a:solidFill>
              <a:latin typeface="微软雅黑" panose="020B0503020204020204" pitchFamily="34" charset="-122"/>
            </a:endParaRPr>
          </a:p>
        </p:txBody>
      </p:sp>
      <p:sp>
        <p:nvSpPr>
          <p:cNvPr id="9" name="TextBox 28"/>
          <p:cNvSpPr txBox="1"/>
          <p:nvPr/>
        </p:nvSpPr>
        <p:spPr>
          <a:xfrm>
            <a:off x="615315" y="1109109"/>
            <a:ext cx="1583767" cy="427040"/>
          </a:xfrm>
          <a:prstGeom prst="rect">
            <a:avLst/>
          </a:prstGeom>
          <a:noFill/>
        </p:spPr>
        <p:txBody>
          <a:bodyPr vert="horz" wrap="none" lIns="0" tIns="0" rIns="0" bIns="0" rtlCol="0">
            <a:spAutoFit/>
          </a:bodyPr>
          <a:lstStyle/>
          <a:p>
            <a:pPr marL="342900" indent="-342900">
              <a:lnSpc>
                <a:spcPts val="3885"/>
              </a:lnSpc>
              <a:buFont typeface="Wingdings" panose="05000000000000000000" pitchFamily="2" charset="2"/>
              <a:buChar char="n"/>
            </a:pPr>
            <a:r>
              <a:rPr lang="zh-CN" altLang="en-US" sz="2400" b="1" dirty="0">
                <a:latin typeface="+mj-ea"/>
                <a:ea typeface="+mj-ea"/>
              </a:rPr>
              <a:t>评估方法</a:t>
            </a:r>
          </a:p>
        </p:txBody>
      </p:sp>
    </p:spTree>
    <p:extLst>
      <p:ext uri="{BB962C8B-B14F-4D97-AF65-F5344CB8AC3E}">
        <p14:creationId xmlns:p14="http://schemas.microsoft.com/office/powerpoint/2010/main" val="395694038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TextBox 24"/>
          <p:cNvSpPr txBox="1"/>
          <p:nvPr/>
        </p:nvSpPr>
        <p:spPr>
          <a:xfrm>
            <a:off x="955691" y="1677400"/>
            <a:ext cx="4270400" cy="346249"/>
          </a:xfrm>
          <a:prstGeom prst="rect">
            <a:avLst/>
          </a:prstGeom>
          <a:noFill/>
        </p:spPr>
        <p:txBody>
          <a:bodyPr vert="horz" wrap="none" lIns="0" tIns="0" rIns="0" bIns="0" rtlCol="0">
            <a:spAutoFit/>
          </a:bodyPr>
          <a:lstStyle/>
          <a:p>
            <a:pPr>
              <a:lnSpc>
                <a:spcPts val="2710"/>
              </a:lnSpc>
            </a:pPr>
            <a:r>
              <a:rPr lang="zh-CN" altLang="en-US" sz="2000" dirty="0">
                <a:solidFill>
                  <a:srgbClr val="000000"/>
                </a:solidFill>
                <a:latin typeface="微软雅黑" panose="020B0503020204020204" pitchFamily="34" charset="-122"/>
              </a:rPr>
              <a:t>关键：怎么获得“测试集”</a:t>
            </a:r>
            <a:r>
              <a:rPr lang="en-US" altLang="zh-CN" sz="2000" dirty="0">
                <a:solidFill>
                  <a:srgbClr val="000000"/>
                </a:solidFill>
                <a:latin typeface="Times New Roman" panose="02020603050405020304"/>
              </a:rPr>
              <a:t>(test set) </a:t>
            </a:r>
            <a:r>
              <a:rPr lang="zh-CN" altLang="en-US" sz="2000" dirty="0">
                <a:solidFill>
                  <a:srgbClr val="000000"/>
                </a:solidFill>
                <a:latin typeface="微软雅黑" panose="020B0503020204020204" pitchFamily="34" charset="-122"/>
              </a:rPr>
              <a:t>？</a:t>
            </a:r>
          </a:p>
        </p:txBody>
      </p:sp>
      <p:sp>
        <p:nvSpPr>
          <p:cNvPr id="4" name="TextBox 25"/>
          <p:cNvSpPr txBox="1"/>
          <p:nvPr/>
        </p:nvSpPr>
        <p:spPr>
          <a:xfrm>
            <a:off x="955691" y="2235917"/>
            <a:ext cx="3334246" cy="294953"/>
          </a:xfrm>
          <a:prstGeom prst="rect">
            <a:avLst/>
          </a:prstGeom>
          <a:noFill/>
        </p:spPr>
        <p:txBody>
          <a:bodyPr vert="horz" wrap="none" lIns="0" tIns="0" rIns="0" bIns="0" rtlCol="0">
            <a:spAutoFit/>
          </a:bodyPr>
          <a:lstStyle/>
          <a:p>
            <a:pPr>
              <a:lnSpc>
                <a:spcPts val="2310"/>
              </a:lnSpc>
            </a:pPr>
            <a:r>
              <a:rPr lang="zh-CN" altLang="en-US" sz="2000" dirty="0">
                <a:solidFill>
                  <a:srgbClr val="FF0000"/>
                </a:solidFill>
                <a:latin typeface="微软雅黑" panose="020B0503020204020204" pitchFamily="34" charset="-122"/>
              </a:rPr>
              <a:t>测试集应该与训练集“互斥”</a:t>
            </a:r>
          </a:p>
        </p:txBody>
      </p:sp>
      <p:sp>
        <p:nvSpPr>
          <p:cNvPr id="5" name="TextBox 26"/>
          <p:cNvSpPr txBox="1"/>
          <p:nvPr/>
        </p:nvSpPr>
        <p:spPr>
          <a:xfrm>
            <a:off x="573010" y="2802408"/>
            <a:ext cx="1885131" cy="346249"/>
          </a:xfrm>
          <a:prstGeom prst="rect">
            <a:avLst/>
          </a:prstGeom>
          <a:noFill/>
        </p:spPr>
        <p:txBody>
          <a:bodyPr vert="horz" wrap="none" lIns="0" tIns="0" rIns="0" bIns="0" rtlCol="0">
            <a:spAutoFit/>
          </a:bodyPr>
          <a:lstStyle/>
          <a:p>
            <a:pPr marL="342900" indent="-342900">
              <a:lnSpc>
                <a:spcPts val="2685"/>
              </a:lnSpc>
              <a:buFont typeface="Wingdings" panose="05000000000000000000" pitchFamily="2" charset="2"/>
              <a:buChar char="n"/>
            </a:pPr>
            <a:r>
              <a:rPr lang="zh-CN" altLang="en-US" sz="2400" dirty="0">
                <a:solidFill>
                  <a:srgbClr val="000000"/>
                </a:solidFill>
                <a:latin typeface="微软雅黑" panose="020B0503020204020204" pitchFamily="34" charset="-122"/>
              </a:rPr>
              <a:t>常见方法：</a:t>
            </a:r>
          </a:p>
        </p:txBody>
      </p:sp>
      <p:sp>
        <p:nvSpPr>
          <p:cNvPr id="6" name="TextBox 27"/>
          <p:cNvSpPr txBox="1"/>
          <p:nvPr/>
        </p:nvSpPr>
        <p:spPr>
          <a:xfrm>
            <a:off x="955691" y="3420195"/>
            <a:ext cx="2367636" cy="346249"/>
          </a:xfrm>
          <a:prstGeom prst="rect">
            <a:avLst/>
          </a:prstGeom>
          <a:noFill/>
        </p:spPr>
        <p:txBody>
          <a:bodyPr vert="horz" wrap="none" lIns="0" tIns="0" rIns="0" bIns="0" rtlCol="0">
            <a:spAutoFit/>
          </a:bodyPr>
          <a:lstStyle/>
          <a:p>
            <a:pPr>
              <a:lnSpc>
                <a:spcPts val="2650"/>
              </a:lnSpc>
            </a:pPr>
            <a:r>
              <a:rPr lang="zh-CN" altLang="en-US" sz="2000" dirty="0">
                <a:solidFill>
                  <a:srgbClr val="000000"/>
                </a:solidFill>
                <a:latin typeface="Wingdings" panose="05000000000000000000"/>
              </a:rPr>
              <a:t> </a:t>
            </a:r>
            <a:r>
              <a:rPr lang="zh-CN" altLang="en-US" sz="2000" dirty="0">
                <a:solidFill>
                  <a:srgbClr val="000000"/>
                </a:solidFill>
                <a:latin typeface="微软雅黑" panose="020B0503020204020204" pitchFamily="34" charset="-122"/>
              </a:rPr>
              <a:t>留出法 </a:t>
            </a:r>
            <a:r>
              <a:rPr lang="en-US" altLang="zh-CN" sz="2000" dirty="0">
                <a:solidFill>
                  <a:srgbClr val="000000"/>
                </a:solidFill>
                <a:latin typeface="Times New Roman" panose="02020603050405020304"/>
              </a:rPr>
              <a:t>(hold-out)</a:t>
            </a:r>
            <a:endParaRPr lang="zh-CN" altLang="en-US" sz="2000" dirty="0">
              <a:solidFill>
                <a:srgbClr val="000000"/>
              </a:solidFill>
              <a:latin typeface="Times New Roman" panose="02020603050405020304"/>
            </a:endParaRPr>
          </a:p>
        </p:txBody>
      </p:sp>
      <p:sp>
        <p:nvSpPr>
          <p:cNvPr id="7" name="TextBox 28"/>
          <p:cNvSpPr txBox="1"/>
          <p:nvPr/>
        </p:nvSpPr>
        <p:spPr>
          <a:xfrm>
            <a:off x="955691" y="3938883"/>
            <a:ext cx="3731984" cy="830356"/>
          </a:xfrm>
          <a:prstGeom prst="rect">
            <a:avLst/>
          </a:prstGeom>
          <a:noFill/>
        </p:spPr>
        <p:txBody>
          <a:bodyPr vert="horz" wrap="none" lIns="0" tIns="0" rIns="0" bIns="0" rtlCol="0">
            <a:spAutoFit/>
          </a:bodyPr>
          <a:lstStyle/>
          <a:p>
            <a:pPr>
              <a:lnSpc>
                <a:spcPts val="2650"/>
              </a:lnSpc>
            </a:pPr>
            <a:r>
              <a:rPr lang="zh-CN" altLang="en-US" sz="2000" dirty="0">
                <a:solidFill>
                  <a:srgbClr val="000000"/>
                </a:solidFill>
                <a:latin typeface="Wingdings" panose="05000000000000000000"/>
              </a:rPr>
              <a:t> </a:t>
            </a:r>
            <a:r>
              <a:rPr lang="zh-CN" altLang="en-US" sz="2000" b="1" dirty="0">
                <a:solidFill>
                  <a:srgbClr val="FF0000"/>
                </a:solidFill>
                <a:latin typeface="微软雅黑" panose="020B0503020204020204" pitchFamily="34" charset="-122"/>
              </a:rPr>
              <a:t>交叉验证法 </a:t>
            </a:r>
            <a:r>
              <a:rPr lang="en-US" altLang="zh-CN" sz="2000" b="1" dirty="0">
                <a:solidFill>
                  <a:srgbClr val="FF0000"/>
                </a:solidFill>
                <a:latin typeface="Times New Roman" panose="02020603050405020304"/>
              </a:rPr>
              <a:t>(cross validation)</a:t>
            </a:r>
            <a:endParaRPr lang="en-US" altLang="zh-CN" sz="2000" dirty="0">
              <a:solidFill>
                <a:srgbClr val="000000"/>
              </a:solidFill>
              <a:latin typeface="Times New Roman" panose="02020603050405020304"/>
            </a:endParaRPr>
          </a:p>
          <a:p>
            <a:pPr>
              <a:lnSpc>
                <a:spcPts val="1000"/>
              </a:lnSpc>
            </a:pPr>
            <a:endParaRPr lang="en-US" altLang="zh-CN" sz="2000" dirty="0">
              <a:solidFill>
                <a:srgbClr val="000000"/>
              </a:solidFill>
              <a:latin typeface="Times New Roman" panose="02020603050405020304"/>
            </a:endParaRPr>
          </a:p>
          <a:p>
            <a:pPr>
              <a:lnSpc>
                <a:spcPts val="3080"/>
              </a:lnSpc>
            </a:pPr>
            <a:r>
              <a:rPr lang="en-US" altLang="zh-CN" sz="2000" dirty="0">
                <a:solidFill>
                  <a:srgbClr val="000000"/>
                </a:solidFill>
                <a:latin typeface="Wingdings" panose="05000000000000000000"/>
              </a:rPr>
              <a:t> </a:t>
            </a:r>
            <a:r>
              <a:rPr lang="zh-CN" altLang="en-US" sz="2000" dirty="0">
                <a:solidFill>
                  <a:srgbClr val="000000"/>
                </a:solidFill>
                <a:latin typeface="微软雅黑" panose="020B0503020204020204" pitchFamily="34" charset="-122"/>
              </a:rPr>
              <a:t>自助法 </a:t>
            </a:r>
            <a:r>
              <a:rPr lang="en-US" altLang="zh-CN" sz="2000" dirty="0">
                <a:solidFill>
                  <a:srgbClr val="000000"/>
                </a:solidFill>
                <a:latin typeface="Times New Roman" panose="02020603050405020304"/>
              </a:rPr>
              <a:t>(bootstrap)</a:t>
            </a:r>
            <a:endParaRPr lang="zh-CN" altLang="en-US" sz="2000" dirty="0">
              <a:solidFill>
                <a:srgbClr val="000000"/>
              </a:solidFill>
              <a:latin typeface="Times New Roman" panose="02020603050405020304"/>
            </a:endParaRPr>
          </a:p>
        </p:txBody>
      </p:sp>
      <p:sp>
        <p:nvSpPr>
          <p:cNvPr id="9" name="文本框 8"/>
          <p:cNvSpPr txBox="1"/>
          <p:nvPr/>
        </p:nvSpPr>
        <p:spPr>
          <a:xfrm>
            <a:off x="479145" y="1024267"/>
            <a:ext cx="2072862" cy="592470"/>
          </a:xfrm>
          <a:prstGeom prst="rect">
            <a:avLst/>
          </a:prstGeom>
          <a:noFill/>
        </p:spPr>
        <p:txBody>
          <a:bodyPr wrap="square" rtlCol="0">
            <a:spAutoFit/>
          </a:bodyPr>
          <a:lstStyle/>
          <a:p>
            <a:pPr marL="342900" indent="-342900">
              <a:lnSpc>
                <a:spcPts val="3885"/>
              </a:lnSpc>
              <a:buFont typeface="Wingdings" panose="05000000000000000000" pitchFamily="2" charset="2"/>
              <a:buChar char="n"/>
            </a:pPr>
            <a:r>
              <a:rPr lang="zh-CN" altLang="en-US" sz="2400" b="1" dirty="0">
                <a:latin typeface="+mj-ea"/>
                <a:ea typeface="+mj-ea"/>
              </a:rPr>
              <a:t>评估方法</a:t>
            </a:r>
          </a:p>
        </p:txBody>
      </p:sp>
    </p:spTree>
    <p:extLst>
      <p:ext uri="{BB962C8B-B14F-4D97-AF65-F5344CB8AC3E}">
        <p14:creationId xmlns:p14="http://schemas.microsoft.com/office/powerpoint/2010/main" val="12060351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21005" y="935355"/>
            <a:ext cx="5195570" cy="460375"/>
          </a:xfrm>
          <a:prstGeom prst="rect">
            <a:avLst/>
          </a:prstGeom>
          <a:noFill/>
        </p:spPr>
        <p:txBody>
          <a:bodyPr wrap="square" rtlCol="0">
            <a:spAutoFit/>
          </a:bodyPr>
          <a:lstStyle/>
          <a:p>
            <a:pPr marL="342900" indent="-342900">
              <a:buFont typeface="Wingdings" panose="05000000000000000000" charset="0"/>
              <a:buChar char="n"/>
            </a:pPr>
            <a:r>
              <a:rPr lang="zh-CN" altLang="en-US" sz="2400" b="1" dirty="0">
                <a:latin typeface="Times New Roman" panose="02020603050405020304" pitchFamily="18" charset="0"/>
                <a:cs typeface="Times New Roman" panose="02020603050405020304" pitchFamily="18" charset="0"/>
              </a:rPr>
              <a:t>评估方法：留出法</a:t>
            </a:r>
            <a:endParaRPr lang="en-US" altLang="zh-CN" sz="2400" b="1" dirty="0">
              <a:latin typeface="Times New Roman" panose="02020603050405020304" pitchFamily="18" charset="0"/>
              <a:cs typeface="Times New Roman" panose="02020603050405020304" pitchFamily="18" charset="0"/>
            </a:endParaRPr>
          </a:p>
        </p:txBody>
      </p:sp>
      <p:sp>
        <p:nvSpPr>
          <p:cNvPr id="7" name="内容占位符 2"/>
          <p:cNvSpPr txBox="1">
            <a:spLocks/>
          </p:cNvSpPr>
          <p:nvPr/>
        </p:nvSpPr>
        <p:spPr>
          <a:xfrm>
            <a:off x="410257" y="2528112"/>
            <a:ext cx="7937500" cy="2565401"/>
          </a:xfrm>
          <a:prstGeom prst="rect">
            <a:avLst/>
          </a:prstGeom>
        </p:spPr>
        <p:txBody>
          <a:bodyPr>
            <a:norm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00100" lvl="1" indent="-342900" algn="l">
              <a:lnSpc>
                <a:spcPct val="150000"/>
              </a:lnSpc>
              <a:buFont typeface="Wingdings" panose="05000000000000000000" pitchFamily="2" charset="2"/>
              <a:buChar char="p"/>
            </a:pPr>
            <a:r>
              <a:rPr lang="zh-CN" altLang="en-US" dirty="0">
                <a:latin typeface="+mj-ea"/>
                <a:ea typeface="+mj-ea"/>
              </a:rPr>
              <a:t>直接将数据集划分为两个互斥集合</a:t>
            </a:r>
            <a:endParaRPr lang="en-US" altLang="zh-CN" dirty="0">
              <a:latin typeface="+mj-ea"/>
              <a:ea typeface="+mj-ea"/>
            </a:endParaRPr>
          </a:p>
          <a:p>
            <a:pPr marL="800100" lvl="1" indent="-342900" algn="l">
              <a:lnSpc>
                <a:spcPct val="150000"/>
              </a:lnSpc>
              <a:buFont typeface="Wingdings" panose="05000000000000000000" pitchFamily="2" charset="2"/>
              <a:buChar char="p"/>
            </a:pPr>
            <a:r>
              <a:rPr lang="zh-CN" altLang="en-US" dirty="0">
                <a:latin typeface="+mj-ea"/>
                <a:ea typeface="+mj-ea"/>
              </a:rPr>
              <a:t>训练</a:t>
            </a:r>
            <a:r>
              <a:rPr lang="en-US" altLang="zh-CN" dirty="0">
                <a:latin typeface="+mj-ea"/>
                <a:ea typeface="+mj-ea"/>
              </a:rPr>
              <a:t>/</a:t>
            </a:r>
            <a:r>
              <a:rPr lang="zh-CN" altLang="en-US" dirty="0">
                <a:latin typeface="+mj-ea"/>
                <a:ea typeface="+mj-ea"/>
              </a:rPr>
              <a:t>测试集划分要尽可能保持数据分布的一致性</a:t>
            </a:r>
            <a:endParaRPr lang="en-US" altLang="zh-CN" dirty="0">
              <a:latin typeface="+mj-ea"/>
              <a:ea typeface="+mj-ea"/>
            </a:endParaRPr>
          </a:p>
          <a:p>
            <a:pPr marL="800100" lvl="1" indent="-342900" algn="l">
              <a:lnSpc>
                <a:spcPct val="150000"/>
              </a:lnSpc>
              <a:buFont typeface="Wingdings" panose="05000000000000000000" pitchFamily="2" charset="2"/>
              <a:buChar char="p"/>
            </a:pPr>
            <a:r>
              <a:rPr lang="zh-CN" altLang="en-US" dirty="0">
                <a:latin typeface="+mj-ea"/>
                <a:ea typeface="+mj-ea"/>
              </a:rPr>
              <a:t>一般若干次随机划分、重复实验取平均值</a:t>
            </a:r>
            <a:endParaRPr lang="en-US" altLang="zh-CN" dirty="0">
              <a:latin typeface="+mj-ea"/>
              <a:ea typeface="+mj-ea"/>
            </a:endParaRPr>
          </a:p>
          <a:p>
            <a:pPr marL="800100" lvl="1" indent="-342900" algn="l">
              <a:lnSpc>
                <a:spcPct val="150000"/>
              </a:lnSpc>
              <a:buFont typeface="Wingdings" panose="05000000000000000000" pitchFamily="2" charset="2"/>
              <a:buChar char="p"/>
            </a:pPr>
            <a:r>
              <a:rPr lang="zh-CN" altLang="en-US" dirty="0">
                <a:latin typeface="+mj-ea"/>
                <a:ea typeface="+mj-ea"/>
              </a:rPr>
              <a:t>训练</a:t>
            </a:r>
            <a:r>
              <a:rPr lang="en-US" altLang="zh-CN" dirty="0">
                <a:latin typeface="+mj-ea"/>
                <a:ea typeface="+mj-ea"/>
              </a:rPr>
              <a:t>/</a:t>
            </a:r>
            <a:r>
              <a:rPr lang="zh-CN" altLang="en-US" dirty="0">
                <a:latin typeface="+mj-ea"/>
                <a:ea typeface="+mj-ea"/>
              </a:rPr>
              <a:t>测试样本比例通常为</a:t>
            </a:r>
            <a:r>
              <a:rPr lang="en-US" altLang="zh-CN" dirty="0">
                <a:latin typeface="+mj-ea"/>
                <a:ea typeface="+mj-ea"/>
              </a:rPr>
              <a:t>2:1~4:1</a:t>
            </a:r>
            <a:endParaRPr lang="zh-CN" altLang="en-US" dirty="0">
              <a:latin typeface="+mj-ea"/>
              <a:ea typeface="+mj-ea"/>
            </a:endParaRPr>
          </a:p>
          <a:p>
            <a:pPr marL="800100" lvl="1" indent="-342900" algn="l">
              <a:lnSpc>
                <a:spcPct val="150000"/>
              </a:lnSpc>
              <a:buFont typeface="Wingdings" panose="05000000000000000000" pitchFamily="2" charset="2"/>
              <a:buChar char="p"/>
            </a:pPr>
            <a:endParaRPr lang="en-US" altLang="zh-CN" dirty="0">
              <a:latin typeface="+mj-ea"/>
              <a:ea typeface="+mj-ea"/>
            </a:endParaRPr>
          </a:p>
        </p:txBody>
      </p:sp>
      <p:grpSp>
        <p:nvGrpSpPr>
          <p:cNvPr id="9" name="组合 8"/>
          <p:cNvGrpSpPr/>
          <p:nvPr/>
        </p:nvGrpSpPr>
        <p:grpSpPr>
          <a:xfrm>
            <a:off x="327785" y="1592803"/>
            <a:ext cx="7751728" cy="738236"/>
            <a:chOff x="674874" y="1408064"/>
            <a:chExt cx="7751728" cy="738236"/>
          </a:xfrm>
        </p:grpSpPr>
        <p:sp>
          <p:nvSpPr>
            <p:cNvPr id="14" name="内容占位符 2"/>
            <p:cNvSpPr txBox="1"/>
            <p:nvPr/>
          </p:nvSpPr>
          <p:spPr>
            <a:xfrm>
              <a:off x="674874" y="1408064"/>
              <a:ext cx="6505202" cy="738236"/>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dirty="0">
                  <a:latin typeface="+mj-ea"/>
                  <a:ea typeface="+mj-ea"/>
                </a:rPr>
                <a:t>通常将包含个   样本的数据集</a:t>
              </a:r>
              <a:endParaRPr lang="en-US" altLang="zh-CN" dirty="0">
                <a:latin typeface="+mj-ea"/>
                <a:ea typeface="+mj-ea"/>
              </a:endParaRPr>
            </a:p>
            <a:p>
              <a:pPr marL="457200" lvl="1" indent="0">
                <a:buNone/>
              </a:pPr>
              <a:r>
                <a:rPr lang="zh-CN" altLang="en-US" dirty="0">
                  <a:latin typeface="+mj-ea"/>
                  <a:ea typeface="+mj-ea"/>
                </a:rPr>
                <a:t>拆分成训练集  和测试集   ：</a:t>
              </a: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96" y="1457300"/>
              <a:ext cx="3700506" cy="28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3532" y="1812902"/>
              <a:ext cx="184169" cy="231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0514" y="1824808"/>
              <a:ext cx="193636" cy="21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97174" y="1501740"/>
              <a:ext cx="282575" cy="19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1750207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pic>
        <p:nvPicPr>
          <p:cNvPr id="10" name="图片 9" descr="ws_1BED.tmp"/>
          <p:cNvPicPr/>
          <p:nvPr/>
        </p:nvPicPr>
        <p:blipFill>
          <a:blip r:embed="rId2" cstate="print"/>
          <a:stretch>
            <a:fillRect/>
          </a:stretch>
        </p:blipFill>
        <p:spPr>
          <a:xfrm>
            <a:off x="554493" y="1890837"/>
            <a:ext cx="7830820" cy="4043795"/>
          </a:xfrm>
          <a:prstGeom prst="rect">
            <a:avLst/>
          </a:prstGeom>
        </p:spPr>
      </p:pic>
      <p:sp>
        <p:nvSpPr>
          <p:cNvPr id="11" name="TextBox 25"/>
          <p:cNvSpPr txBox="1"/>
          <p:nvPr/>
        </p:nvSpPr>
        <p:spPr>
          <a:xfrm>
            <a:off x="5567807" y="1608708"/>
            <a:ext cx="3239669" cy="282129"/>
          </a:xfrm>
          <a:prstGeom prst="rect">
            <a:avLst/>
          </a:prstGeom>
          <a:noFill/>
        </p:spPr>
        <p:txBody>
          <a:bodyPr vert="horz" wrap="none" lIns="0" tIns="0" rIns="0" bIns="0" rtlCol="0">
            <a:spAutoFit/>
          </a:bodyPr>
          <a:lstStyle/>
          <a:p>
            <a:pPr>
              <a:lnSpc>
                <a:spcPts val="2180"/>
              </a:lnSpc>
            </a:pPr>
            <a:r>
              <a:rPr lang="zh-CN" altLang="en-US" sz="2000" dirty="0">
                <a:solidFill>
                  <a:srgbClr val="0000FF"/>
                </a:solidFill>
                <a:latin typeface="微软雅黑" panose="020B0503020204020204" pitchFamily="34" charset="-122"/>
              </a:rPr>
              <a:t>若 </a:t>
            </a:r>
            <a:r>
              <a:rPr lang="en-US" altLang="zh-CN" sz="2000" dirty="0">
                <a:solidFill>
                  <a:srgbClr val="0000FF"/>
                </a:solidFill>
                <a:latin typeface="Times New Roman" panose="02020603050405020304"/>
              </a:rPr>
              <a:t>k = m</a:t>
            </a:r>
            <a:r>
              <a:rPr lang="zh-CN" altLang="en-US" sz="2000" dirty="0">
                <a:solidFill>
                  <a:srgbClr val="0000FF"/>
                </a:solidFill>
                <a:latin typeface="微软雅黑" panose="020B0503020204020204" pitchFamily="34" charset="-122"/>
              </a:rPr>
              <a:t>，则得到“留一法”</a:t>
            </a:r>
          </a:p>
        </p:txBody>
      </p:sp>
      <p:sp>
        <p:nvSpPr>
          <p:cNvPr id="12" name="TextBox 26"/>
          <p:cNvSpPr txBox="1"/>
          <p:nvPr/>
        </p:nvSpPr>
        <p:spPr>
          <a:xfrm>
            <a:off x="6070348" y="2080926"/>
            <a:ext cx="2234586" cy="282129"/>
          </a:xfrm>
          <a:prstGeom prst="rect">
            <a:avLst/>
          </a:prstGeom>
          <a:noFill/>
        </p:spPr>
        <p:txBody>
          <a:bodyPr vert="horz" wrap="none" lIns="0" tIns="0" rIns="0" bIns="0" rtlCol="0">
            <a:spAutoFit/>
          </a:bodyPr>
          <a:lstStyle/>
          <a:p>
            <a:pPr>
              <a:lnSpc>
                <a:spcPts val="2180"/>
              </a:lnSpc>
            </a:pPr>
            <a:r>
              <a:rPr lang="en-US" altLang="zh-CN" sz="2000" dirty="0">
                <a:solidFill>
                  <a:srgbClr val="0000FF"/>
                </a:solidFill>
                <a:latin typeface="Times New Roman" panose="02020603050405020304"/>
              </a:rPr>
              <a:t>(leave-one-out, LOO)</a:t>
            </a:r>
            <a:endParaRPr lang="zh-CN" altLang="en-US" sz="2000" dirty="0">
              <a:solidFill>
                <a:srgbClr val="0000FF"/>
              </a:solidFill>
              <a:latin typeface="Times New Roman" panose="02020603050405020304"/>
            </a:endParaRPr>
          </a:p>
        </p:txBody>
      </p:sp>
      <p:sp>
        <p:nvSpPr>
          <p:cNvPr id="13" name="文本框 12"/>
          <p:cNvSpPr txBox="1"/>
          <p:nvPr/>
        </p:nvSpPr>
        <p:spPr>
          <a:xfrm>
            <a:off x="421005" y="935355"/>
            <a:ext cx="5195570" cy="460375"/>
          </a:xfrm>
          <a:prstGeom prst="rect">
            <a:avLst/>
          </a:prstGeom>
          <a:noFill/>
        </p:spPr>
        <p:txBody>
          <a:bodyPr wrap="square" rtlCol="0">
            <a:spAutoFit/>
          </a:bodyPr>
          <a:lstStyle/>
          <a:p>
            <a:pPr marL="342900" indent="-342900">
              <a:buFont typeface="Wingdings" panose="05000000000000000000" charset="0"/>
              <a:buChar char="n"/>
            </a:pPr>
            <a:r>
              <a:rPr lang="zh-CN" altLang="en-US" sz="2400" b="1" dirty="0">
                <a:latin typeface="Times New Roman" panose="02020603050405020304" pitchFamily="18" charset="0"/>
                <a:cs typeface="Times New Roman" panose="02020603050405020304" pitchFamily="18" charset="0"/>
              </a:rPr>
              <a:t>评估方法：</a:t>
            </a:r>
            <a:r>
              <a:rPr lang="en-US" altLang="zh-CN" sz="2400" b="1" i="1" dirty="0">
                <a:latin typeface="Times New Roman" panose="02020603050405020304" pitchFamily="18" charset="0"/>
                <a:cs typeface="Times New Roman" panose="02020603050405020304" pitchFamily="18" charset="0"/>
              </a:rPr>
              <a:t>k</a:t>
            </a:r>
            <a:r>
              <a:rPr lang="en-US" altLang="zh-CN" sz="2400" b="1" dirty="0">
                <a:latin typeface="Times New Roman" panose="02020603050405020304" pitchFamily="18" charset="0"/>
                <a:cs typeface="Times New Roman" panose="02020603050405020304" pitchFamily="18" charset="0"/>
              </a:rPr>
              <a:t>-fold </a:t>
            </a:r>
            <a:r>
              <a:rPr lang="zh-CN" altLang="en-US" sz="2400" b="1" dirty="0">
                <a:latin typeface="Times New Roman" panose="02020603050405020304" pitchFamily="18" charset="0"/>
                <a:cs typeface="Times New Roman" panose="02020603050405020304" pitchFamily="18" charset="0"/>
              </a:rPr>
              <a:t>交叉验证法</a:t>
            </a: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521811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7" name="内容占位符 2"/>
          <p:cNvSpPr txBox="1">
            <a:spLocks/>
          </p:cNvSpPr>
          <p:nvPr/>
        </p:nvSpPr>
        <p:spPr>
          <a:xfrm>
            <a:off x="536248" y="1491464"/>
            <a:ext cx="7937500" cy="902945"/>
          </a:xfrm>
          <a:prstGeom prst="rect">
            <a:avLst/>
          </a:prstGeom>
        </p:spPr>
        <p:txBody>
          <a:bodyPr>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25755" lvl="1" algn="l">
              <a:lnSpc>
                <a:spcPct val="150000"/>
              </a:lnSpc>
            </a:pPr>
            <a:r>
              <a:rPr lang="zh-CN" altLang="en-US" dirty="0">
                <a:latin typeface="+mn-ea"/>
              </a:rPr>
              <a:t>以自助采样法为基础，对数据集 </a:t>
            </a:r>
            <a:r>
              <a:rPr lang="en-US" altLang="zh-CN" dirty="0">
                <a:latin typeface="+mn-ea"/>
              </a:rPr>
              <a:t>D </a:t>
            </a:r>
            <a:r>
              <a:rPr lang="zh-CN" altLang="en-US" dirty="0">
                <a:latin typeface="+mn-ea"/>
              </a:rPr>
              <a:t>有放回采样 </a:t>
            </a:r>
            <a:r>
              <a:rPr lang="en-US" altLang="zh-CN" dirty="0">
                <a:latin typeface="+mn-ea"/>
              </a:rPr>
              <a:t>m </a:t>
            </a:r>
            <a:r>
              <a:rPr lang="zh-CN" altLang="en-US" dirty="0">
                <a:latin typeface="+mn-ea"/>
              </a:rPr>
              <a:t>次得到训练集</a:t>
            </a:r>
            <a:r>
              <a:rPr lang="en-US" altLang="zh-CN" dirty="0">
                <a:latin typeface="+mn-ea"/>
              </a:rPr>
              <a:t>D’,D\D’</a:t>
            </a:r>
            <a:r>
              <a:rPr lang="zh-CN" altLang="en-US" dirty="0">
                <a:latin typeface="+mn-ea"/>
              </a:rPr>
              <a:t>用做测试集。</a:t>
            </a:r>
            <a:endParaRPr lang="en-US" altLang="zh-CN" dirty="0">
              <a:latin typeface="+mn-ea"/>
            </a:endParaRPr>
          </a:p>
        </p:txBody>
      </p:sp>
      <p:sp>
        <p:nvSpPr>
          <p:cNvPr id="20" name="内容占位符 2"/>
          <p:cNvSpPr txBox="1">
            <a:spLocks/>
          </p:cNvSpPr>
          <p:nvPr/>
        </p:nvSpPr>
        <p:spPr>
          <a:xfrm>
            <a:off x="421004" y="2634062"/>
            <a:ext cx="8515605" cy="2565401"/>
          </a:xfrm>
          <a:prstGeom prst="rect">
            <a:avLst/>
          </a:prstGeom>
        </p:spPr>
        <p:txBody>
          <a:bodyPr>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00100" lvl="1" indent="-342900" algn="l">
              <a:lnSpc>
                <a:spcPct val="150000"/>
              </a:lnSpc>
              <a:buFont typeface="Wingdings" panose="05000000000000000000" pitchFamily="2" charset="2"/>
              <a:buChar char="p"/>
            </a:pPr>
            <a:r>
              <a:rPr lang="zh-CN" altLang="en-US" dirty="0"/>
              <a:t>实际模型与预期模型都使用</a:t>
            </a:r>
            <a:r>
              <a:rPr lang="en-US" altLang="zh-CN" dirty="0"/>
              <a:t>m</a:t>
            </a:r>
            <a:r>
              <a:rPr lang="zh-CN" altLang="en-US" dirty="0"/>
              <a:t>个训练样本</a:t>
            </a:r>
            <a:endParaRPr lang="en-US" altLang="zh-CN" dirty="0"/>
          </a:p>
          <a:p>
            <a:pPr marL="800100" lvl="1" indent="-342900" algn="l">
              <a:lnSpc>
                <a:spcPct val="150000"/>
              </a:lnSpc>
              <a:buFont typeface="Wingdings" panose="05000000000000000000" pitchFamily="2" charset="2"/>
              <a:buChar char="p"/>
            </a:pPr>
            <a:r>
              <a:rPr lang="zh-CN" altLang="en-US" dirty="0"/>
              <a:t>约有</a:t>
            </a:r>
            <a:r>
              <a:rPr lang="en-US" altLang="zh-CN" dirty="0"/>
              <a:t>1/3</a:t>
            </a:r>
            <a:r>
              <a:rPr lang="zh-CN" altLang="en-US" dirty="0"/>
              <a:t>的样本没在训练集中出现 </a:t>
            </a:r>
            <a:endParaRPr lang="en-US" altLang="zh-CN" dirty="0"/>
          </a:p>
          <a:p>
            <a:pPr marL="800100" lvl="1" indent="-342900" algn="l">
              <a:lnSpc>
                <a:spcPct val="150000"/>
              </a:lnSpc>
              <a:buFont typeface="Wingdings" panose="05000000000000000000" pitchFamily="2" charset="2"/>
              <a:buChar char="p"/>
            </a:pPr>
            <a:r>
              <a:rPr lang="zh-CN" altLang="en-US" dirty="0"/>
              <a:t>从初始数据集中产生多个不同的训练集，对集成学习有很大的好处</a:t>
            </a:r>
            <a:endParaRPr lang="en-US" altLang="zh-CN" dirty="0"/>
          </a:p>
          <a:p>
            <a:pPr marL="800100" lvl="1" indent="-342900" algn="l">
              <a:lnSpc>
                <a:spcPct val="150000"/>
              </a:lnSpc>
              <a:buFont typeface="Wingdings" panose="05000000000000000000" pitchFamily="2" charset="2"/>
              <a:buChar char="p"/>
            </a:pPr>
            <a:r>
              <a:rPr lang="zh-CN" altLang="en-US" dirty="0"/>
              <a:t>自助法在数据集较小、难以有效划分训练</a:t>
            </a:r>
            <a:r>
              <a:rPr lang="en-US" altLang="zh-CN" dirty="0"/>
              <a:t>/</a:t>
            </a:r>
            <a:r>
              <a:rPr lang="zh-CN" altLang="en-US" dirty="0"/>
              <a:t>测试集时很有用；由于改变了数据集分布可能引入估计偏差，在数据量足够时，留出法和交叉验证法更常用。</a:t>
            </a:r>
            <a:endParaRPr lang="en-US" altLang="zh-CN" dirty="0"/>
          </a:p>
          <a:p>
            <a:pPr lvl="1" algn="l">
              <a:lnSpc>
                <a:spcPct val="150000"/>
              </a:lnSpc>
            </a:pPr>
            <a:endParaRPr lang="en-US" altLang="zh-CN" dirty="0">
              <a:latin typeface="+mj-ea"/>
              <a:ea typeface="+mj-ea"/>
            </a:endParaRPr>
          </a:p>
        </p:txBody>
      </p:sp>
      <p:sp>
        <p:nvSpPr>
          <p:cNvPr id="21" name="文本框 20"/>
          <p:cNvSpPr txBox="1"/>
          <p:nvPr/>
        </p:nvSpPr>
        <p:spPr>
          <a:xfrm>
            <a:off x="421005" y="935355"/>
            <a:ext cx="5195570" cy="460375"/>
          </a:xfrm>
          <a:prstGeom prst="rect">
            <a:avLst/>
          </a:prstGeom>
          <a:noFill/>
        </p:spPr>
        <p:txBody>
          <a:bodyPr wrap="square" rtlCol="0">
            <a:spAutoFit/>
          </a:bodyPr>
          <a:lstStyle/>
          <a:p>
            <a:pPr marL="342900" indent="-342900">
              <a:buFont typeface="Wingdings" panose="05000000000000000000" charset="0"/>
              <a:buChar char="n"/>
            </a:pPr>
            <a:r>
              <a:rPr lang="zh-CN" altLang="en-US" sz="2400" b="1" dirty="0">
                <a:latin typeface="Times New Roman" panose="02020603050405020304" pitchFamily="18" charset="0"/>
                <a:cs typeface="Times New Roman" panose="02020603050405020304" pitchFamily="18" charset="0"/>
              </a:rPr>
              <a:t>评估方法：自助法</a:t>
            </a:r>
          </a:p>
        </p:txBody>
      </p:sp>
    </p:spTree>
    <p:extLst>
      <p:ext uri="{BB962C8B-B14F-4D97-AF65-F5344CB8AC3E}">
        <p14:creationId xmlns:p14="http://schemas.microsoft.com/office/powerpoint/2010/main" val="154645437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人工智能</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6" name="文本框 5"/>
          <p:cNvSpPr txBox="1"/>
          <p:nvPr/>
        </p:nvSpPr>
        <p:spPr>
          <a:xfrm>
            <a:off x="2545213" y="4239822"/>
            <a:ext cx="4822099"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Thinking, perception, action</a:t>
            </a:r>
            <a:endParaRPr lang="zh-CN" altLang="en-US" sz="28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2545213" y="3677624"/>
            <a:ext cx="4822099"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Models targeted at</a:t>
            </a:r>
            <a:endParaRPr lang="zh-CN" altLang="en-US" sz="28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2545213" y="3114575"/>
            <a:ext cx="4822099"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Representations that support</a:t>
            </a:r>
            <a:endParaRPr lang="zh-CN" altLang="en-US" sz="28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545213" y="2551526"/>
            <a:ext cx="4822099"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Constrains exposed by</a:t>
            </a:r>
            <a:endParaRPr lang="zh-CN" altLang="en-US" sz="28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2545213" y="1988477"/>
            <a:ext cx="4822099"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Algorithms enabled by</a:t>
            </a:r>
            <a:endParaRPr lang="zh-CN" altLang="en-US" sz="2800" dirty="0">
              <a:latin typeface="Times New Roman" panose="02020603050405020304" pitchFamily="18" charset="0"/>
              <a:cs typeface="Times New Roman" panose="02020603050405020304" pitchFamily="18" charset="0"/>
            </a:endParaRPr>
          </a:p>
        </p:txBody>
      </p:sp>
      <p:sp>
        <p:nvSpPr>
          <p:cNvPr id="2" name="下箭头 1"/>
          <p:cNvSpPr/>
          <p:nvPr/>
        </p:nvSpPr>
        <p:spPr>
          <a:xfrm rot="10800000">
            <a:off x="1298575" y="2153026"/>
            <a:ext cx="427512" cy="2446317"/>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下箭头 11"/>
          <p:cNvSpPr/>
          <p:nvPr/>
        </p:nvSpPr>
        <p:spPr>
          <a:xfrm>
            <a:off x="7436995" y="2153025"/>
            <a:ext cx="427512" cy="2446317"/>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9472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任意多边形 2"/>
          <p:cNvSpPr/>
          <p:nvPr/>
        </p:nvSpPr>
        <p:spPr>
          <a:xfrm>
            <a:off x="671452" y="4346591"/>
            <a:ext cx="7572756" cy="461774"/>
          </a:xfrm>
          <a:custGeom>
            <a:avLst/>
            <a:gdLst/>
            <a:ahLst/>
            <a:cxnLst/>
            <a:rect l="0" t="0" r="0" b="0"/>
            <a:pathLst>
              <a:path w="7572756" h="461774">
                <a:moveTo>
                  <a:pt x="0" y="461773"/>
                </a:moveTo>
                <a:lnTo>
                  <a:pt x="7572755" y="461773"/>
                </a:lnTo>
                <a:lnTo>
                  <a:pt x="7572755"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TextBox 26"/>
          <p:cNvSpPr txBox="1"/>
          <p:nvPr/>
        </p:nvSpPr>
        <p:spPr>
          <a:xfrm>
            <a:off x="671452" y="1792307"/>
            <a:ext cx="5386090" cy="878446"/>
          </a:xfrm>
          <a:prstGeom prst="rect">
            <a:avLst/>
          </a:prstGeom>
          <a:noFill/>
        </p:spPr>
        <p:txBody>
          <a:bodyPr vert="horz" wrap="none" lIns="0" tIns="0" rIns="0" bIns="0" rtlCol="0">
            <a:spAutoFit/>
          </a:bodyPr>
          <a:lstStyle/>
          <a:p>
            <a:pPr>
              <a:lnSpc>
                <a:spcPts val="2685"/>
              </a:lnSpc>
            </a:pPr>
            <a:r>
              <a:rPr lang="zh-CN" altLang="en-US" sz="2000" dirty="0">
                <a:solidFill>
                  <a:srgbClr val="000000"/>
                </a:solidFill>
                <a:latin typeface="微软雅黑" panose="020B0503020204020204" pitchFamily="34" charset="-122"/>
              </a:rPr>
              <a:t>算法的参数：一般由人工设定，亦称“超参数”</a:t>
            </a:r>
          </a:p>
          <a:p>
            <a:pPr>
              <a:lnSpc>
                <a:spcPts val="1000"/>
              </a:lnSpc>
            </a:pPr>
            <a:endParaRPr lang="zh-CN" altLang="en-US" sz="2000" dirty="0">
              <a:solidFill>
                <a:srgbClr val="000000"/>
              </a:solidFill>
              <a:latin typeface="微软雅黑" panose="020B0503020204020204" pitchFamily="34" charset="-122"/>
            </a:endParaRPr>
          </a:p>
          <a:p>
            <a:pPr>
              <a:lnSpc>
                <a:spcPts val="3565"/>
              </a:lnSpc>
            </a:pPr>
            <a:r>
              <a:rPr lang="zh-CN" altLang="en-US" sz="2000" dirty="0">
                <a:solidFill>
                  <a:srgbClr val="000000"/>
                </a:solidFill>
                <a:latin typeface="微软雅黑" panose="020B0503020204020204" pitchFamily="34" charset="-122"/>
              </a:rPr>
              <a:t>模型的参数：一般由学习确定</a:t>
            </a:r>
          </a:p>
        </p:txBody>
      </p:sp>
      <p:sp>
        <p:nvSpPr>
          <p:cNvPr id="5" name="TextBox 27"/>
          <p:cNvSpPr txBox="1"/>
          <p:nvPr/>
        </p:nvSpPr>
        <p:spPr>
          <a:xfrm>
            <a:off x="671452" y="3691575"/>
            <a:ext cx="4873129" cy="294953"/>
          </a:xfrm>
          <a:prstGeom prst="rect">
            <a:avLst/>
          </a:prstGeom>
          <a:noFill/>
        </p:spPr>
        <p:txBody>
          <a:bodyPr vert="horz" wrap="none" lIns="0" tIns="0" rIns="0" bIns="0" rtlCol="0">
            <a:spAutoFit/>
          </a:bodyPr>
          <a:lstStyle/>
          <a:p>
            <a:pPr>
              <a:lnSpc>
                <a:spcPts val="2305"/>
              </a:lnSpc>
            </a:pPr>
            <a:r>
              <a:rPr lang="zh-CN" altLang="en-US" sz="2000" dirty="0">
                <a:solidFill>
                  <a:srgbClr val="0000FF"/>
                </a:solidFill>
                <a:latin typeface="微软雅黑" panose="020B0503020204020204" pitchFamily="34" charset="-122"/>
              </a:rPr>
              <a:t>参数调得好不好往往对最终性能有关键影响</a:t>
            </a:r>
          </a:p>
        </p:txBody>
      </p:sp>
      <p:sp>
        <p:nvSpPr>
          <p:cNvPr id="6" name="TextBox 28"/>
          <p:cNvSpPr txBox="1"/>
          <p:nvPr/>
        </p:nvSpPr>
        <p:spPr>
          <a:xfrm>
            <a:off x="671452" y="3036559"/>
            <a:ext cx="8194078" cy="294953"/>
          </a:xfrm>
          <a:prstGeom prst="rect">
            <a:avLst/>
          </a:prstGeom>
          <a:noFill/>
        </p:spPr>
        <p:txBody>
          <a:bodyPr vert="horz" wrap="square" lIns="0" tIns="0" rIns="0" bIns="0" rtlCol="0">
            <a:spAutoFit/>
          </a:bodyPr>
          <a:lstStyle/>
          <a:p>
            <a:pPr>
              <a:lnSpc>
                <a:spcPts val="2310"/>
              </a:lnSpc>
            </a:pPr>
            <a:r>
              <a:rPr lang="zh-CN" altLang="en-US" sz="2000" dirty="0">
                <a:solidFill>
                  <a:srgbClr val="00B050"/>
                </a:solidFill>
                <a:latin typeface="微软雅黑" panose="020B0503020204020204" pitchFamily="34" charset="-122"/>
              </a:rPr>
              <a:t>调参过程相似：先产生若干模型，然后基于某种评估方法进行选择</a:t>
            </a:r>
          </a:p>
        </p:txBody>
      </p:sp>
      <p:sp>
        <p:nvSpPr>
          <p:cNvPr id="7" name="TextBox 29"/>
          <p:cNvSpPr txBox="1"/>
          <p:nvPr/>
        </p:nvSpPr>
        <p:spPr>
          <a:xfrm>
            <a:off x="763501" y="4391370"/>
            <a:ext cx="5770811" cy="336631"/>
          </a:xfrm>
          <a:prstGeom prst="rect">
            <a:avLst/>
          </a:prstGeom>
          <a:noFill/>
        </p:spPr>
        <p:txBody>
          <a:bodyPr vert="horz" wrap="none" lIns="0" tIns="0" rIns="0" bIns="0" rtlCol="0">
            <a:spAutoFit/>
          </a:bodyPr>
          <a:lstStyle/>
          <a:p>
            <a:pPr>
              <a:lnSpc>
                <a:spcPts val="2910"/>
              </a:lnSpc>
            </a:pPr>
            <a:r>
              <a:rPr lang="zh-CN" altLang="en-US" sz="2000" dirty="0">
                <a:solidFill>
                  <a:srgbClr val="000000"/>
                </a:solidFill>
                <a:latin typeface="微软雅黑" panose="020B0503020204020204" pitchFamily="34" charset="-122"/>
              </a:rPr>
              <a:t>区别：训练集  </a:t>
            </a:r>
            <a:r>
              <a:rPr lang="en-US" altLang="zh-CN" sz="2000" dirty="0">
                <a:solidFill>
                  <a:srgbClr val="000000"/>
                </a:solidFill>
                <a:latin typeface="Times New Roman" panose="02020603050405020304"/>
              </a:rPr>
              <a:t>vs.  </a:t>
            </a:r>
            <a:r>
              <a:rPr lang="zh-CN" altLang="en-US" sz="2000" dirty="0">
                <a:solidFill>
                  <a:srgbClr val="000000"/>
                </a:solidFill>
                <a:latin typeface="微软雅黑" panose="020B0503020204020204" pitchFamily="34" charset="-122"/>
              </a:rPr>
              <a:t>测试集  </a:t>
            </a:r>
            <a:r>
              <a:rPr lang="en-US" altLang="zh-CN" sz="2000" dirty="0">
                <a:solidFill>
                  <a:srgbClr val="000000"/>
                </a:solidFill>
                <a:latin typeface="Times New Roman" panose="02020603050405020304"/>
              </a:rPr>
              <a:t>vs. </a:t>
            </a:r>
            <a:r>
              <a:rPr lang="zh-CN" altLang="en-US" sz="2000" dirty="0">
                <a:solidFill>
                  <a:srgbClr val="FF0000"/>
                </a:solidFill>
                <a:latin typeface="微软雅黑" panose="020B0503020204020204" pitchFamily="34" charset="-122"/>
              </a:rPr>
              <a:t>验证集 </a:t>
            </a:r>
            <a:r>
              <a:rPr lang="en-US" altLang="zh-CN" sz="2000" dirty="0">
                <a:solidFill>
                  <a:srgbClr val="000000"/>
                </a:solidFill>
                <a:latin typeface="Times New Roman" panose="02020603050405020304"/>
              </a:rPr>
              <a:t>(validation set)</a:t>
            </a:r>
            <a:endParaRPr lang="zh-CN" altLang="en-US" sz="2000" dirty="0">
              <a:solidFill>
                <a:srgbClr val="000000"/>
              </a:solidFill>
              <a:latin typeface="Times New Roman" panose="02020603050405020304"/>
            </a:endParaRPr>
          </a:p>
        </p:txBody>
      </p:sp>
      <p:sp>
        <p:nvSpPr>
          <p:cNvPr id="9" name="文本框 8"/>
          <p:cNvSpPr txBox="1"/>
          <p:nvPr/>
        </p:nvSpPr>
        <p:spPr>
          <a:xfrm>
            <a:off x="421005" y="935355"/>
            <a:ext cx="5195570" cy="460375"/>
          </a:xfrm>
          <a:prstGeom prst="rect">
            <a:avLst/>
          </a:prstGeom>
          <a:noFill/>
        </p:spPr>
        <p:txBody>
          <a:bodyPr wrap="square" rtlCol="0">
            <a:spAutoFit/>
          </a:bodyPr>
          <a:lstStyle/>
          <a:p>
            <a:pPr marL="342900" indent="-342900">
              <a:buFont typeface="Wingdings" panose="05000000000000000000" charset="0"/>
              <a:buChar char="n"/>
            </a:pP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调参</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与最终模型</a:t>
            </a:r>
          </a:p>
        </p:txBody>
      </p:sp>
    </p:spTree>
    <p:extLst>
      <p:ext uri="{BB962C8B-B14F-4D97-AF65-F5344CB8AC3E}">
        <p14:creationId xmlns:p14="http://schemas.microsoft.com/office/powerpoint/2010/main" val="250819514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1588907" y="3545612"/>
            <a:ext cx="5949953" cy="1081317"/>
          </a:xfrm>
          <a:custGeom>
            <a:avLst/>
            <a:gdLst/>
            <a:ahLst/>
            <a:cxnLst/>
            <a:rect l="0" t="0" r="0" b="0"/>
            <a:pathLst>
              <a:path w="7112509" h="830581">
                <a:moveTo>
                  <a:pt x="0" y="830580"/>
                </a:moveTo>
                <a:lnTo>
                  <a:pt x="7112508" y="830580"/>
                </a:lnTo>
                <a:lnTo>
                  <a:pt x="7112508" y="0"/>
                </a:lnTo>
                <a:lnTo>
                  <a:pt x="0" y="0"/>
                </a:lnTo>
                <a:close/>
              </a:path>
            </a:pathLst>
          </a:cu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5" name="TextBox 26"/>
          <p:cNvSpPr txBox="1"/>
          <p:nvPr/>
        </p:nvSpPr>
        <p:spPr>
          <a:xfrm>
            <a:off x="501645" y="1062521"/>
            <a:ext cx="7634077" cy="957955"/>
          </a:xfrm>
          <a:prstGeom prst="rect">
            <a:avLst/>
          </a:prstGeom>
          <a:noFill/>
        </p:spPr>
        <p:txBody>
          <a:bodyPr vert="horz" wrap="square" lIns="0" tIns="0" rIns="0" bIns="0" rtlCol="0">
            <a:spAutoFit/>
          </a:bodyPr>
          <a:lstStyle/>
          <a:p>
            <a:pPr marL="342900" indent="-342900">
              <a:lnSpc>
                <a:spcPct val="150000"/>
              </a:lnSpc>
              <a:buFont typeface="Wingdings" panose="05000000000000000000" charset="0"/>
              <a:buChar char="n"/>
            </a:pPr>
            <a:r>
              <a:rPr lang="zh-CN" altLang="en-US" sz="2400" b="1" dirty="0">
                <a:latin typeface="Times New Roman" panose="02020603050405020304" pitchFamily="18" charset="0"/>
                <a:cs typeface="Times New Roman" panose="02020603050405020304" pitchFamily="18" charset="0"/>
              </a:rPr>
              <a:t>性能度量</a:t>
            </a:r>
            <a:r>
              <a:rPr lang="en-US" altLang="zh-CN" sz="2400" b="1" dirty="0">
                <a:latin typeface="Times New Roman" panose="02020603050405020304" pitchFamily="18" charset="0"/>
                <a:cs typeface="Times New Roman" panose="02020603050405020304" pitchFamily="18" charset="0"/>
              </a:rPr>
              <a:t>(performance measure)</a:t>
            </a:r>
          </a:p>
          <a:p>
            <a:pPr>
              <a:lnSpc>
                <a:spcPct val="150000"/>
              </a:lnSpc>
            </a:pPr>
            <a:r>
              <a:rPr lang="zh-CN" altLang="en-US" sz="2000" dirty="0">
                <a:solidFill>
                  <a:srgbClr val="000000"/>
                </a:solidFill>
                <a:latin typeface="微软雅黑" panose="020B0503020204020204" pitchFamily="34" charset="-122"/>
              </a:rPr>
              <a:t>     是衡量模型泛化能力的评价标准，反映了任务需求</a:t>
            </a:r>
          </a:p>
        </p:txBody>
      </p:sp>
      <p:sp>
        <p:nvSpPr>
          <p:cNvPr id="6" name="TextBox 27"/>
          <p:cNvSpPr txBox="1"/>
          <p:nvPr/>
        </p:nvSpPr>
        <p:spPr>
          <a:xfrm>
            <a:off x="881897" y="2331039"/>
            <a:ext cx="5386090" cy="294953"/>
          </a:xfrm>
          <a:prstGeom prst="rect">
            <a:avLst/>
          </a:prstGeom>
          <a:noFill/>
        </p:spPr>
        <p:txBody>
          <a:bodyPr vert="horz" wrap="none" lIns="0" tIns="0" rIns="0" bIns="0" rtlCol="0">
            <a:spAutoFit/>
          </a:bodyPr>
          <a:lstStyle/>
          <a:p>
            <a:pPr>
              <a:lnSpc>
                <a:spcPts val="2305"/>
              </a:lnSpc>
            </a:pPr>
            <a:r>
              <a:rPr lang="zh-CN" altLang="en-US" sz="2000" dirty="0">
                <a:solidFill>
                  <a:srgbClr val="000000"/>
                </a:solidFill>
                <a:latin typeface="微软雅黑" panose="020B0503020204020204" pitchFamily="34" charset="-122"/>
              </a:rPr>
              <a:t>使用不同的性能度量往往会导致不同的评判结果</a:t>
            </a:r>
          </a:p>
        </p:txBody>
      </p:sp>
      <p:sp>
        <p:nvSpPr>
          <p:cNvPr id="7" name="TextBox 28"/>
          <p:cNvSpPr txBox="1"/>
          <p:nvPr/>
        </p:nvSpPr>
        <p:spPr>
          <a:xfrm>
            <a:off x="1639809" y="3655594"/>
            <a:ext cx="5899051" cy="1218282"/>
          </a:xfrm>
          <a:prstGeom prst="rect">
            <a:avLst/>
          </a:prstGeom>
          <a:noFill/>
        </p:spPr>
        <p:txBody>
          <a:bodyPr vert="horz" wrap="none" lIns="0" tIns="0" rIns="0" bIns="0" rtlCol="0">
            <a:spAutoFit/>
          </a:bodyPr>
          <a:lstStyle/>
          <a:p>
            <a:pPr>
              <a:lnSpc>
                <a:spcPct val="150000"/>
              </a:lnSpc>
            </a:pPr>
            <a:r>
              <a:rPr lang="zh-CN" altLang="en-US" sz="2000" dirty="0">
                <a:solidFill>
                  <a:srgbClr val="000000"/>
                </a:solidFill>
                <a:latin typeface="微软雅黑" panose="020B0503020204020204" pitchFamily="34" charset="-122"/>
              </a:rPr>
              <a:t>什么样的模型是“好”的，不仅取决于算法和数据，</a:t>
            </a:r>
            <a:endParaRPr lang="en-US" altLang="zh-CN" sz="2000" dirty="0">
              <a:solidFill>
                <a:srgbClr val="000000"/>
              </a:solidFill>
              <a:latin typeface="微软雅黑" panose="020B0503020204020204" pitchFamily="34" charset="-122"/>
            </a:endParaRPr>
          </a:p>
          <a:p>
            <a:pPr algn="ctr">
              <a:lnSpc>
                <a:spcPct val="150000"/>
              </a:lnSpc>
            </a:pPr>
            <a:r>
              <a:rPr lang="zh-CN" altLang="en-US" sz="2000" dirty="0">
                <a:solidFill>
                  <a:srgbClr val="000000"/>
                </a:solidFill>
                <a:latin typeface="微软雅黑" panose="020B0503020204020204" pitchFamily="34" charset="-122"/>
              </a:rPr>
              <a:t>还取决于任务需求</a:t>
            </a:r>
          </a:p>
          <a:p>
            <a:pPr>
              <a:lnSpc>
                <a:spcPts val="2305"/>
              </a:lnSpc>
            </a:pPr>
            <a:endParaRPr lang="zh-CN" altLang="en-US" sz="2000" dirty="0">
              <a:solidFill>
                <a:srgbClr val="000000"/>
              </a:solidFill>
              <a:latin typeface="微软雅黑" panose="020B0503020204020204" pitchFamily="34" charset="-122"/>
            </a:endParaRPr>
          </a:p>
        </p:txBody>
      </p:sp>
    </p:spTree>
    <p:extLst>
      <p:ext uri="{BB962C8B-B14F-4D97-AF65-F5344CB8AC3E}">
        <p14:creationId xmlns:p14="http://schemas.microsoft.com/office/powerpoint/2010/main" val="140461508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TextBox 30"/>
          <p:cNvSpPr txBox="1"/>
          <p:nvPr/>
        </p:nvSpPr>
        <p:spPr>
          <a:xfrm>
            <a:off x="616791" y="1207821"/>
            <a:ext cx="4674421"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回归</a:t>
            </a:r>
            <a:r>
              <a:rPr lang="en-US" altLang="zh-CN" sz="2400" b="1" dirty="0">
                <a:latin typeface="Times New Roman" panose="02020603050405020304" pitchFamily="18" charset="0"/>
                <a:cs typeface="Times New Roman" panose="02020603050405020304" pitchFamily="18" charset="0"/>
              </a:rPr>
              <a:t>(regression)</a:t>
            </a:r>
            <a:r>
              <a:rPr lang="zh-CN" altLang="en-US" sz="2400" b="1" dirty="0">
                <a:latin typeface="Times New Roman" panose="02020603050405020304" pitchFamily="18" charset="0"/>
                <a:cs typeface="Times New Roman" panose="02020603050405020304" pitchFamily="18" charset="0"/>
              </a:rPr>
              <a:t>任务的性能度量</a:t>
            </a:r>
          </a:p>
        </p:txBody>
      </p:sp>
      <p:sp>
        <p:nvSpPr>
          <p:cNvPr id="11" name="椭圆 10"/>
          <p:cNvSpPr/>
          <p:nvPr/>
        </p:nvSpPr>
        <p:spPr>
          <a:xfrm>
            <a:off x="2271860" y="5044693"/>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400124" y="2821757"/>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582238" y="3010292"/>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对象 21"/>
          <p:cNvGraphicFramePr>
            <a:graphicFrameLocks noChangeAspect="1"/>
          </p:cNvGraphicFramePr>
          <p:nvPr/>
        </p:nvGraphicFramePr>
        <p:xfrm>
          <a:off x="2207190" y="5451398"/>
          <a:ext cx="327302" cy="310937"/>
        </p:xfrm>
        <a:graphic>
          <a:graphicData uri="http://schemas.openxmlformats.org/presentationml/2006/ole">
            <mc:AlternateContent xmlns:mc="http://schemas.openxmlformats.org/markup-compatibility/2006">
              <mc:Choice xmlns:v="urn:schemas-microsoft-com:vml" Requires="v">
                <p:oleObj name="Formula" r:id="rId2" imgW="127080" imgH="120960" progId="Equation.Ribbit">
                  <p:embed/>
                </p:oleObj>
              </mc:Choice>
              <mc:Fallback>
                <p:oleObj name="Formula" r:id="rId2" imgW="127080" imgH="120960" progId="Equation.Ribbit">
                  <p:embed/>
                  <p:pic>
                    <p:nvPicPr>
                      <p:cNvPr id="22" name="对象 21"/>
                      <p:cNvPicPr/>
                      <p:nvPr/>
                    </p:nvPicPr>
                    <p:blipFill>
                      <a:blip r:embed="rId3"/>
                      <a:stretch>
                        <a:fillRect/>
                      </a:stretch>
                    </p:blipFill>
                    <p:spPr>
                      <a:xfrm>
                        <a:off x="2207190" y="5451398"/>
                        <a:ext cx="327302" cy="310937"/>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3328988" y="2312988"/>
          <a:ext cx="339725" cy="311150"/>
        </p:xfrm>
        <a:graphic>
          <a:graphicData uri="http://schemas.openxmlformats.org/presentationml/2006/ole">
            <mc:AlternateContent xmlns:mc="http://schemas.openxmlformats.org/markup-compatibility/2006">
              <mc:Choice xmlns:v="urn:schemas-microsoft-com:vml" Requires="v">
                <p:oleObj name="Formula" r:id="rId4" imgW="131040" imgH="120960" progId="Equation.Ribbit">
                  <p:embed/>
                </p:oleObj>
              </mc:Choice>
              <mc:Fallback>
                <p:oleObj name="Formula" r:id="rId4" imgW="131040" imgH="120960" progId="Equation.Ribbit">
                  <p:embed/>
                  <p:pic>
                    <p:nvPicPr>
                      <p:cNvPr id="23" name="对象 22"/>
                      <p:cNvPicPr/>
                      <p:nvPr/>
                    </p:nvPicPr>
                    <p:blipFill>
                      <a:blip r:embed="rId5"/>
                      <a:stretch>
                        <a:fillRect/>
                      </a:stretch>
                    </p:blipFill>
                    <p:spPr>
                      <a:xfrm>
                        <a:off x="3328988" y="2312988"/>
                        <a:ext cx="339725" cy="311150"/>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5511800" y="3460750"/>
          <a:ext cx="339725" cy="311150"/>
        </p:xfrm>
        <a:graphic>
          <a:graphicData uri="http://schemas.openxmlformats.org/presentationml/2006/ole">
            <mc:AlternateContent xmlns:mc="http://schemas.openxmlformats.org/markup-compatibility/2006">
              <mc:Choice xmlns:v="urn:schemas-microsoft-com:vml" Requires="v">
                <p:oleObj name="Formula" r:id="rId6" imgW="131040" imgH="120960" progId="Equation.Ribbit">
                  <p:embed/>
                </p:oleObj>
              </mc:Choice>
              <mc:Fallback>
                <p:oleObj name="Formula" r:id="rId6" imgW="131040" imgH="120960" progId="Equation.Ribbit">
                  <p:embed/>
                  <p:pic>
                    <p:nvPicPr>
                      <p:cNvPr id="24" name="对象 23"/>
                      <p:cNvPicPr/>
                      <p:nvPr/>
                    </p:nvPicPr>
                    <p:blipFill>
                      <a:blip r:embed="rId7"/>
                      <a:stretch>
                        <a:fillRect/>
                      </a:stretch>
                    </p:blipFill>
                    <p:spPr>
                      <a:xfrm>
                        <a:off x="5511800" y="3460750"/>
                        <a:ext cx="339725" cy="311150"/>
                      </a:xfrm>
                      <a:prstGeom prst="rect">
                        <a:avLst/>
                      </a:prstGeom>
                    </p:spPr>
                  </p:pic>
                </p:oleObj>
              </mc:Fallback>
            </mc:AlternateContent>
          </a:graphicData>
        </a:graphic>
      </p:graphicFrame>
    </p:spTree>
    <p:extLst>
      <p:ext uri="{BB962C8B-B14F-4D97-AF65-F5344CB8AC3E}">
        <p14:creationId xmlns:p14="http://schemas.microsoft.com/office/powerpoint/2010/main" val="176415186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TextBox 30"/>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回归任务的性能度量</a:t>
            </a:r>
          </a:p>
        </p:txBody>
      </p:sp>
      <p:cxnSp>
        <p:nvCxnSpPr>
          <p:cNvPr id="5" name="直接连接符 4"/>
          <p:cNvCxnSpPr/>
          <p:nvPr/>
        </p:nvCxnSpPr>
        <p:spPr>
          <a:xfrm flipV="1">
            <a:off x="1828800" y="2168165"/>
            <a:ext cx="4823670" cy="2469823"/>
          </a:xfrm>
          <a:prstGeom prst="line">
            <a:avLst/>
          </a:prstGeom>
          <a:ln w="38100"/>
        </p:spPr>
        <p:style>
          <a:lnRef idx="1">
            <a:schemeClr val="dk1"/>
          </a:lnRef>
          <a:fillRef idx="0">
            <a:schemeClr val="dk1"/>
          </a:fillRef>
          <a:effectRef idx="0">
            <a:schemeClr val="dk1"/>
          </a:effectRef>
          <a:fontRef idx="minor">
            <a:schemeClr val="tx1"/>
          </a:fontRef>
        </p:style>
      </p:cxnSp>
      <p:sp>
        <p:nvSpPr>
          <p:cNvPr id="11" name="椭圆 10"/>
          <p:cNvSpPr/>
          <p:nvPr/>
        </p:nvSpPr>
        <p:spPr>
          <a:xfrm>
            <a:off x="2271860" y="5044693"/>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400124" y="2821757"/>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582238" y="3010292"/>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对象 21"/>
          <p:cNvGraphicFramePr>
            <a:graphicFrameLocks noChangeAspect="1"/>
          </p:cNvGraphicFramePr>
          <p:nvPr/>
        </p:nvGraphicFramePr>
        <p:xfrm>
          <a:off x="2207190" y="5451398"/>
          <a:ext cx="327302" cy="310937"/>
        </p:xfrm>
        <a:graphic>
          <a:graphicData uri="http://schemas.openxmlformats.org/presentationml/2006/ole">
            <mc:AlternateContent xmlns:mc="http://schemas.openxmlformats.org/markup-compatibility/2006">
              <mc:Choice xmlns:v="urn:schemas-microsoft-com:vml" Requires="v">
                <p:oleObj name="Formula" r:id="rId2" imgW="127080" imgH="120960" progId="Equation.Ribbit">
                  <p:embed/>
                </p:oleObj>
              </mc:Choice>
              <mc:Fallback>
                <p:oleObj name="Formula" r:id="rId2" imgW="127080" imgH="120960" progId="Equation.Ribbit">
                  <p:embed/>
                  <p:pic>
                    <p:nvPicPr>
                      <p:cNvPr id="22" name="对象 21"/>
                      <p:cNvPicPr/>
                      <p:nvPr/>
                    </p:nvPicPr>
                    <p:blipFill>
                      <a:blip r:embed="rId3"/>
                      <a:stretch>
                        <a:fillRect/>
                      </a:stretch>
                    </p:blipFill>
                    <p:spPr>
                      <a:xfrm>
                        <a:off x="2207190" y="5451398"/>
                        <a:ext cx="327302" cy="310937"/>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3328988" y="2312988"/>
          <a:ext cx="339725" cy="311150"/>
        </p:xfrm>
        <a:graphic>
          <a:graphicData uri="http://schemas.openxmlformats.org/presentationml/2006/ole">
            <mc:AlternateContent xmlns:mc="http://schemas.openxmlformats.org/markup-compatibility/2006">
              <mc:Choice xmlns:v="urn:schemas-microsoft-com:vml" Requires="v">
                <p:oleObj name="Formula" r:id="rId4" imgW="131040" imgH="120960" progId="Equation.Ribbit">
                  <p:embed/>
                </p:oleObj>
              </mc:Choice>
              <mc:Fallback>
                <p:oleObj name="Formula" r:id="rId4" imgW="131040" imgH="120960" progId="Equation.Ribbit">
                  <p:embed/>
                  <p:pic>
                    <p:nvPicPr>
                      <p:cNvPr id="23" name="对象 22"/>
                      <p:cNvPicPr/>
                      <p:nvPr/>
                    </p:nvPicPr>
                    <p:blipFill>
                      <a:blip r:embed="rId5"/>
                      <a:stretch>
                        <a:fillRect/>
                      </a:stretch>
                    </p:blipFill>
                    <p:spPr>
                      <a:xfrm>
                        <a:off x="3328988" y="2312988"/>
                        <a:ext cx="339725" cy="311150"/>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5511800" y="3460750"/>
          <a:ext cx="339725" cy="311150"/>
        </p:xfrm>
        <a:graphic>
          <a:graphicData uri="http://schemas.openxmlformats.org/presentationml/2006/ole">
            <mc:AlternateContent xmlns:mc="http://schemas.openxmlformats.org/markup-compatibility/2006">
              <mc:Choice xmlns:v="urn:schemas-microsoft-com:vml" Requires="v">
                <p:oleObj name="Formula" r:id="rId6" imgW="131040" imgH="120960" progId="Equation.Ribbit">
                  <p:embed/>
                </p:oleObj>
              </mc:Choice>
              <mc:Fallback>
                <p:oleObj name="Formula" r:id="rId6" imgW="131040" imgH="120960" progId="Equation.Ribbit">
                  <p:embed/>
                  <p:pic>
                    <p:nvPicPr>
                      <p:cNvPr id="24" name="对象 23"/>
                      <p:cNvPicPr/>
                      <p:nvPr/>
                    </p:nvPicPr>
                    <p:blipFill>
                      <a:blip r:embed="rId7"/>
                      <a:stretch>
                        <a:fillRect/>
                      </a:stretch>
                    </p:blipFill>
                    <p:spPr>
                      <a:xfrm>
                        <a:off x="5511800" y="3460750"/>
                        <a:ext cx="339725" cy="311150"/>
                      </a:xfrm>
                      <a:prstGeom prst="rect">
                        <a:avLst/>
                      </a:prstGeom>
                    </p:spPr>
                  </p:pic>
                </p:oleObj>
              </mc:Fallback>
            </mc:AlternateContent>
          </a:graphicData>
        </a:graphic>
      </p:graphicFrame>
    </p:spTree>
    <p:extLst>
      <p:ext uri="{BB962C8B-B14F-4D97-AF65-F5344CB8AC3E}">
        <p14:creationId xmlns:p14="http://schemas.microsoft.com/office/powerpoint/2010/main" val="158027116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TextBox 30"/>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回归任务的性能度量</a:t>
            </a:r>
          </a:p>
        </p:txBody>
      </p:sp>
      <p:cxnSp>
        <p:nvCxnSpPr>
          <p:cNvPr id="5" name="直接连接符 4"/>
          <p:cNvCxnSpPr/>
          <p:nvPr/>
        </p:nvCxnSpPr>
        <p:spPr>
          <a:xfrm flipV="1">
            <a:off x="1828800" y="2168165"/>
            <a:ext cx="4823670" cy="2469823"/>
          </a:xfrm>
          <a:prstGeom prst="line">
            <a:avLst/>
          </a:prstGeom>
          <a:ln w="38100"/>
        </p:spPr>
        <p:style>
          <a:lnRef idx="1">
            <a:schemeClr val="dk1"/>
          </a:lnRef>
          <a:fillRef idx="0">
            <a:schemeClr val="dk1"/>
          </a:fillRef>
          <a:effectRef idx="0">
            <a:schemeClr val="dk1"/>
          </a:effectRef>
          <a:fontRef idx="minor">
            <a:schemeClr val="tx1"/>
          </a:fontRef>
        </p:style>
      </p:cxnSp>
      <p:sp>
        <p:nvSpPr>
          <p:cNvPr id="6" name="椭圆 5"/>
          <p:cNvSpPr/>
          <p:nvPr/>
        </p:nvSpPr>
        <p:spPr>
          <a:xfrm>
            <a:off x="2271860" y="4260915"/>
            <a:ext cx="197963" cy="207390"/>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400124" y="3678025"/>
            <a:ext cx="197963" cy="207390"/>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582239" y="2537381"/>
            <a:ext cx="197963" cy="207390"/>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71860" y="5044693"/>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400124" y="2821757"/>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582238" y="3010292"/>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6" idx="4"/>
            <a:endCxn id="11" idx="0"/>
          </p:cNvCxnSpPr>
          <p:nvPr/>
        </p:nvCxnSpPr>
        <p:spPr>
          <a:xfrm>
            <a:off x="2370842" y="4468305"/>
            <a:ext cx="0" cy="57638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 idx="4"/>
            <a:endCxn id="9" idx="0"/>
          </p:cNvCxnSpPr>
          <p:nvPr/>
        </p:nvCxnSpPr>
        <p:spPr>
          <a:xfrm>
            <a:off x="3499106" y="3029147"/>
            <a:ext cx="0" cy="64887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4"/>
            <a:endCxn id="13" idx="0"/>
          </p:cNvCxnSpPr>
          <p:nvPr/>
        </p:nvCxnSpPr>
        <p:spPr>
          <a:xfrm flipH="1">
            <a:off x="5681220" y="2744771"/>
            <a:ext cx="1" cy="26552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对象 21"/>
          <p:cNvGraphicFramePr>
            <a:graphicFrameLocks noChangeAspect="1"/>
          </p:cNvGraphicFramePr>
          <p:nvPr>
            <p:extLst>
              <p:ext uri="{D42A27DB-BD31-4B8C-83A1-F6EECF244321}">
                <p14:modId xmlns:p14="http://schemas.microsoft.com/office/powerpoint/2010/main" val="3524266592"/>
              </p:ext>
            </p:extLst>
          </p:nvPr>
        </p:nvGraphicFramePr>
        <p:xfrm>
          <a:off x="2207190" y="5451398"/>
          <a:ext cx="327302" cy="310937"/>
        </p:xfrm>
        <a:graphic>
          <a:graphicData uri="http://schemas.openxmlformats.org/presentationml/2006/ole">
            <mc:AlternateContent xmlns:mc="http://schemas.openxmlformats.org/markup-compatibility/2006">
              <mc:Choice xmlns:v="urn:schemas-microsoft-com:vml" Requires="v">
                <p:oleObj name="Formula" r:id="rId2" imgW="127080" imgH="120960" progId="Equation.Ribbit">
                  <p:embed/>
                </p:oleObj>
              </mc:Choice>
              <mc:Fallback>
                <p:oleObj name="Formula" r:id="rId2" imgW="127080" imgH="120960" progId="Equation.Ribbit">
                  <p:embed/>
                  <p:pic>
                    <p:nvPicPr>
                      <p:cNvPr id="0" name=""/>
                      <p:cNvPicPr/>
                      <p:nvPr/>
                    </p:nvPicPr>
                    <p:blipFill>
                      <a:blip r:embed="rId3"/>
                      <a:stretch>
                        <a:fillRect/>
                      </a:stretch>
                    </p:blipFill>
                    <p:spPr>
                      <a:xfrm>
                        <a:off x="2207190" y="5451398"/>
                        <a:ext cx="327302" cy="310937"/>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944211045"/>
              </p:ext>
            </p:extLst>
          </p:nvPr>
        </p:nvGraphicFramePr>
        <p:xfrm>
          <a:off x="3328988" y="2312988"/>
          <a:ext cx="339725" cy="311150"/>
        </p:xfrm>
        <a:graphic>
          <a:graphicData uri="http://schemas.openxmlformats.org/presentationml/2006/ole">
            <mc:AlternateContent xmlns:mc="http://schemas.openxmlformats.org/markup-compatibility/2006">
              <mc:Choice xmlns:v="urn:schemas-microsoft-com:vml" Requires="v">
                <p:oleObj name="Formula" r:id="rId4" imgW="131040" imgH="120960" progId="Equation.Ribbit">
                  <p:embed/>
                </p:oleObj>
              </mc:Choice>
              <mc:Fallback>
                <p:oleObj name="Formula" r:id="rId4" imgW="131040" imgH="120960" progId="Equation.Ribbit">
                  <p:embed/>
                  <p:pic>
                    <p:nvPicPr>
                      <p:cNvPr id="22" name="对象 21"/>
                      <p:cNvPicPr/>
                      <p:nvPr/>
                    </p:nvPicPr>
                    <p:blipFill>
                      <a:blip r:embed="rId5"/>
                      <a:stretch>
                        <a:fillRect/>
                      </a:stretch>
                    </p:blipFill>
                    <p:spPr>
                      <a:xfrm>
                        <a:off x="3328988" y="2312988"/>
                        <a:ext cx="339725" cy="311150"/>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834196124"/>
              </p:ext>
            </p:extLst>
          </p:nvPr>
        </p:nvGraphicFramePr>
        <p:xfrm>
          <a:off x="5511800" y="3460750"/>
          <a:ext cx="339725" cy="311150"/>
        </p:xfrm>
        <a:graphic>
          <a:graphicData uri="http://schemas.openxmlformats.org/presentationml/2006/ole">
            <mc:AlternateContent xmlns:mc="http://schemas.openxmlformats.org/markup-compatibility/2006">
              <mc:Choice xmlns:v="urn:schemas-microsoft-com:vml" Requires="v">
                <p:oleObj name="Formula" r:id="rId6" imgW="131040" imgH="120960" progId="Equation.Ribbit">
                  <p:embed/>
                </p:oleObj>
              </mc:Choice>
              <mc:Fallback>
                <p:oleObj name="Formula" r:id="rId6" imgW="131040" imgH="120960" progId="Equation.Ribbit">
                  <p:embed/>
                  <p:pic>
                    <p:nvPicPr>
                      <p:cNvPr id="22" name="对象 21"/>
                      <p:cNvPicPr/>
                      <p:nvPr/>
                    </p:nvPicPr>
                    <p:blipFill>
                      <a:blip r:embed="rId7"/>
                      <a:stretch>
                        <a:fillRect/>
                      </a:stretch>
                    </p:blipFill>
                    <p:spPr>
                      <a:xfrm>
                        <a:off x="5511800" y="3460750"/>
                        <a:ext cx="339725" cy="31115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3CA71650-369F-489E-B027-C16236796DA5}"/>
              </a:ext>
            </a:extLst>
          </p:cNvPr>
          <p:cNvGraphicFramePr>
            <a:graphicFrameLocks noChangeAspect="1"/>
          </p:cNvGraphicFramePr>
          <p:nvPr>
            <p:extLst>
              <p:ext uri="{D42A27DB-BD31-4B8C-83A1-F6EECF244321}">
                <p14:modId xmlns:p14="http://schemas.microsoft.com/office/powerpoint/2010/main" val="443956099"/>
              </p:ext>
            </p:extLst>
          </p:nvPr>
        </p:nvGraphicFramePr>
        <p:xfrm>
          <a:off x="2206625" y="3735388"/>
          <a:ext cx="328613" cy="438150"/>
        </p:xfrm>
        <a:graphic>
          <a:graphicData uri="http://schemas.openxmlformats.org/presentationml/2006/ole">
            <mc:AlternateContent xmlns:mc="http://schemas.openxmlformats.org/markup-compatibility/2006">
              <mc:Choice xmlns:v="urn:schemas-microsoft-com:vml" Requires="v">
                <p:oleObj name="Formula" r:id="rId8" imgW="127080" imgH="169200" progId="Equation.Ribbit">
                  <p:embed/>
                </p:oleObj>
              </mc:Choice>
              <mc:Fallback>
                <p:oleObj name="Formula" r:id="rId8" imgW="127080" imgH="169200" progId="Equation.Ribbit">
                  <p:embed/>
                  <p:pic>
                    <p:nvPicPr>
                      <p:cNvPr id="22" name="对象 21"/>
                      <p:cNvPicPr/>
                      <p:nvPr/>
                    </p:nvPicPr>
                    <p:blipFill>
                      <a:blip r:embed="rId9"/>
                      <a:stretch>
                        <a:fillRect/>
                      </a:stretch>
                    </p:blipFill>
                    <p:spPr>
                      <a:xfrm>
                        <a:off x="2206625" y="3735388"/>
                        <a:ext cx="328613" cy="438150"/>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603A9F30-8D3D-4BD5-88A7-E2FA6868BCD9}"/>
              </a:ext>
            </a:extLst>
          </p:cNvPr>
          <p:cNvGraphicFramePr>
            <a:graphicFrameLocks noChangeAspect="1"/>
          </p:cNvGraphicFramePr>
          <p:nvPr>
            <p:extLst>
              <p:ext uri="{D42A27DB-BD31-4B8C-83A1-F6EECF244321}">
                <p14:modId xmlns:p14="http://schemas.microsoft.com/office/powerpoint/2010/main" val="2536399044"/>
              </p:ext>
            </p:extLst>
          </p:nvPr>
        </p:nvGraphicFramePr>
        <p:xfrm>
          <a:off x="3332163" y="3917950"/>
          <a:ext cx="334962" cy="438150"/>
        </p:xfrm>
        <a:graphic>
          <a:graphicData uri="http://schemas.openxmlformats.org/presentationml/2006/ole">
            <mc:AlternateContent xmlns:mc="http://schemas.openxmlformats.org/markup-compatibility/2006">
              <mc:Choice xmlns:v="urn:schemas-microsoft-com:vml" Requires="v">
                <p:oleObj name="Formula" r:id="rId10" imgW="129600" imgH="169200" progId="Equation.Ribbit">
                  <p:embed/>
                </p:oleObj>
              </mc:Choice>
              <mc:Fallback>
                <p:oleObj name="Formula" r:id="rId10" imgW="129600" imgH="169200" progId="Equation.Ribbit">
                  <p:embed/>
                  <p:pic>
                    <p:nvPicPr>
                      <p:cNvPr id="23" name="对象 22"/>
                      <p:cNvPicPr/>
                      <p:nvPr/>
                    </p:nvPicPr>
                    <p:blipFill>
                      <a:blip r:embed="rId11"/>
                      <a:stretch>
                        <a:fillRect/>
                      </a:stretch>
                    </p:blipFill>
                    <p:spPr>
                      <a:xfrm>
                        <a:off x="3332163" y="3917950"/>
                        <a:ext cx="334962" cy="43815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0F83E6DA-AD39-4349-BC91-80477B74CC6B}"/>
              </a:ext>
            </a:extLst>
          </p:cNvPr>
          <p:cNvGraphicFramePr>
            <a:graphicFrameLocks noChangeAspect="1"/>
          </p:cNvGraphicFramePr>
          <p:nvPr>
            <p:extLst>
              <p:ext uri="{D42A27DB-BD31-4B8C-83A1-F6EECF244321}">
                <p14:modId xmlns:p14="http://schemas.microsoft.com/office/powerpoint/2010/main" val="2471283535"/>
              </p:ext>
            </p:extLst>
          </p:nvPr>
        </p:nvGraphicFramePr>
        <p:xfrm>
          <a:off x="5514975" y="1984375"/>
          <a:ext cx="339725" cy="438150"/>
        </p:xfrm>
        <a:graphic>
          <a:graphicData uri="http://schemas.openxmlformats.org/presentationml/2006/ole">
            <mc:AlternateContent xmlns:mc="http://schemas.openxmlformats.org/markup-compatibility/2006">
              <mc:Choice xmlns:v="urn:schemas-microsoft-com:vml" Requires="v">
                <p:oleObj name="Formula" r:id="rId12" imgW="131040" imgH="169200" progId="Equation.Ribbit">
                  <p:embed/>
                </p:oleObj>
              </mc:Choice>
              <mc:Fallback>
                <p:oleObj name="Formula" r:id="rId12" imgW="131040" imgH="169200" progId="Equation.Ribbit">
                  <p:embed/>
                  <p:pic>
                    <p:nvPicPr>
                      <p:cNvPr id="19" name="对象 18">
                        <a:extLst>
                          <a:ext uri="{FF2B5EF4-FFF2-40B4-BE49-F238E27FC236}">
                            <a16:creationId xmlns:a16="http://schemas.microsoft.com/office/drawing/2014/main" id="{603A9F30-8D3D-4BD5-88A7-E2FA6868BCD9}"/>
                          </a:ext>
                        </a:extLst>
                      </p:cNvPr>
                      <p:cNvPicPr/>
                      <p:nvPr/>
                    </p:nvPicPr>
                    <p:blipFill>
                      <a:blip r:embed="rId13"/>
                      <a:stretch>
                        <a:fillRect/>
                      </a:stretch>
                    </p:blipFill>
                    <p:spPr>
                      <a:xfrm>
                        <a:off x="5514975" y="1984375"/>
                        <a:ext cx="339725" cy="438150"/>
                      </a:xfrm>
                      <a:prstGeom prst="rect">
                        <a:avLst/>
                      </a:prstGeom>
                    </p:spPr>
                  </p:pic>
                </p:oleObj>
              </mc:Fallback>
            </mc:AlternateContent>
          </a:graphicData>
        </a:graphic>
      </p:graphicFrame>
    </p:spTree>
    <p:extLst>
      <p:ext uri="{BB962C8B-B14F-4D97-AF65-F5344CB8AC3E}">
        <p14:creationId xmlns:p14="http://schemas.microsoft.com/office/powerpoint/2010/main" val="691761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TextBox 30"/>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回归任务的性能度量</a:t>
            </a:r>
          </a:p>
        </p:txBody>
      </p:sp>
      <p:cxnSp>
        <p:nvCxnSpPr>
          <p:cNvPr id="5" name="直接连接符 4"/>
          <p:cNvCxnSpPr/>
          <p:nvPr/>
        </p:nvCxnSpPr>
        <p:spPr>
          <a:xfrm flipV="1">
            <a:off x="1828800" y="2168165"/>
            <a:ext cx="4823670" cy="2469823"/>
          </a:xfrm>
          <a:prstGeom prst="line">
            <a:avLst/>
          </a:prstGeom>
          <a:ln w="38100"/>
        </p:spPr>
        <p:style>
          <a:lnRef idx="1">
            <a:schemeClr val="dk1"/>
          </a:lnRef>
          <a:fillRef idx="0">
            <a:schemeClr val="dk1"/>
          </a:fillRef>
          <a:effectRef idx="0">
            <a:schemeClr val="dk1"/>
          </a:effectRef>
          <a:fontRef idx="minor">
            <a:schemeClr val="tx1"/>
          </a:fontRef>
        </p:style>
      </p:cxnSp>
      <p:sp>
        <p:nvSpPr>
          <p:cNvPr id="6" name="椭圆 5"/>
          <p:cNvSpPr/>
          <p:nvPr/>
        </p:nvSpPr>
        <p:spPr>
          <a:xfrm>
            <a:off x="2271860" y="4260915"/>
            <a:ext cx="197963" cy="207390"/>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400124" y="3678025"/>
            <a:ext cx="197963" cy="207390"/>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582239" y="2537381"/>
            <a:ext cx="197963" cy="207390"/>
          </a:xfrm>
          <a:prstGeom prst="ellipse">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71860" y="5044693"/>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400124" y="2821757"/>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582238" y="3010292"/>
            <a:ext cx="197963" cy="2073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6" idx="4"/>
            <a:endCxn id="11" idx="0"/>
          </p:cNvCxnSpPr>
          <p:nvPr/>
        </p:nvCxnSpPr>
        <p:spPr>
          <a:xfrm>
            <a:off x="2370842" y="4468305"/>
            <a:ext cx="0" cy="57638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 idx="4"/>
            <a:endCxn id="9" idx="0"/>
          </p:cNvCxnSpPr>
          <p:nvPr/>
        </p:nvCxnSpPr>
        <p:spPr>
          <a:xfrm>
            <a:off x="3499106" y="3029147"/>
            <a:ext cx="0" cy="64887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4"/>
            <a:endCxn id="13" idx="0"/>
          </p:cNvCxnSpPr>
          <p:nvPr/>
        </p:nvCxnSpPr>
        <p:spPr>
          <a:xfrm flipH="1">
            <a:off x="5681220" y="2744771"/>
            <a:ext cx="1" cy="26552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对象 21"/>
          <p:cNvGraphicFramePr>
            <a:graphicFrameLocks noChangeAspect="1"/>
          </p:cNvGraphicFramePr>
          <p:nvPr/>
        </p:nvGraphicFramePr>
        <p:xfrm>
          <a:off x="2207190" y="5451398"/>
          <a:ext cx="327302" cy="310937"/>
        </p:xfrm>
        <a:graphic>
          <a:graphicData uri="http://schemas.openxmlformats.org/presentationml/2006/ole">
            <mc:AlternateContent xmlns:mc="http://schemas.openxmlformats.org/markup-compatibility/2006">
              <mc:Choice xmlns:v="urn:schemas-microsoft-com:vml" Requires="v">
                <p:oleObj name="Formula" r:id="rId2" imgW="127080" imgH="120960" progId="Equation.Ribbit">
                  <p:embed/>
                </p:oleObj>
              </mc:Choice>
              <mc:Fallback>
                <p:oleObj name="Formula" r:id="rId2" imgW="127080" imgH="120960" progId="Equation.Ribbit">
                  <p:embed/>
                  <p:pic>
                    <p:nvPicPr>
                      <p:cNvPr id="22" name="对象 21"/>
                      <p:cNvPicPr/>
                      <p:nvPr/>
                    </p:nvPicPr>
                    <p:blipFill>
                      <a:blip r:embed="rId3"/>
                      <a:stretch>
                        <a:fillRect/>
                      </a:stretch>
                    </p:blipFill>
                    <p:spPr>
                      <a:xfrm>
                        <a:off x="2207190" y="5451398"/>
                        <a:ext cx="327302" cy="310937"/>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3328988" y="2312988"/>
          <a:ext cx="339725" cy="311150"/>
        </p:xfrm>
        <a:graphic>
          <a:graphicData uri="http://schemas.openxmlformats.org/presentationml/2006/ole">
            <mc:AlternateContent xmlns:mc="http://schemas.openxmlformats.org/markup-compatibility/2006">
              <mc:Choice xmlns:v="urn:schemas-microsoft-com:vml" Requires="v">
                <p:oleObj name="Formula" r:id="rId4" imgW="131040" imgH="120960" progId="Equation.Ribbit">
                  <p:embed/>
                </p:oleObj>
              </mc:Choice>
              <mc:Fallback>
                <p:oleObj name="Formula" r:id="rId4" imgW="131040" imgH="120960" progId="Equation.Ribbit">
                  <p:embed/>
                  <p:pic>
                    <p:nvPicPr>
                      <p:cNvPr id="23" name="对象 22"/>
                      <p:cNvPicPr/>
                      <p:nvPr/>
                    </p:nvPicPr>
                    <p:blipFill>
                      <a:blip r:embed="rId5"/>
                      <a:stretch>
                        <a:fillRect/>
                      </a:stretch>
                    </p:blipFill>
                    <p:spPr>
                      <a:xfrm>
                        <a:off x="3328988" y="2312988"/>
                        <a:ext cx="339725" cy="311150"/>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5511800" y="3460750"/>
          <a:ext cx="339725" cy="311150"/>
        </p:xfrm>
        <a:graphic>
          <a:graphicData uri="http://schemas.openxmlformats.org/presentationml/2006/ole">
            <mc:AlternateContent xmlns:mc="http://schemas.openxmlformats.org/markup-compatibility/2006">
              <mc:Choice xmlns:v="urn:schemas-microsoft-com:vml" Requires="v">
                <p:oleObj name="Formula" r:id="rId6" imgW="131040" imgH="120960" progId="Equation.Ribbit">
                  <p:embed/>
                </p:oleObj>
              </mc:Choice>
              <mc:Fallback>
                <p:oleObj name="Formula" r:id="rId6" imgW="131040" imgH="120960" progId="Equation.Ribbit">
                  <p:embed/>
                  <p:pic>
                    <p:nvPicPr>
                      <p:cNvPr id="24" name="对象 23"/>
                      <p:cNvPicPr/>
                      <p:nvPr/>
                    </p:nvPicPr>
                    <p:blipFill>
                      <a:blip r:embed="rId7"/>
                      <a:stretch>
                        <a:fillRect/>
                      </a:stretch>
                    </p:blipFill>
                    <p:spPr>
                      <a:xfrm>
                        <a:off x="5511800" y="3460750"/>
                        <a:ext cx="339725" cy="31115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3CA71650-369F-489E-B027-C16236796DA5}"/>
              </a:ext>
            </a:extLst>
          </p:cNvPr>
          <p:cNvGraphicFramePr>
            <a:graphicFrameLocks noChangeAspect="1"/>
          </p:cNvGraphicFramePr>
          <p:nvPr/>
        </p:nvGraphicFramePr>
        <p:xfrm>
          <a:off x="2206625" y="3735388"/>
          <a:ext cx="328613" cy="438150"/>
        </p:xfrm>
        <a:graphic>
          <a:graphicData uri="http://schemas.openxmlformats.org/presentationml/2006/ole">
            <mc:AlternateContent xmlns:mc="http://schemas.openxmlformats.org/markup-compatibility/2006">
              <mc:Choice xmlns:v="urn:schemas-microsoft-com:vml" Requires="v">
                <p:oleObj name="Formula" r:id="rId8" imgW="127080" imgH="169200" progId="Equation.Ribbit">
                  <p:embed/>
                </p:oleObj>
              </mc:Choice>
              <mc:Fallback>
                <p:oleObj name="Formula" r:id="rId8" imgW="127080" imgH="169200" progId="Equation.Ribbit">
                  <p:embed/>
                  <p:pic>
                    <p:nvPicPr>
                      <p:cNvPr id="17" name="对象 16">
                        <a:extLst>
                          <a:ext uri="{FF2B5EF4-FFF2-40B4-BE49-F238E27FC236}">
                            <a16:creationId xmlns:a16="http://schemas.microsoft.com/office/drawing/2014/main" id="{3CA71650-369F-489E-B027-C16236796DA5}"/>
                          </a:ext>
                        </a:extLst>
                      </p:cNvPr>
                      <p:cNvPicPr/>
                      <p:nvPr/>
                    </p:nvPicPr>
                    <p:blipFill>
                      <a:blip r:embed="rId9"/>
                      <a:stretch>
                        <a:fillRect/>
                      </a:stretch>
                    </p:blipFill>
                    <p:spPr>
                      <a:xfrm>
                        <a:off x="2206625" y="3735388"/>
                        <a:ext cx="328613" cy="438150"/>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603A9F30-8D3D-4BD5-88A7-E2FA6868BCD9}"/>
              </a:ext>
            </a:extLst>
          </p:cNvPr>
          <p:cNvGraphicFramePr>
            <a:graphicFrameLocks noChangeAspect="1"/>
          </p:cNvGraphicFramePr>
          <p:nvPr/>
        </p:nvGraphicFramePr>
        <p:xfrm>
          <a:off x="3332163" y="3917950"/>
          <a:ext cx="334962" cy="438150"/>
        </p:xfrm>
        <a:graphic>
          <a:graphicData uri="http://schemas.openxmlformats.org/presentationml/2006/ole">
            <mc:AlternateContent xmlns:mc="http://schemas.openxmlformats.org/markup-compatibility/2006">
              <mc:Choice xmlns:v="urn:schemas-microsoft-com:vml" Requires="v">
                <p:oleObj name="Formula" r:id="rId10" imgW="129600" imgH="169200" progId="Equation.Ribbit">
                  <p:embed/>
                </p:oleObj>
              </mc:Choice>
              <mc:Fallback>
                <p:oleObj name="Formula" r:id="rId10" imgW="129600" imgH="169200" progId="Equation.Ribbit">
                  <p:embed/>
                  <p:pic>
                    <p:nvPicPr>
                      <p:cNvPr id="19" name="对象 18">
                        <a:extLst>
                          <a:ext uri="{FF2B5EF4-FFF2-40B4-BE49-F238E27FC236}">
                            <a16:creationId xmlns:a16="http://schemas.microsoft.com/office/drawing/2014/main" id="{603A9F30-8D3D-4BD5-88A7-E2FA6868BCD9}"/>
                          </a:ext>
                        </a:extLst>
                      </p:cNvPr>
                      <p:cNvPicPr/>
                      <p:nvPr/>
                    </p:nvPicPr>
                    <p:blipFill>
                      <a:blip r:embed="rId11"/>
                      <a:stretch>
                        <a:fillRect/>
                      </a:stretch>
                    </p:blipFill>
                    <p:spPr>
                      <a:xfrm>
                        <a:off x="3332163" y="3917950"/>
                        <a:ext cx="334962" cy="43815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0F83E6DA-AD39-4349-BC91-80477B74CC6B}"/>
              </a:ext>
            </a:extLst>
          </p:cNvPr>
          <p:cNvGraphicFramePr>
            <a:graphicFrameLocks noChangeAspect="1"/>
          </p:cNvGraphicFramePr>
          <p:nvPr/>
        </p:nvGraphicFramePr>
        <p:xfrm>
          <a:off x="5514975" y="1984375"/>
          <a:ext cx="339725" cy="438150"/>
        </p:xfrm>
        <a:graphic>
          <a:graphicData uri="http://schemas.openxmlformats.org/presentationml/2006/ole">
            <mc:AlternateContent xmlns:mc="http://schemas.openxmlformats.org/markup-compatibility/2006">
              <mc:Choice xmlns:v="urn:schemas-microsoft-com:vml" Requires="v">
                <p:oleObj name="Formula" r:id="rId12" imgW="131040" imgH="169200" progId="Equation.Ribbit">
                  <p:embed/>
                </p:oleObj>
              </mc:Choice>
              <mc:Fallback>
                <p:oleObj name="Formula" r:id="rId12" imgW="131040" imgH="169200" progId="Equation.Ribbit">
                  <p:embed/>
                  <p:pic>
                    <p:nvPicPr>
                      <p:cNvPr id="20" name="对象 19">
                        <a:extLst>
                          <a:ext uri="{FF2B5EF4-FFF2-40B4-BE49-F238E27FC236}">
                            <a16:creationId xmlns:a16="http://schemas.microsoft.com/office/drawing/2014/main" id="{0F83E6DA-AD39-4349-BC91-80477B74CC6B}"/>
                          </a:ext>
                        </a:extLst>
                      </p:cNvPr>
                      <p:cNvPicPr/>
                      <p:nvPr/>
                    </p:nvPicPr>
                    <p:blipFill>
                      <a:blip r:embed="rId13"/>
                      <a:stretch>
                        <a:fillRect/>
                      </a:stretch>
                    </p:blipFill>
                    <p:spPr>
                      <a:xfrm>
                        <a:off x="5514975" y="1984375"/>
                        <a:ext cx="339725" cy="438150"/>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2A6BAE93-9988-40A2-A895-2BD9AAC2DB05}"/>
              </a:ext>
            </a:extLst>
          </p:cNvPr>
          <p:cNvGraphicFramePr>
            <a:graphicFrameLocks noChangeAspect="1"/>
          </p:cNvGraphicFramePr>
          <p:nvPr/>
        </p:nvGraphicFramePr>
        <p:xfrm>
          <a:off x="2568805" y="4566828"/>
          <a:ext cx="2363787" cy="474663"/>
        </p:xfrm>
        <a:graphic>
          <a:graphicData uri="http://schemas.openxmlformats.org/presentationml/2006/ole">
            <mc:AlternateContent xmlns:mc="http://schemas.openxmlformats.org/markup-compatibility/2006">
              <mc:Choice xmlns:v="urn:schemas-microsoft-com:vml" Requires="v">
                <p:oleObj name="Formula" r:id="rId14" imgW="918360" imgH="185760" progId="Equation.Ribbit">
                  <p:embed/>
                </p:oleObj>
              </mc:Choice>
              <mc:Fallback>
                <p:oleObj name="Formula" r:id="rId14" imgW="918360" imgH="185760" progId="Equation.Ribbit">
                  <p:embed/>
                  <p:pic>
                    <p:nvPicPr>
                      <p:cNvPr id="21" name="对象 20">
                        <a:extLst>
                          <a:ext uri="{FF2B5EF4-FFF2-40B4-BE49-F238E27FC236}">
                            <a16:creationId xmlns:a16="http://schemas.microsoft.com/office/drawing/2014/main" id="{2A6BAE93-9988-40A2-A895-2BD9AAC2DB05}"/>
                          </a:ext>
                        </a:extLst>
                      </p:cNvPr>
                      <p:cNvPicPr/>
                      <p:nvPr/>
                    </p:nvPicPr>
                    <p:blipFill>
                      <a:blip r:embed="rId15"/>
                      <a:stretch>
                        <a:fillRect/>
                      </a:stretch>
                    </p:blipFill>
                    <p:spPr>
                      <a:xfrm>
                        <a:off x="2568805" y="4566828"/>
                        <a:ext cx="2363787" cy="474663"/>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ACA4DF11-004A-44CA-9D66-E6FB5E11F224}"/>
              </a:ext>
            </a:extLst>
          </p:cNvPr>
          <p:cNvGraphicFramePr>
            <a:graphicFrameLocks noChangeAspect="1"/>
          </p:cNvGraphicFramePr>
          <p:nvPr>
            <p:extLst>
              <p:ext uri="{D42A27DB-BD31-4B8C-83A1-F6EECF244321}">
                <p14:modId xmlns:p14="http://schemas.microsoft.com/office/powerpoint/2010/main" val="878756983"/>
              </p:ext>
            </p:extLst>
          </p:nvPr>
        </p:nvGraphicFramePr>
        <p:xfrm>
          <a:off x="924554" y="3066828"/>
          <a:ext cx="2363787" cy="474663"/>
        </p:xfrm>
        <a:graphic>
          <a:graphicData uri="http://schemas.openxmlformats.org/presentationml/2006/ole">
            <mc:AlternateContent xmlns:mc="http://schemas.openxmlformats.org/markup-compatibility/2006">
              <mc:Choice xmlns:v="urn:schemas-microsoft-com:vml" Requires="v">
                <p:oleObj name="Formula" r:id="rId16" imgW="918360" imgH="185760" progId="Equation.Ribbit">
                  <p:embed/>
                </p:oleObj>
              </mc:Choice>
              <mc:Fallback>
                <p:oleObj name="Formula" r:id="rId16" imgW="918360" imgH="185760" progId="Equation.Ribbit">
                  <p:embed/>
                  <p:pic>
                    <p:nvPicPr>
                      <p:cNvPr id="21" name="对象 20">
                        <a:extLst>
                          <a:ext uri="{FF2B5EF4-FFF2-40B4-BE49-F238E27FC236}">
                            <a16:creationId xmlns:a16="http://schemas.microsoft.com/office/drawing/2014/main" id="{2A6BAE93-9988-40A2-A895-2BD9AAC2DB05}"/>
                          </a:ext>
                        </a:extLst>
                      </p:cNvPr>
                      <p:cNvPicPr/>
                      <p:nvPr/>
                    </p:nvPicPr>
                    <p:blipFill>
                      <a:blip r:embed="rId17"/>
                      <a:stretch>
                        <a:fillRect/>
                      </a:stretch>
                    </p:blipFill>
                    <p:spPr>
                      <a:xfrm>
                        <a:off x="924554" y="3066828"/>
                        <a:ext cx="2363787" cy="474663"/>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2E44F401-DD04-485E-8EBF-C4ED6BE41CB0}"/>
              </a:ext>
            </a:extLst>
          </p:cNvPr>
          <p:cNvGraphicFramePr>
            <a:graphicFrameLocks noChangeAspect="1"/>
          </p:cNvGraphicFramePr>
          <p:nvPr>
            <p:extLst>
              <p:ext uri="{D42A27DB-BD31-4B8C-83A1-F6EECF244321}">
                <p14:modId xmlns:p14="http://schemas.microsoft.com/office/powerpoint/2010/main" val="2671140676"/>
              </p:ext>
            </p:extLst>
          </p:nvPr>
        </p:nvGraphicFramePr>
        <p:xfrm>
          <a:off x="6070652" y="2641076"/>
          <a:ext cx="2363787" cy="474663"/>
        </p:xfrm>
        <a:graphic>
          <a:graphicData uri="http://schemas.openxmlformats.org/presentationml/2006/ole">
            <mc:AlternateContent xmlns:mc="http://schemas.openxmlformats.org/markup-compatibility/2006">
              <mc:Choice xmlns:v="urn:schemas-microsoft-com:vml" Requires="v">
                <p:oleObj name="Formula" r:id="rId18" imgW="918360" imgH="185760" progId="Equation.Ribbit">
                  <p:embed/>
                </p:oleObj>
              </mc:Choice>
              <mc:Fallback>
                <p:oleObj name="Formula" r:id="rId18" imgW="918360" imgH="185760" progId="Equation.Ribbit">
                  <p:embed/>
                  <p:pic>
                    <p:nvPicPr>
                      <p:cNvPr id="25" name="对象 24">
                        <a:extLst>
                          <a:ext uri="{FF2B5EF4-FFF2-40B4-BE49-F238E27FC236}">
                            <a16:creationId xmlns:a16="http://schemas.microsoft.com/office/drawing/2014/main" id="{ACA4DF11-004A-44CA-9D66-E6FB5E11F224}"/>
                          </a:ext>
                        </a:extLst>
                      </p:cNvPr>
                      <p:cNvPicPr/>
                      <p:nvPr/>
                    </p:nvPicPr>
                    <p:blipFill>
                      <a:blip r:embed="rId19"/>
                      <a:stretch>
                        <a:fillRect/>
                      </a:stretch>
                    </p:blipFill>
                    <p:spPr>
                      <a:xfrm>
                        <a:off x="6070652" y="2641076"/>
                        <a:ext cx="2363787" cy="474663"/>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C062389B-2A81-4352-85BC-D8A24BF096D4}"/>
              </a:ext>
            </a:extLst>
          </p:cNvPr>
          <p:cNvGraphicFramePr>
            <a:graphicFrameLocks noChangeAspect="1"/>
          </p:cNvGraphicFramePr>
          <p:nvPr>
            <p:extLst>
              <p:ext uri="{D42A27DB-BD31-4B8C-83A1-F6EECF244321}">
                <p14:modId xmlns:p14="http://schemas.microsoft.com/office/powerpoint/2010/main" val="3535917132"/>
              </p:ext>
            </p:extLst>
          </p:nvPr>
        </p:nvGraphicFramePr>
        <p:xfrm>
          <a:off x="5562721" y="4302877"/>
          <a:ext cx="3230562" cy="474663"/>
        </p:xfrm>
        <a:graphic>
          <a:graphicData uri="http://schemas.openxmlformats.org/presentationml/2006/ole">
            <mc:AlternateContent xmlns:mc="http://schemas.openxmlformats.org/markup-compatibility/2006">
              <mc:Choice xmlns:v="urn:schemas-microsoft-com:vml" Requires="v">
                <p:oleObj name="Formula" r:id="rId20" imgW="1253520" imgH="185760" progId="Equation.Ribbit">
                  <p:embed/>
                </p:oleObj>
              </mc:Choice>
              <mc:Fallback>
                <p:oleObj name="Formula" r:id="rId20" imgW="1253520" imgH="185760" progId="Equation.Ribbit">
                  <p:embed/>
                  <p:pic>
                    <p:nvPicPr>
                      <p:cNvPr id="25" name="对象 24">
                        <a:extLst>
                          <a:ext uri="{FF2B5EF4-FFF2-40B4-BE49-F238E27FC236}">
                            <a16:creationId xmlns:a16="http://schemas.microsoft.com/office/drawing/2014/main" id="{ACA4DF11-004A-44CA-9D66-E6FB5E11F224}"/>
                          </a:ext>
                        </a:extLst>
                      </p:cNvPr>
                      <p:cNvPicPr/>
                      <p:nvPr/>
                    </p:nvPicPr>
                    <p:blipFill>
                      <a:blip r:embed="rId21"/>
                      <a:stretch>
                        <a:fillRect/>
                      </a:stretch>
                    </p:blipFill>
                    <p:spPr>
                      <a:xfrm>
                        <a:off x="5562721" y="4302877"/>
                        <a:ext cx="3230562" cy="474663"/>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E46AD8A9-B1FD-4F88-A69B-ADD0D932CE6A}"/>
              </a:ext>
            </a:extLst>
          </p:cNvPr>
          <p:cNvGraphicFramePr>
            <a:graphicFrameLocks noChangeAspect="1"/>
          </p:cNvGraphicFramePr>
          <p:nvPr>
            <p:extLst>
              <p:ext uri="{D42A27DB-BD31-4B8C-83A1-F6EECF244321}">
                <p14:modId xmlns:p14="http://schemas.microsoft.com/office/powerpoint/2010/main" val="2027661037"/>
              </p:ext>
            </p:extLst>
          </p:nvPr>
        </p:nvGraphicFramePr>
        <p:xfrm>
          <a:off x="6981946" y="5013119"/>
          <a:ext cx="1811337" cy="474663"/>
        </p:xfrm>
        <a:graphic>
          <a:graphicData uri="http://schemas.openxmlformats.org/presentationml/2006/ole">
            <mc:AlternateContent xmlns:mc="http://schemas.openxmlformats.org/markup-compatibility/2006">
              <mc:Choice xmlns:v="urn:schemas-microsoft-com:vml" Requires="v">
                <p:oleObj name="Formula" r:id="rId22" imgW="703800" imgH="185760" progId="Equation.Ribbit">
                  <p:embed/>
                </p:oleObj>
              </mc:Choice>
              <mc:Fallback>
                <p:oleObj name="Formula" r:id="rId22" imgW="703800" imgH="185760" progId="Equation.Ribbit">
                  <p:embed/>
                  <p:pic>
                    <p:nvPicPr>
                      <p:cNvPr id="27" name="对象 26">
                        <a:extLst>
                          <a:ext uri="{FF2B5EF4-FFF2-40B4-BE49-F238E27FC236}">
                            <a16:creationId xmlns:a16="http://schemas.microsoft.com/office/drawing/2014/main" id="{C062389B-2A81-4352-85BC-D8A24BF096D4}"/>
                          </a:ext>
                        </a:extLst>
                      </p:cNvPr>
                      <p:cNvPicPr/>
                      <p:nvPr/>
                    </p:nvPicPr>
                    <p:blipFill>
                      <a:blip r:embed="rId23"/>
                      <a:stretch>
                        <a:fillRect/>
                      </a:stretch>
                    </p:blipFill>
                    <p:spPr>
                      <a:xfrm>
                        <a:off x="6981946" y="5013119"/>
                        <a:ext cx="1811337" cy="474663"/>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7B2C95EE-DCBA-4E6C-9171-0D9408338773}"/>
              </a:ext>
            </a:extLst>
          </p:cNvPr>
          <p:cNvGraphicFramePr>
            <a:graphicFrameLocks noChangeAspect="1"/>
          </p:cNvGraphicFramePr>
          <p:nvPr>
            <p:extLst>
              <p:ext uri="{D42A27DB-BD31-4B8C-83A1-F6EECF244321}">
                <p14:modId xmlns:p14="http://schemas.microsoft.com/office/powerpoint/2010/main" val="4038503234"/>
              </p:ext>
            </p:extLst>
          </p:nvPr>
        </p:nvGraphicFramePr>
        <p:xfrm>
          <a:off x="6981945" y="5723361"/>
          <a:ext cx="1811337" cy="474663"/>
        </p:xfrm>
        <a:graphic>
          <a:graphicData uri="http://schemas.openxmlformats.org/presentationml/2006/ole">
            <mc:AlternateContent xmlns:mc="http://schemas.openxmlformats.org/markup-compatibility/2006">
              <mc:Choice xmlns:v="urn:schemas-microsoft-com:vml" Requires="v">
                <p:oleObj name="Formula" r:id="rId24" imgW="703800" imgH="185760" progId="Equation.Ribbit">
                  <p:embed/>
                </p:oleObj>
              </mc:Choice>
              <mc:Fallback>
                <p:oleObj name="Formula" r:id="rId24" imgW="703800" imgH="185760" progId="Equation.Ribbit">
                  <p:embed/>
                  <p:pic>
                    <p:nvPicPr>
                      <p:cNvPr id="28" name="对象 27">
                        <a:extLst>
                          <a:ext uri="{FF2B5EF4-FFF2-40B4-BE49-F238E27FC236}">
                            <a16:creationId xmlns:a16="http://schemas.microsoft.com/office/drawing/2014/main" id="{E46AD8A9-B1FD-4F88-A69B-ADD0D932CE6A}"/>
                          </a:ext>
                        </a:extLst>
                      </p:cNvPr>
                      <p:cNvPicPr/>
                      <p:nvPr/>
                    </p:nvPicPr>
                    <p:blipFill>
                      <a:blip r:embed="rId25"/>
                      <a:stretch>
                        <a:fillRect/>
                      </a:stretch>
                    </p:blipFill>
                    <p:spPr>
                      <a:xfrm>
                        <a:off x="6981945" y="5723361"/>
                        <a:ext cx="1811337" cy="474663"/>
                      </a:xfrm>
                      <a:prstGeom prst="rect">
                        <a:avLst/>
                      </a:prstGeom>
                    </p:spPr>
                  </p:pic>
                </p:oleObj>
              </mc:Fallback>
            </mc:AlternateContent>
          </a:graphicData>
        </a:graphic>
      </p:graphicFrame>
      <p:sp>
        <p:nvSpPr>
          <p:cNvPr id="2" name="矩形 1">
            <a:extLst>
              <a:ext uri="{FF2B5EF4-FFF2-40B4-BE49-F238E27FC236}">
                <a16:creationId xmlns:a16="http://schemas.microsoft.com/office/drawing/2014/main" id="{8A50D406-51BF-4CE7-ADC7-D1D08491E186}"/>
              </a:ext>
            </a:extLst>
          </p:cNvPr>
          <p:cNvSpPr/>
          <p:nvPr/>
        </p:nvSpPr>
        <p:spPr>
          <a:xfrm>
            <a:off x="5417574" y="4173538"/>
            <a:ext cx="3608430" cy="2024486"/>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01473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TextBox 30"/>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回归任务的性能度量</a:t>
            </a:r>
          </a:p>
        </p:txBody>
      </p:sp>
      <p:pic>
        <p:nvPicPr>
          <p:cNvPr id="30" name="图片 29" descr="ws_2769.tmp">
            <a:extLst>
              <a:ext uri="{FF2B5EF4-FFF2-40B4-BE49-F238E27FC236}">
                <a16:creationId xmlns:a16="http://schemas.microsoft.com/office/drawing/2014/main" id="{C8E13F4D-F893-4029-AB9F-3790D8317B47}"/>
              </a:ext>
            </a:extLst>
          </p:cNvPr>
          <p:cNvPicPr/>
          <p:nvPr/>
        </p:nvPicPr>
        <p:blipFill>
          <a:blip r:embed="rId2" cstate="print"/>
          <a:stretch>
            <a:fillRect/>
          </a:stretch>
        </p:blipFill>
        <p:spPr>
          <a:xfrm>
            <a:off x="2258059" y="2778214"/>
            <a:ext cx="4024754" cy="1174353"/>
          </a:xfrm>
          <a:prstGeom prst="rect">
            <a:avLst/>
          </a:prstGeom>
        </p:spPr>
      </p:pic>
      <p:sp>
        <p:nvSpPr>
          <p:cNvPr id="31" name="矩形 30">
            <a:extLst>
              <a:ext uri="{FF2B5EF4-FFF2-40B4-BE49-F238E27FC236}">
                <a16:creationId xmlns:a16="http://schemas.microsoft.com/office/drawing/2014/main" id="{C3589B8B-9AC9-4CB3-9D61-5FB8E98526E7}"/>
              </a:ext>
            </a:extLst>
          </p:cNvPr>
          <p:cNvSpPr/>
          <p:nvPr/>
        </p:nvSpPr>
        <p:spPr>
          <a:xfrm>
            <a:off x="525374" y="1746667"/>
            <a:ext cx="7584127" cy="809068"/>
          </a:xfrm>
          <a:prstGeom prst="rect">
            <a:avLst/>
          </a:prstGeom>
        </p:spPr>
        <p:txBody>
          <a:bodyPr wrap="none">
            <a:spAutoFit/>
          </a:bodyPr>
          <a:lstStyle/>
          <a:p>
            <a:pPr marL="742950" lvl="1" indent="-285750">
              <a:buFont typeface="Wingdings" panose="05000000000000000000" pitchFamily="2" charset="2"/>
              <a:buChar char="p"/>
            </a:pPr>
            <a:r>
              <a:rPr lang="zh-CN" altLang="en-US" sz="2000" b="1" dirty="0">
                <a:latin typeface="+mj-ea"/>
              </a:rPr>
              <a:t>均方误差：</a:t>
            </a:r>
            <a:r>
              <a:rPr lang="zh-CN" altLang="en-US" sz="2000" dirty="0"/>
              <a:t>给定样例集</a:t>
            </a:r>
            <a:endParaRPr lang="en-US" altLang="zh-CN" sz="2000" dirty="0"/>
          </a:p>
          <a:p>
            <a:pPr lvl="1">
              <a:lnSpc>
                <a:spcPct val="150000"/>
              </a:lnSpc>
            </a:pPr>
            <a:r>
              <a:rPr lang="zh-CN" altLang="en-US" sz="2000" dirty="0"/>
              <a:t>      评估学习器的性能  也即把预测结果          和真实标记比较。</a:t>
            </a:r>
            <a:endParaRPr lang="zh-CN" altLang="en-US" sz="2000" b="1" dirty="0">
              <a:latin typeface="+mj-ea"/>
            </a:endParaRPr>
          </a:p>
        </p:txBody>
      </p:sp>
      <p:pic>
        <p:nvPicPr>
          <p:cNvPr id="32" name="Picture 2">
            <a:extLst>
              <a:ext uri="{FF2B5EF4-FFF2-40B4-BE49-F238E27FC236}">
                <a16:creationId xmlns:a16="http://schemas.microsoft.com/office/drawing/2014/main" id="{4BB2C1FB-5595-4884-8A5A-B9CEF0AC9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042" y="1812554"/>
            <a:ext cx="4228006" cy="312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4">
            <a:extLst>
              <a:ext uri="{FF2B5EF4-FFF2-40B4-BE49-F238E27FC236}">
                <a16:creationId xmlns:a16="http://schemas.microsoft.com/office/drawing/2014/main" id="{095EF83B-C622-44CF-A356-5FFF56D97C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212" y="2190531"/>
            <a:ext cx="584823" cy="30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669677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9" name="TextBox 30">
            <a:extLst>
              <a:ext uri="{FF2B5EF4-FFF2-40B4-BE49-F238E27FC236}">
                <a16:creationId xmlns:a16="http://schemas.microsoft.com/office/drawing/2014/main" id="{94009FC5-7012-4CBA-A1DA-235C6B3791A7}"/>
              </a:ext>
            </a:extLst>
          </p:cNvPr>
          <p:cNvSpPr txBox="1"/>
          <p:nvPr/>
        </p:nvSpPr>
        <p:spPr>
          <a:xfrm>
            <a:off x="616791" y="1207821"/>
            <a:ext cx="5027017"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分类</a:t>
            </a:r>
            <a:r>
              <a:rPr lang="en-US" altLang="zh-CN" sz="2400" b="1" dirty="0">
                <a:latin typeface="Times New Roman" panose="02020603050405020304" pitchFamily="18" charset="0"/>
                <a:cs typeface="Times New Roman" panose="02020603050405020304" pitchFamily="18" charset="0"/>
              </a:rPr>
              <a:t>(classification)</a:t>
            </a:r>
            <a:r>
              <a:rPr lang="zh-CN" altLang="en-US" sz="2400" b="1" dirty="0">
                <a:latin typeface="Times New Roman" panose="02020603050405020304" pitchFamily="18" charset="0"/>
                <a:cs typeface="Times New Roman" panose="02020603050405020304" pitchFamily="18" charset="0"/>
              </a:rPr>
              <a:t>任务的性能度量</a:t>
            </a:r>
          </a:p>
        </p:txBody>
      </p:sp>
      <p:pic>
        <p:nvPicPr>
          <p:cNvPr id="10" name="图片 9">
            <a:extLst>
              <a:ext uri="{FF2B5EF4-FFF2-40B4-BE49-F238E27FC236}">
                <a16:creationId xmlns:a16="http://schemas.microsoft.com/office/drawing/2014/main" id="{BC925DD7-3667-48CE-A4B9-C44F9897F22C}"/>
              </a:ext>
            </a:extLst>
          </p:cNvPr>
          <p:cNvPicPr>
            <a:picLocks noChangeAspect="1"/>
          </p:cNvPicPr>
          <p:nvPr/>
        </p:nvPicPr>
        <p:blipFill>
          <a:blip r:embed="rId2"/>
          <a:stretch>
            <a:fillRect/>
          </a:stretch>
        </p:blipFill>
        <p:spPr>
          <a:xfrm>
            <a:off x="1519345" y="2056853"/>
            <a:ext cx="1504989" cy="1171575"/>
          </a:xfrm>
          <a:prstGeom prst="rect">
            <a:avLst/>
          </a:prstGeom>
        </p:spPr>
      </p:pic>
      <p:pic>
        <p:nvPicPr>
          <p:cNvPr id="12" name="图片 11">
            <a:extLst>
              <a:ext uri="{FF2B5EF4-FFF2-40B4-BE49-F238E27FC236}">
                <a16:creationId xmlns:a16="http://schemas.microsoft.com/office/drawing/2014/main" id="{5FD952C9-5F80-4C14-A757-77AE0DA6FB7A}"/>
              </a:ext>
            </a:extLst>
          </p:cNvPr>
          <p:cNvPicPr>
            <a:picLocks noChangeAspect="1"/>
          </p:cNvPicPr>
          <p:nvPr/>
        </p:nvPicPr>
        <p:blipFill>
          <a:blip r:embed="rId3"/>
          <a:stretch>
            <a:fillRect/>
          </a:stretch>
        </p:blipFill>
        <p:spPr>
          <a:xfrm>
            <a:off x="3238453" y="2056852"/>
            <a:ext cx="1488806" cy="1171575"/>
          </a:xfrm>
          <a:prstGeom prst="rect">
            <a:avLst/>
          </a:prstGeom>
        </p:spPr>
      </p:pic>
      <p:pic>
        <p:nvPicPr>
          <p:cNvPr id="14" name="图片 13">
            <a:extLst>
              <a:ext uri="{FF2B5EF4-FFF2-40B4-BE49-F238E27FC236}">
                <a16:creationId xmlns:a16="http://schemas.microsoft.com/office/drawing/2014/main" id="{61296D71-9759-45F2-9809-BCD8C1E2E118}"/>
              </a:ext>
            </a:extLst>
          </p:cNvPr>
          <p:cNvPicPr>
            <a:picLocks noChangeAspect="1"/>
          </p:cNvPicPr>
          <p:nvPr/>
        </p:nvPicPr>
        <p:blipFill>
          <a:blip r:embed="rId4"/>
          <a:stretch>
            <a:fillRect/>
          </a:stretch>
        </p:blipFill>
        <p:spPr>
          <a:xfrm>
            <a:off x="4941378" y="2066377"/>
            <a:ext cx="1504989" cy="1162050"/>
          </a:xfrm>
          <a:prstGeom prst="rect">
            <a:avLst/>
          </a:prstGeom>
        </p:spPr>
      </p:pic>
      <p:pic>
        <p:nvPicPr>
          <p:cNvPr id="16" name="图片 15">
            <a:extLst>
              <a:ext uri="{FF2B5EF4-FFF2-40B4-BE49-F238E27FC236}">
                <a16:creationId xmlns:a16="http://schemas.microsoft.com/office/drawing/2014/main" id="{19216282-9DAC-488C-B391-2187927CADE8}"/>
              </a:ext>
            </a:extLst>
          </p:cNvPr>
          <p:cNvPicPr>
            <a:picLocks noChangeAspect="1"/>
          </p:cNvPicPr>
          <p:nvPr/>
        </p:nvPicPr>
        <p:blipFill>
          <a:blip r:embed="rId5"/>
          <a:stretch>
            <a:fillRect/>
          </a:stretch>
        </p:blipFill>
        <p:spPr>
          <a:xfrm>
            <a:off x="6660486" y="2056852"/>
            <a:ext cx="1504989" cy="1171575"/>
          </a:xfrm>
          <a:prstGeom prst="rect">
            <a:avLst/>
          </a:prstGeom>
        </p:spPr>
      </p:pic>
      <p:sp>
        <p:nvSpPr>
          <p:cNvPr id="19" name="文本框 18">
            <a:extLst>
              <a:ext uri="{FF2B5EF4-FFF2-40B4-BE49-F238E27FC236}">
                <a16:creationId xmlns:a16="http://schemas.microsoft.com/office/drawing/2014/main" id="{E7DDE064-27B5-41F0-BE14-6B7AEF927136}"/>
              </a:ext>
            </a:extLst>
          </p:cNvPr>
          <p:cNvSpPr txBox="1"/>
          <p:nvPr/>
        </p:nvSpPr>
        <p:spPr>
          <a:xfrm>
            <a:off x="166631" y="3429000"/>
            <a:ext cx="1249214" cy="400110"/>
          </a:xfrm>
          <a:prstGeom prst="rect">
            <a:avLst/>
          </a:prstGeom>
          <a:noFill/>
        </p:spPr>
        <p:txBody>
          <a:bodyPr wrap="square" rtlCol="0">
            <a:spAutoFit/>
          </a:bodyPr>
          <a:lstStyle/>
          <a:p>
            <a:r>
              <a:rPr lang="zh-CN" altLang="en-US" sz="2000" b="1" dirty="0"/>
              <a:t>真值标签：</a:t>
            </a:r>
            <a:endParaRPr lang="en-US" sz="2000" b="1" dirty="0"/>
          </a:p>
        </p:txBody>
      </p:sp>
      <p:sp>
        <p:nvSpPr>
          <p:cNvPr id="22" name="文本框 21">
            <a:extLst>
              <a:ext uri="{FF2B5EF4-FFF2-40B4-BE49-F238E27FC236}">
                <a16:creationId xmlns:a16="http://schemas.microsoft.com/office/drawing/2014/main" id="{F305DA4F-339B-4DE1-9FDA-B1C394D36988}"/>
              </a:ext>
            </a:extLst>
          </p:cNvPr>
          <p:cNvSpPr txBox="1"/>
          <p:nvPr/>
        </p:nvSpPr>
        <p:spPr>
          <a:xfrm>
            <a:off x="161977" y="4101140"/>
            <a:ext cx="1249214" cy="400110"/>
          </a:xfrm>
          <a:prstGeom prst="rect">
            <a:avLst/>
          </a:prstGeom>
          <a:noFill/>
        </p:spPr>
        <p:txBody>
          <a:bodyPr wrap="square" rtlCol="0">
            <a:spAutoFit/>
          </a:bodyPr>
          <a:lstStyle/>
          <a:p>
            <a:r>
              <a:rPr lang="zh-CN" altLang="en-US" sz="2000" b="1" dirty="0"/>
              <a:t>预测结果：</a:t>
            </a:r>
            <a:endParaRPr lang="en-US" sz="2000" b="1" dirty="0"/>
          </a:p>
        </p:txBody>
      </p:sp>
      <p:sp>
        <p:nvSpPr>
          <p:cNvPr id="23" name="文本框 22">
            <a:extLst>
              <a:ext uri="{FF2B5EF4-FFF2-40B4-BE49-F238E27FC236}">
                <a16:creationId xmlns:a16="http://schemas.microsoft.com/office/drawing/2014/main" id="{5127F138-9C9C-42F1-BBAE-5AA7DCDA1D77}"/>
              </a:ext>
            </a:extLst>
          </p:cNvPr>
          <p:cNvSpPr txBox="1"/>
          <p:nvPr/>
        </p:nvSpPr>
        <p:spPr>
          <a:xfrm>
            <a:off x="1802778" y="3433362"/>
            <a:ext cx="855406"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Cat</a:t>
            </a:r>
            <a:endParaRPr lang="en-US" sz="20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B1D37884-5133-4BBE-A88A-B81FF1FC9C2D}"/>
              </a:ext>
            </a:extLst>
          </p:cNvPr>
          <p:cNvSpPr txBox="1"/>
          <p:nvPr/>
        </p:nvSpPr>
        <p:spPr>
          <a:xfrm>
            <a:off x="3555153" y="3429000"/>
            <a:ext cx="855406"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Cat</a:t>
            </a:r>
            <a:endParaRPr lang="en-US" sz="20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02975A54-1BEF-43A9-820E-0F667B29000B}"/>
              </a:ext>
            </a:extLst>
          </p:cNvPr>
          <p:cNvSpPr txBox="1"/>
          <p:nvPr/>
        </p:nvSpPr>
        <p:spPr>
          <a:xfrm>
            <a:off x="5216105" y="3429000"/>
            <a:ext cx="855406"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Dog</a:t>
            </a:r>
            <a:endParaRPr lang="en-US" sz="20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F32D000C-D581-4FD0-8562-1EA2F85C88C6}"/>
              </a:ext>
            </a:extLst>
          </p:cNvPr>
          <p:cNvSpPr txBox="1"/>
          <p:nvPr/>
        </p:nvSpPr>
        <p:spPr>
          <a:xfrm>
            <a:off x="6985277" y="3429000"/>
            <a:ext cx="855406"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Dog</a:t>
            </a:r>
            <a:endParaRPr lang="en-US" sz="20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AB86AE43-2B49-4A22-8203-432B2CFA7A51}"/>
              </a:ext>
            </a:extLst>
          </p:cNvPr>
          <p:cNvSpPr txBox="1"/>
          <p:nvPr/>
        </p:nvSpPr>
        <p:spPr>
          <a:xfrm>
            <a:off x="1802778" y="4099865"/>
            <a:ext cx="855406"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Dog</a:t>
            </a:r>
            <a:endParaRPr lang="en-US" sz="20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BB0DAD90-F7CE-461A-84BC-C076E09D4482}"/>
              </a:ext>
            </a:extLst>
          </p:cNvPr>
          <p:cNvSpPr txBox="1"/>
          <p:nvPr/>
        </p:nvSpPr>
        <p:spPr>
          <a:xfrm>
            <a:off x="3555153" y="4095503"/>
            <a:ext cx="855406"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Dog</a:t>
            </a:r>
            <a:endParaRPr lang="en-US" sz="2000"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A939A740-FB0D-4CBA-A926-011AC34BA001}"/>
              </a:ext>
            </a:extLst>
          </p:cNvPr>
          <p:cNvSpPr txBox="1"/>
          <p:nvPr/>
        </p:nvSpPr>
        <p:spPr>
          <a:xfrm>
            <a:off x="5216105" y="4095503"/>
            <a:ext cx="855406"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Cat</a:t>
            </a:r>
            <a:endParaRPr lang="en-US" sz="20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A33C158B-5C0C-4708-94EE-A4A99B05DDC6}"/>
              </a:ext>
            </a:extLst>
          </p:cNvPr>
          <p:cNvSpPr txBox="1"/>
          <p:nvPr/>
        </p:nvSpPr>
        <p:spPr>
          <a:xfrm>
            <a:off x="6985277" y="4095503"/>
            <a:ext cx="855406"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Dog</a:t>
            </a:r>
            <a:endParaRPr lang="en-US" sz="2000"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63C4854D-E0BA-41B0-90D2-1705C9128A62}"/>
              </a:ext>
            </a:extLst>
          </p:cNvPr>
          <p:cNvSpPr/>
          <p:nvPr/>
        </p:nvSpPr>
        <p:spPr>
          <a:xfrm>
            <a:off x="921152" y="4919210"/>
            <a:ext cx="5865708" cy="962956"/>
          </a:xfrm>
          <a:prstGeom prst="rect">
            <a:avLst/>
          </a:prstGeom>
        </p:spPr>
        <p:txBody>
          <a:bodyPr wrap="none">
            <a:spAutoFit/>
          </a:bodyPr>
          <a:lstStyle/>
          <a:p>
            <a:pPr marL="742950" lvl="1" indent="-285750">
              <a:lnSpc>
                <a:spcPct val="150000"/>
              </a:lnSpc>
              <a:buFont typeface="Wingdings" panose="05000000000000000000" pitchFamily="2" charset="2"/>
              <a:buChar char="p"/>
            </a:pPr>
            <a:r>
              <a:rPr lang="zh-CN" altLang="en-US" sz="2000" b="1" dirty="0">
                <a:latin typeface="+mj-ea"/>
              </a:rPr>
              <a:t>错误率：</a:t>
            </a:r>
            <a:r>
              <a:rPr lang="zh-CN" altLang="en-US" sz="2000" dirty="0"/>
              <a:t>分错样本占样本总数的</a:t>
            </a:r>
            <a:r>
              <a:rPr lang="zh-CN" altLang="en-US" sz="2000" dirty="0">
                <a:latin typeface="Times New Roman" panose="02020603050405020304" pitchFamily="18" charset="0"/>
              </a:rPr>
              <a:t>比例    </a:t>
            </a:r>
            <a:r>
              <a:rPr lang="en-US" altLang="zh-CN" sz="2000" dirty="0">
                <a:latin typeface="Times New Roman" panose="02020603050405020304" pitchFamily="18" charset="0"/>
              </a:rPr>
              <a:t>3/4</a:t>
            </a:r>
            <a:r>
              <a:rPr lang="zh-CN" altLang="en-US" sz="2000" dirty="0">
                <a:latin typeface="Times New Roman" panose="02020603050405020304" pitchFamily="18" charset="0"/>
              </a:rPr>
              <a:t>    </a:t>
            </a:r>
            <a:endParaRPr lang="en-US" altLang="zh-CN" sz="2000" dirty="0">
              <a:latin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2000" b="1" dirty="0">
                <a:latin typeface="Times New Roman" panose="02020603050405020304" pitchFamily="18" charset="0"/>
              </a:rPr>
              <a:t>精度</a:t>
            </a:r>
            <a:r>
              <a:rPr lang="zh-CN" altLang="en-US" sz="2000" dirty="0">
                <a:latin typeface="Times New Roman" panose="02020603050405020304" pitchFamily="18" charset="0"/>
              </a:rPr>
              <a:t>：    分对样本占样本总数的比例    </a:t>
            </a:r>
            <a:r>
              <a:rPr lang="en-US" altLang="zh-CN" sz="2000" dirty="0">
                <a:latin typeface="Times New Roman" panose="02020603050405020304" pitchFamily="18" charset="0"/>
              </a:rPr>
              <a:t>1/4</a:t>
            </a:r>
          </a:p>
        </p:txBody>
      </p:sp>
    </p:spTree>
    <p:extLst>
      <p:ext uri="{BB962C8B-B14F-4D97-AF65-F5344CB8AC3E}">
        <p14:creationId xmlns:p14="http://schemas.microsoft.com/office/powerpoint/2010/main" val="5579118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0" name="TextBox 30">
            <a:extLst>
              <a:ext uri="{FF2B5EF4-FFF2-40B4-BE49-F238E27FC236}">
                <a16:creationId xmlns:a16="http://schemas.microsoft.com/office/drawing/2014/main" id="{71A32830-F304-4BE5-9462-9D250DBED78F}"/>
              </a:ext>
            </a:extLst>
          </p:cNvPr>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分类任务的性能度量</a:t>
            </a:r>
          </a:p>
        </p:txBody>
      </p:sp>
      <p:sp>
        <p:nvSpPr>
          <p:cNvPr id="21" name="矩形 20">
            <a:extLst>
              <a:ext uri="{FF2B5EF4-FFF2-40B4-BE49-F238E27FC236}">
                <a16:creationId xmlns:a16="http://schemas.microsoft.com/office/drawing/2014/main" id="{5A8E138F-4B40-440D-B6C6-5E997F809FD8}"/>
              </a:ext>
            </a:extLst>
          </p:cNvPr>
          <p:cNvSpPr/>
          <p:nvPr/>
        </p:nvSpPr>
        <p:spPr>
          <a:xfrm>
            <a:off x="525374" y="1746667"/>
            <a:ext cx="5044971" cy="809068"/>
          </a:xfrm>
          <a:prstGeom prst="rect">
            <a:avLst/>
          </a:prstGeom>
        </p:spPr>
        <p:txBody>
          <a:bodyPr wrap="none">
            <a:spAutoFit/>
          </a:bodyPr>
          <a:lstStyle/>
          <a:p>
            <a:pPr marL="742950" lvl="1" indent="-285750">
              <a:buFont typeface="Wingdings" panose="05000000000000000000" pitchFamily="2" charset="2"/>
              <a:buChar char="p"/>
            </a:pPr>
            <a:r>
              <a:rPr lang="zh-CN" altLang="en-US" sz="2000" b="1" dirty="0">
                <a:latin typeface="+mj-ea"/>
              </a:rPr>
              <a:t>错误率：</a:t>
            </a:r>
            <a:r>
              <a:rPr lang="zh-CN" altLang="en-US" sz="2000" dirty="0"/>
              <a:t>分错样本占样本总数的比例</a:t>
            </a:r>
            <a:endParaRPr lang="en-US" altLang="zh-CN" sz="2000" dirty="0"/>
          </a:p>
          <a:p>
            <a:pPr marL="742950" lvl="1" indent="-285750">
              <a:lnSpc>
                <a:spcPct val="150000"/>
              </a:lnSpc>
              <a:buFont typeface="Wingdings" panose="05000000000000000000" pitchFamily="2" charset="2"/>
              <a:buChar char="p"/>
            </a:pPr>
            <a:r>
              <a:rPr lang="zh-CN" altLang="en-US" sz="2000" b="1" dirty="0">
                <a:latin typeface="+mj-ea"/>
              </a:rPr>
              <a:t>精度</a:t>
            </a:r>
            <a:r>
              <a:rPr lang="zh-CN" altLang="en-US" sz="2000" dirty="0"/>
              <a:t>：    分对样本占样本总数的比例</a:t>
            </a:r>
            <a:endParaRPr lang="en-US" altLang="zh-CN" sz="2000" dirty="0"/>
          </a:p>
        </p:txBody>
      </p:sp>
      <p:pic>
        <p:nvPicPr>
          <p:cNvPr id="24" name="Picture 7">
            <a:extLst>
              <a:ext uri="{FF2B5EF4-FFF2-40B4-BE49-F238E27FC236}">
                <a16:creationId xmlns:a16="http://schemas.microsoft.com/office/drawing/2014/main" id="{0B8BDBDA-E673-487A-9CAD-E34D8C6371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6730" y="3744548"/>
            <a:ext cx="2722563" cy="601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8">
            <a:extLst>
              <a:ext uri="{FF2B5EF4-FFF2-40B4-BE49-F238E27FC236}">
                <a16:creationId xmlns:a16="http://schemas.microsoft.com/office/drawing/2014/main" id="{8B9F9E09-610A-4127-A155-9897EA530A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6643" y="3744548"/>
            <a:ext cx="3524250" cy="1062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4">
            <a:extLst>
              <a:ext uri="{FF2B5EF4-FFF2-40B4-BE49-F238E27FC236}">
                <a16:creationId xmlns:a16="http://schemas.microsoft.com/office/drawing/2014/main" id="{144429FE-4802-4C6D-87E6-16E33788A915}"/>
              </a:ext>
            </a:extLst>
          </p:cNvPr>
          <p:cNvSpPr txBox="1"/>
          <p:nvPr/>
        </p:nvSpPr>
        <p:spPr>
          <a:xfrm>
            <a:off x="1738861" y="3113452"/>
            <a:ext cx="16383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t>分类错误率</a:t>
            </a:r>
          </a:p>
        </p:txBody>
      </p:sp>
      <p:sp>
        <p:nvSpPr>
          <p:cNvPr id="35" name="TextBox 27">
            <a:extLst>
              <a:ext uri="{FF2B5EF4-FFF2-40B4-BE49-F238E27FC236}">
                <a16:creationId xmlns:a16="http://schemas.microsoft.com/office/drawing/2014/main" id="{0359312F-4639-44FF-8233-FE580133D175}"/>
              </a:ext>
            </a:extLst>
          </p:cNvPr>
          <p:cNvSpPr txBox="1"/>
          <p:nvPr/>
        </p:nvSpPr>
        <p:spPr>
          <a:xfrm>
            <a:off x="5536161" y="3126152"/>
            <a:ext cx="16383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t>精度</a:t>
            </a:r>
          </a:p>
        </p:txBody>
      </p:sp>
    </p:spTree>
    <p:extLst>
      <p:ext uri="{BB962C8B-B14F-4D97-AF65-F5344CB8AC3E}">
        <p14:creationId xmlns:p14="http://schemas.microsoft.com/office/powerpoint/2010/main" val="392989767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F4E4DA2C-1EF0-4FD7-BD78-084AB14BC779}"/>
              </a:ext>
            </a:extLst>
          </p:cNvPr>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分类任务的性能度量</a:t>
            </a:r>
          </a:p>
        </p:txBody>
      </p:sp>
      <p:sp>
        <p:nvSpPr>
          <p:cNvPr id="4" name="矩形 3">
            <a:extLst>
              <a:ext uri="{FF2B5EF4-FFF2-40B4-BE49-F238E27FC236}">
                <a16:creationId xmlns:a16="http://schemas.microsoft.com/office/drawing/2014/main" id="{495876C9-CBBB-4E5B-9CAB-7D829AEE48A4}"/>
              </a:ext>
            </a:extLst>
          </p:cNvPr>
          <p:cNvSpPr/>
          <p:nvPr/>
        </p:nvSpPr>
        <p:spPr>
          <a:xfrm>
            <a:off x="525374" y="1746667"/>
            <a:ext cx="5814412" cy="1424621"/>
          </a:xfrm>
          <a:prstGeom prst="rect">
            <a:avLst/>
          </a:prstGeom>
        </p:spPr>
        <p:txBody>
          <a:bodyPr wrap="none">
            <a:spAutoFit/>
          </a:bodyPr>
          <a:lstStyle/>
          <a:p>
            <a:pPr marL="742950" lvl="1" indent="-285750">
              <a:lnSpc>
                <a:spcPct val="150000"/>
              </a:lnSpc>
              <a:buFont typeface="Wingdings" panose="05000000000000000000" pitchFamily="2" charset="2"/>
              <a:buChar char="p"/>
            </a:pPr>
            <a:r>
              <a:rPr lang="zh-CN" altLang="en-US" sz="2000" b="1" dirty="0">
                <a:latin typeface="+mj-ea"/>
              </a:rPr>
              <a:t>错误率：</a:t>
            </a:r>
            <a:r>
              <a:rPr lang="zh-CN" altLang="en-US" sz="2000" dirty="0">
                <a:latin typeface="+mj-ea"/>
              </a:rPr>
              <a:t>有多少比例的瓜被判别错误</a:t>
            </a:r>
            <a:endParaRPr lang="en-US" altLang="zh-CN" sz="2000" dirty="0">
              <a:latin typeface="+mj-ea"/>
            </a:endParaRPr>
          </a:p>
          <a:p>
            <a:pPr marL="742950" lvl="1" indent="-285750">
              <a:lnSpc>
                <a:spcPct val="150000"/>
              </a:lnSpc>
              <a:buFont typeface="Wingdings" panose="05000000000000000000" pitchFamily="2" charset="2"/>
              <a:buChar char="p"/>
            </a:pPr>
            <a:r>
              <a:rPr lang="zh-CN" altLang="en-US" sz="2000" b="1" dirty="0">
                <a:latin typeface="+mj-ea"/>
              </a:rPr>
              <a:t>查准率：</a:t>
            </a:r>
            <a:r>
              <a:rPr lang="zh-CN" altLang="en-US" sz="2000" dirty="0">
                <a:latin typeface="+mj-ea"/>
              </a:rPr>
              <a:t>挑出的西瓜中有多少比例是好瓜</a:t>
            </a:r>
            <a:endParaRPr lang="en-US" altLang="zh-CN" sz="2000" dirty="0">
              <a:latin typeface="+mj-ea"/>
            </a:endParaRPr>
          </a:p>
          <a:p>
            <a:pPr marL="742950" lvl="1" indent="-285750">
              <a:lnSpc>
                <a:spcPct val="150000"/>
              </a:lnSpc>
              <a:buFont typeface="Wingdings" panose="05000000000000000000" pitchFamily="2" charset="2"/>
              <a:buChar char="p"/>
            </a:pPr>
            <a:r>
              <a:rPr lang="zh-CN" altLang="en-US" sz="2000" b="1" dirty="0">
                <a:latin typeface="+mj-ea"/>
              </a:rPr>
              <a:t>查全率：</a:t>
            </a:r>
            <a:r>
              <a:rPr lang="zh-CN" altLang="en-US" sz="2000" dirty="0">
                <a:latin typeface="+mj-ea"/>
              </a:rPr>
              <a:t>所有好瓜中有多少比例被挑了出来</a:t>
            </a:r>
            <a:endParaRPr lang="en-US" altLang="zh-CN" sz="2000" dirty="0"/>
          </a:p>
        </p:txBody>
      </p:sp>
    </p:spTree>
    <p:extLst>
      <p:ext uri="{BB962C8B-B14F-4D97-AF65-F5344CB8AC3E}">
        <p14:creationId xmlns:p14="http://schemas.microsoft.com/office/powerpoint/2010/main" val="204440520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机器学习算法简介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pic>
        <p:nvPicPr>
          <p:cNvPr id="27" name="图片 3" descr="傻傻分不清楚？人工智能AI 机器学习 ML 深度学习D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698" y="801811"/>
            <a:ext cx="596860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内容占位符 5"/>
          <p:cNvSpPr txBox="1">
            <a:spLocks/>
          </p:cNvSpPr>
          <p:nvPr/>
        </p:nvSpPr>
        <p:spPr>
          <a:xfrm>
            <a:off x="356411" y="3921552"/>
            <a:ext cx="3974302" cy="2321664"/>
          </a:xfrm>
          <a:prstGeom prst="rect">
            <a:avLst/>
          </a:prstGeom>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ts val="2200"/>
              </a:lnSpc>
            </a:pPr>
            <a:r>
              <a:rPr lang="zh-CN" altLang="en-US" sz="2000" b="1" dirty="0">
                <a:latin typeface="+mj-ea"/>
                <a:ea typeface="+mj-ea"/>
              </a:rPr>
              <a:t>机器学习的基本定理</a:t>
            </a:r>
          </a:p>
          <a:p>
            <a:pPr marL="342900" lvl="1" indent="0">
              <a:lnSpc>
                <a:spcPts val="2200"/>
              </a:lnSpc>
              <a:buNone/>
            </a:pPr>
            <a:r>
              <a:rPr lang="zh-CN" altLang="en-US" sz="2000" b="1" dirty="0">
                <a:latin typeface="+mj-ea"/>
                <a:ea typeface="+mj-ea"/>
              </a:rPr>
              <a:t> 模型的出错率 ∝</a:t>
            </a:r>
            <a:endParaRPr lang="en-US" altLang="zh-CN" sz="2000" b="1" dirty="0">
              <a:latin typeface="+mj-ea"/>
              <a:ea typeface="+mj-ea"/>
            </a:endParaRPr>
          </a:p>
          <a:p>
            <a:pPr marL="342900" lvl="1" indent="0">
              <a:lnSpc>
                <a:spcPts val="2200"/>
              </a:lnSpc>
              <a:buNone/>
            </a:pPr>
            <a:endParaRPr lang="en-US" altLang="zh-CN" sz="2000" b="1" dirty="0">
              <a:latin typeface="+mj-ea"/>
              <a:ea typeface="+mj-ea"/>
            </a:endParaRPr>
          </a:p>
          <a:p>
            <a:pPr marL="342900" lvl="1" indent="0">
              <a:lnSpc>
                <a:spcPts val="2200"/>
              </a:lnSpc>
              <a:buNone/>
            </a:pPr>
            <a:r>
              <a:rPr lang="zh-CN" altLang="en-US" sz="2000" b="1" dirty="0">
                <a:latin typeface="+mj-ea"/>
                <a:ea typeface="+mj-ea"/>
              </a:rPr>
              <a:t>推论：</a:t>
            </a:r>
          </a:p>
          <a:p>
            <a:pPr marL="342900" lvl="1" indent="0">
              <a:lnSpc>
                <a:spcPts val="2200"/>
              </a:lnSpc>
              <a:buNone/>
            </a:pPr>
            <a:r>
              <a:rPr lang="zh-CN" altLang="en-US" sz="2000" b="1" dirty="0">
                <a:latin typeface="+mj-ea"/>
                <a:ea typeface="+mj-ea"/>
              </a:rPr>
              <a:t> 模型复杂 </a:t>
            </a:r>
            <a:r>
              <a:rPr lang="en-US" altLang="zh-CN" sz="2000" b="1" dirty="0">
                <a:latin typeface="+mj-ea"/>
                <a:ea typeface="+mj-ea"/>
              </a:rPr>
              <a:t>-&gt; </a:t>
            </a:r>
            <a:r>
              <a:rPr lang="zh-CN" altLang="en-US" sz="2000" b="1" dirty="0">
                <a:latin typeface="+mj-ea"/>
                <a:ea typeface="+mj-ea"/>
              </a:rPr>
              <a:t>大样本</a:t>
            </a:r>
            <a:endParaRPr lang="en-US" altLang="zh-CN" sz="2000" b="1" dirty="0">
              <a:latin typeface="+mj-ea"/>
              <a:ea typeface="+mj-ea"/>
            </a:endParaRPr>
          </a:p>
          <a:p>
            <a:pPr marL="342900" lvl="1" indent="0">
              <a:lnSpc>
                <a:spcPts val="2200"/>
              </a:lnSpc>
              <a:buNone/>
            </a:pPr>
            <a:r>
              <a:rPr lang="en-US" altLang="zh-CN" sz="2000" b="1" dirty="0">
                <a:latin typeface="+mj-ea"/>
                <a:ea typeface="+mj-ea"/>
              </a:rPr>
              <a:t> </a:t>
            </a:r>
            <a:r>
              <a:rPr lang="zh-CN" altLang="en-US" sz="2000" b="1" dirty="0">
                <a:latin typeface="+mj-ea"/>
                <a:ea typeface="+mj-ea"/>
              </a:rPr>
              <a:t>样本小   </a:t>
            </a:r>
            <a:r>
              <a:rPr lang="en-US" altLang="zh-CN" sz="2000" b="1" dirty="0">
                <a:latin typeface="+mj-ea"/>
                <a:ea typeface="+mj-ea"/>
              </a:rPr>
              <a:t>-&gt; </a:t>
            </a:r>
            <a:r>
              <a:rPr lang="zh-CN" altLang="en-US" sz="2000" b="1" dirty="0">
                <a:latin typeface="+mj-ea"/>
                <a:ea typeface="+mj-ea"/>
              </a:rPr>
              <a:t>简化模型</a:t>
            </a:r>
          </a:p>
        </p:txBody>
      </p:sp>
      <p:sp>
        <p:nvSpPr>
          <p:cNvPr id="29" name="内容占位符 2"/>
          <p:cNvSpPr txBox="1">
            <a:spLocks/>
          </p:cNvSpPr>
          <p:nvPr/>
        </p:nvSpPr>
        <p:spPr>
          <a:xfrm>
            <a:off x="166631" y="1795392"/>
            <a:ext cx="2133584" cy="1494234"/>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None/>
              <a:defRPr/>
            </a:pPr>
            <a:r>
              <a:rPr lang="zh-CN" altLang="en-US" sz="1800" b="1" kern="0" dirty="0">
                <a:latin typeface="+mj-ea"/>
                <a:ea typeface="+mj-ea"/>
              </a:rPr>
              <a:t>用数据优化计算机程序的模型参数</a:t>
            </a:r>
          </a:p>
        </p:txBody>
      </p:sp>
      <p:sp>
        <p:nvSpPr>
          <p:cNvPr id="30" name="内容占位符 2"/>
          <p:cNvSpPr txBox="1">
            <a:spLocks/>
          </p:cNvSpPr>
          <p:nvPr/>
        </p:nvSpPr>
        <p:spPr>
          <a:xfrm>
            <a:off x="3858909" y="1772082"/>
            <a:ext cx="2076811" cy="1493044"/>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None/>
              <a:defRPr/>
            </a:pPr>
            <a:r>
              <a:rPr lang="zh-CN" altLang="en-US" sz="1800" b="1" kern="0" dirty="0">
                <a:latin typeface="+mj-ea"/>
                <a:ea typeface="+mj-ea"/>
              </a:rPr>
              <a:t>通过经验自动改进的计算机算法</a:t>
            </a:r>
          </a:p>
        </p:txBody>
      </p:sp>
      <mc:AlternateContent xmlns:mc="http://schemas.openxmlformats.org/markup-compatibility/2006" xmlns:a14="http://schemas.microsoft.com/office/drawing/2010/main">
        <mc:Choice Requires="a14">
          <p:sp>
            <p:nvSpPr>
              <p:cNvPr id="31" name="TextBox 8"/>
              <p:cNvSpPr txBox="1"/>
              <p:nvPr/>
            </p:nvSpPr>
            <p:spPr>
              <a:xfrm>
                <a:off x="2885725" y="4148720"/>
                <a:ext cx="2121093" cy="7414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a:latin typeface="Cambria Math" panose="02040503050406030204" pitchFamily="18" charset="0"/>
                              <a:ea typeface="+mj-ea"/>
                            </a:rPr>
                          </m:ctrlPr>
                        </m:fPr>
                        <m:num>
                          <m:r>
                            <m:rPr>
                              <m:nor/>
                            </m:rPr>
                            <a:rPr lang="zh-CN" altLang="en-US" sz="2000" b="1" dirty="0">
                              <a:latin typeface="+mj-ea"/>
                              <a:ea typeface="+mj-ea"/>
                            </a:rPr>
                            <m:t>模型的复杂程度</m:t>
                          </m:r>
                        </m:num>
                        <m:den>
                          <m:r>
                            <m:rPr>
                              <m:nor/>
                            </m:rPr>
                            <a:rPr lang="zh-CN" altLang="en-US" sz="2000" b="1" dirty="0">
                              <a:latin typeface="+mj-ea"/>
                              <a:ea typeface="+mj-ea"/>
                            </a:rPr>
                            <m:t>样本的大小 </m:t>
                          </m:r>
                        </m:den>
                      </m:f>
                    </m:oMath>
                  </m:oMathPara>
                </a14:m>
                <a:endParaRPr lang="zh-CN" altLang="en-US" sz="2000" b="1" dirty="0">
                  <a:latin typeface="+mj-ea"/>
                  <a:ea typeface="+mj-ea"/>
                </a:endParaRPr>
              </a:p>
            </p:txBody>
          </p:sp>
        </mc:Choice>
        <mc:Fallback xmlns="">
          <p:sp>
            <p:nvSpPr>
              <p:cNvPr id="31" name="TextBox 8"/>
              <p:cNvSpPr txBox="1">
                <a:spLocks noRot="1" noChangeAspect="1" noMove="1" noResize="1" noEditPoints="1" noAdjustHandles="1" noChangeArrowheads="1" noChangeShapeType="1" noTextEdit="1"/>
              </p:cNvSpPr>
              <p:nvPr/>
            </p:nvSpPr>
            <p:spPr>
              <a:xfrm>
                <a:off x="2885725" y="4148720"/>
                <a:ext cx="2121093" cy="741485"/>
              </a:xfrm>
              <a:prstGeom prst="rect">
                <a:avLst/>
              </a:prstGeom>
              <a:blipFill>
                <a:blip r:embed="rId4"/>
                <a:stretch>
                  <a:fillRect/>
                </a:stretch>
              </a:blipFill>
            </p:spPr>
            <p:txBody>
              <a:bodyPr/>
              <a:lstStyle/>
              <a:p>
                <a:r>
                  <a:rPr lang="zh-CN" altLang="en-US">
                    <a:noFill/>
                  </a:rPr>
                  <a:t> </a:t>
                </a:r>
              </a:p>
            </p:txBody>
          </p:sp>
        </mc:Fallback>
      </mc:AlternateContent>
      <p:sp>
        <p:nvSpPr>
          <p:cNvPr id="32" name="AutoShape 21"/>
          <p:cNvSpPr>
            <a:spLocks noChangeArrowheads="1"/>
          </p:cNvSpPr>
          <p:nvPr/>
        </p:nvSpPr>
        <p:spPr bwMode="gray">
          <a:xfrm>
            <a:off x="5072025" y="4365819"/>
            <a:ext cx="3798597" cy="1569320"/>
          </a:xfrm>
          <a:prstGeom prst="flowChartAlternateProcess">
            <a:avLst/>
          </a:prstGeom>
          <a:gradFill rotWithShape="1">
            <a:gsLst>
              <a:gs pos="0">
                <a:srgbClr val="E3E3E3"/>
              </a:gs>
              <a:gs pos="50000">
                <a:srgbClr val="FFFFFF"/>
              </a:gs>
              <a:gs pos="100000">
                <a:srgbClr val="E3E3E3"/>
              </a:gs>
            </a:gsLst>
            <a:lin ang="5400000" scaled="1"/>
          </a:gradFill>
          <a:ln>
            <a:noFill/>
          </a:ln>
          <a:effectLst>
            <a:prstShdw prst="shdw17" dist="17961" dir="2700000">
              <a:srgbClr val="999999"/>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000"/>
          </a:p>
        </p:txBody>
      </p:sp>
      <p:sp>
        <p:nvSpPr>
          <p:cNvPr id="33" name="Rectangle 7"/>
          <p:cNvSpPr>
            <a:spLocks noChangeArrowheads="1"/>
          </p:cNvSpPr>
          <p:nvPr/>
        </p:nvSpPr>
        <p:spPr bwMode="auto">
          <a:xfrm>
            <a:off x="5688892" y="4844523"/>
            <a:ext cx="495551" cy="486012"/>
          </a:xfrm>
          <a:prstGeom prst="rect">
            <a:avLst/>
          </a:prstGeom>
          <a:noFill/>
          <a:ln w="31750" algn="ctr">
            <a:solidFill>
              <a:schemeClr val="tx1"/>
            </a:solidFill>
            <a:round/>
            <a:headEnd/>
            <a:tailEnd/>
          </a:ln>
        </p:spPr>
        <p:txBody>
          <a:bodyPr/>
          <a:lstStyle/>
          <a:p>
            <a:endParaRPr lang="en-US" sz="2000"/>
          </a:p>
        </p:txBody>
      </p:sp>
      <p:graphicFrame>
        <p:nvGraphicFramePr>
          <p:cNvPr id="34" name="Object 3"/>
          <p:cNvGraphicFramePr>
            <a:graphicFrameLocks noChangeAspect="1"/>
          </p:cNvGraphicFramePr>
          <p:nvPr/>
        </p:nvGraphicFramePr>
        <p:xfrm>
          <a:off x="5751331" y="4949811"/>
          <a:ext cx="368779" cy="267911"/>
        </p:xfrm>
        <a:graphic>
          <a:graphicData uri="http://schemas.openxmlformats.org/presentationml/2006/ole">
            <mc:AlternateContent xmlns:mc="http://schemas.openxmlformats.org/markup-compatibility/2006">
              <mc:Choice xmlns:v="urn:schemas-microsoft-com:vml" Requires="v">
                <p:oleObj name="Equation" r:id="rId5" imgW="342625" imgH="203261" progId="Equation.3">
                  <p:embed/>
                </p:oleObj>
              </mc:Choice>
              <mc:Fallback>
                <p:oleObj name="Equation" r:id="rId5" imgW="342625" imgH="203261" progId="Equation.3">
                  <p:embed/>
                  <p:pic>
                    <p:nvPicPr>
                      <p:cNvPr id="3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1331" y="4949811"/>
                        <a:ext cx="368779" cy="2679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4"/>
          <p:cNvGraphicFramePr>
            <a:graphicFrameLocks noChangeAspect="1"/>
          </p:cNvGraphicFramePr>
          <p:nvPr/>
        </p:nvGraphicFramePr>
        <p:xfrm>
          <a:off x="5179659" y="4959495"/>
          <a:ext cx="187316" cy="235196"/>
        </p:xfrm>
        <a:graphic>
          <a:graphicData uri="http://schemas.openxmlformats.org/presentationml/2006/ole">
            <mc:AlternateContent xmlns:mc="http://schemas.openxmlformats.org/markup-compatibility/2006">
              <mc:Choice xmlns:v="urn:schemas-microsoft-com:vml" Requires="v">
                <p:oleObj name="Equation" r:id="rId7" imgW="126847" imgH="139531" progId="Equation.3">
                  <p:embed/>
                </p:oleObj>
              </mc:Choice>
              <mc:Fallback>
                <p:oleObj name="Equation" r:id="rId7" imgW="126847" imgH="139531" progId="Equation.3">
                  <p:embed/>
                  <p:pic>
                    <p:nvPicPr>
                      <p:cNvPr id="3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9659" y="4959495"/>
                        <a:ext cx="187316" cy="2351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6" name="Straight Arrow Connector 6"/>
          <p:cNvCxnSpPr/>
          <p:nvPr/>
        </p:nvCxnSpPr>
        <p:spPr>
          <a:xfrm>
            <a:off x="5392308" y="5074161"/>
            <a:ext cx="202926" cy="0"/>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7"/>
          <p:cNvCxnSpPr/>
          <p:nvPr/>
        </p:nvCxnSpPr>
        <p:spPr>
          <a:xfrm>
            <a:off x="6203119" y="5074161"/>
            <a:ext cx="317352" cy="0"/>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38" name="Object 4"/>
          <p:cNvGraphicFramePr>
            <a:graphicFrameLocks noChangeAspect="1"/>
          </p:cNvGraphicFramePr>
          <p:nvPr/>
        </p:nvGraphicFramePr>
        <p:xfrm>
          <a:off x="6519445" y="4969969"/>
          <a:ext cx="167937" cy="226974"/>
        </p:xfrm>
        <a:graphic>
          <a:graphicData uri="http://schemas.openxmlformats.org/presentationml/2006/ole">
            <mc:AlternateContent xmlns:mc="http://schemas.openxmlformats.org/markup-compatibility/2006">
              <mc:Choice xmlns:v="urn:schemas-microsoft-com:vml" Requires="v">
                <p:oleObj name="Equation" r:id="rId9" imgW="139616" imgH="165000" progId="Equation.3">
                  <p:embed/>
                </p:oleObj>
              </mc:Choice>
              <mc:Fallback>
                <p:oleObj name="Equation" r:id="rId9" imgW="139616" imgH="165000" progId="Equation.3">
                  <p:embed/>
                  <p:pic>
                    <p:nvPicPr>
                      <p:cNvPr id="38"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9445" y="4969969"/>
                        <a:ext cx="167937" cy="226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TextBox 17"/>
          <p:cNvSpPr txBox="1"/>
          <p:nvPr/>
        </p:nvSpPr>
        <p:spPr>
          <a:xfrm>
            <a:off x="6856791" y="4519463"/>
            <a:ext cx="1761714" cy="707886"/>
          </a:xfrm>
          <a:prstGeom prst="rect">
            <a:avLst/>
          </a:prstGeom>
          <a:noFill/>
        </p:spPr>
        <p:txBody>
          <a:bodyPr wrap="square" rtlCol="0">
            <a:spAutoFit/>
          </a:bodyPr>
          <a:lstStyle/>
          <a:p>
            <a:pPr algn="ctr"/>
            <a:r>
              <a:rPr lang="zh-CN" altLang="en-US" sz="2000" dirty="0"/>
              <a:t>类别标签</a:t>
            </a:r>
            <a:endParaRPr lang="en-US" sz="2000" dirty="0"/>
          </a:p>
          <a:p>
            <a:pPr algn="ctr"/>
            <a:r>
              <a:rPr lang="en-US" sz="2000" dirty="0"/>
              <a:t>(</a:t>
            </a:r>
            <a:r>
              <a:rPr lang="zh-CN" altLang="en-US" sz="2000" dirty="0"/>
              <a:t>分类</a:t>
            </a:r>
            <a:r>
              <a:rPr lang="en-US" sz="2000" dirty="0"/>
              <a:t>)</a:t>
            </a:r>
          </a:p>
        </p:txBody>
      </p:sp>
      <p:graphicFrame>
        <p:nvGraphicFramePr>
          <p:cNvPr id="40" name="Object 11"/>
          <p:cNvGraphicFramePr>
            <a:graphicFrameLocks noChangeAspect="1"/>
          </p:cNvGraphicFramePr>
          <p:nvPr/>
        </p:nvGraphicFramePr>
        <p:xfrm>
          <a:off x="6714354" y="4557509"/>
          <a:ext cx="504080" cy="1129019"/>
        </p:xfrm>
        <a:graphic>
          <a:graphicData uri="http://schemas.openxmlformats.org/presentationml/2006/ole">
            <mc:AlternateContent xmlns:mc="http://schemas.openxmlformats.org/markup-compatibility/2006">
              <mc:Choice xmlns:v="urn:schemas-microsoft-com:vml" Requires="v">
                <p:oleObj name="Equation" r:id="rId11" imgW="164702" imgH="215931" progId="Equation.3">
                  <p:embed/>
                </p:oleObj>
              </mc:Choice>
              <mc:Fallback>
                <p:oleObj name="Equation" r:id="rId11" imgW="164702" imgH="215931" progId="Equation.3">
                  <p:embed/>
                  <p:pic>
                    <p:nvPicPr>
                      <p:cNvPr id="4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4354" y="4557509"/>
                        <a:ext cx="504080" cy="11290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Box 19"/>
          <p:cNvSpPr txBox="1"/>
          <p:nvPr/>
        </p:nvSpPr>
        <p:spPr>
          <a:xfrm>
            <a:off x="7023295" y="5227253"/>
            <a:ext cx="1387216" cy="707886"/>
          </a:xfrm>
          <a:prstGeom prst="rect">
            <a:avLst/>
          </a:prstGeom>
          <a:noFill/>
        </p:spPr>
        <p:txBody>
          <a:bodyPr wrap="square" rtlCol="0">
            <a:spAutoFit/>
          </a:bodyPr>
          <a:lstStyle/>
          <a:p>
            <a:pPr algn="ctr"/>
            <a:r>
              <a:rPr lang="zh-CN" altLang="en-US" sz="2000" dirty="0"/>
              <a:t>向量</a:t>
            </a:r>
            <a:endParaRPr lang="en-US" sz="2000" dirty="0"/>
          </a:p>
          <a:p>
            <a:pPr algn="ctr"/>
            <a:r>
              <a:rPr lang="en-US" sz="2000" dirty="0"/>
              <a:t>(</a:t>
            </a:r>
            <a:r>
              <a:rPr lang="zh-CN" altLang="en-US" sz="2000" dirty="0"/>
              <a:t>预测</a:t>
            </a:r>
            <a:r>
              <a:rPr lang="en-US" sz="2000" dirty="0"/>
              <a:t>)</a:t>
            </a:r>
          </a:p>
        </p:txBody>
      </p:sp>
      <p:sp>
        <p:nvSpPr>
          <p:cNvPr id="51" name="文本框 50"/>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extLst>
      <p:ext uri="{BB962C8B-B14F-4D97-AF65-F5344CB8AC3E}">
        <p14:creationId xmlns:p14="http://schemas.microsoft.com/office/powerpoint/2010/main" val="342465146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C65C2B3F-9E67-4039-B0B6-9650EFF36FAC}"/>
              </a:ext>
            </a:extLst>
          </p:cNvPr>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分类任务的性能度量</a:t>
            </a:r>
          </a:p>
        </p:txBody>
      </p:sp>
      <p:sp>
        <p:nvSpPr>
          <p:cNvPr id="4" name="矩形 3">
            <a:extLst>
              <a:ext uri="{FF2B5EF4-FFF2-40B4-BE49-F238E27FC236}">
                <a16:creationId xmlns:a16="http://schemas.microsoft.com/office/drawing/2014/main" id="{DA49F9F6-93FA-4E78-8950-9738D56AB448}"/>
              </a:ext>
            </a:extLst>
          </p:cNvPr>
          <p:cNvSpPr/>
          <p:nvPr/>
        </p:nvSpPr>
        <p:spPr>
          <a:xfrm>
            <a:off x="525374" y="1746667"/>
            <a:ext cx="6840334" cy="1424621"/>
          </a:xfrm>
          <a:prstGeom prst="rect">
            <a:avLst/>
          </a:prstGeom>
        </p:spPr>
        <p:txBody>
          <a:bodyPr wrap="none">
            <a:spAutoFit/>
          </a:bodyPr>
          <a:lstStyle/>
          <a:p>
            <a:pPr lvl="1">
              <a:lnSpc>
                <a:spcPct val="150000"/>
              </a:lnSpc>
            </a:pPr>
            <a:r>
              <a:rPr lang="zh-CN" altLang="en-US" sz="2000" b="1" dirty="0">
                <a:latin typeface="+mj-ea"/>
              </a:rPr>
              <a:t>在信息检索、</a:t>
            </a:r>
            <a:r>
              <a:rPr lang="en-US" altLang="zh-CN" sz="2000" b="1" dirty="0">
                <a:latin typeface="+mj-ea"/>
              </a:rPr>
              <a:t>web</a:t>
            </a:r>
            <a:r>
              <a:rPr lang="zh-CN" altLang="en-US" sz="2000" b="1" dirty="0">
                <a:latin typeface="+mj-ea"/>
              </a:rPr>
              <a:t>搜索等应用中：</a:t>
            </a:r>
            <a:endParaRPr lang="en-US" altLang="zh-CN" sz="2000" b="1" dirty="0">
              <a:latin typeface="+mj-ea"/>
            </a:endParaRPr>
          </a:p>
          <a:p>
            <a:pPr marL="742950" lvl="1" indent="-285750">
              <a:lnSpc>
                <a:spcPct val="150000"/>
              </a:lnSpc>
              <a:buFont typeface="Wingdings" panose="05000000000000000000" pitchFamily="2" charset="2"/>
              <a:buChar char="p"/>
            </a:pPr>
            <a:r>
              <a:rPr lang="zh-CN" altLang="en-US" sz="2000" b="1" dirty="0">
                <a:latin typeface="+mj-ea"/>
              </a:rPr>
              <a:t>查准率：</a:t>
            </a:r>
            <a:r>
              <a:rPr lang="zh-CN" altLang="en-US" sz="2000" dirty="0">
                <a:latin typeface="+mj-ea"/>
              </a:rPr>
              <a:t>检索出的信息中有多少比例是用户感兴趣的</a:t>
            </a:r>
            <a:endParaRPr lang="en-US" altLang="zh-CN" sz="2000" dirty="0">
              <a:latin typeface="+mj-ea"/>
            </a:endParaRPr>
          </a:p>
          <a:p>
            <a:pPr marL="742950" lvl="1" indent="-285750">
              <a:lnSpc>
                <a:spcPct val="150000"/>
              </a:lnSpc>
              <a:buFont typeface="Wingdings" panose="05000000000000000000" pitchFamily="2" charset="2"/>
              <a:buChar char="p"/>
            </a:pPr>
            <a:r>
              <a:rPr lang="zh-CN" altLang="en-US" sz="2000" b="1" dirty="0">
                <a:latin typeface="+mj-ea"/>
              </a:rPr>
              <a:t>查全率：</a:t>
            </a:r>
            <a:r>
              <a:rPr lang="zh-CN" altLang="en-US" sz="2000" dirty="0">
                <a:latin typeface="+mj-ea"/>
              </a:rPr>
              <a:t>用户感兴趣的信息中有多少被检索出来了</a:t>
            </a:r>
            <a:endParaRPr lang="en-US" altLang="zh-CN" sz="2000" dirty="0"/>
          </a:p>
        </p:txBody>
      </p:sp>
    </p:spTree>
    <p:extLst>
      <p:ext uri="{BB962C8B-B14F-4D97-AF65-F5344CB8AC3E}">
        <p14:creationId xmlns:p14="http://schemas.microsoft.com/office/powerpoint/2010/main" val="214085945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0B5FF75C-120D-48CF-856C-1186D84A279B}"/>
              </a:ext>
            </a:extLst>
          </p:cNvPr>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分类任务的性能度量</a:t>
            </a:r>
          </a:p>
        </p:txBody>
      </p:sp>
      <p:sp>
        <p:nvSpPr>
          <p:cNvPr id="4" name="矩形 3">
            <a:extLst>
              <a:ext uri="{FF2B5EF4-FFF2-40B4-BE49-F238E27FC236}">
                <a16:creationId xmlns:a16="http://schemas.microsoft.com/office/drawing/2014/main" id="{F2DC0F62-32CF-4397-9CF1-2381C767C3CD}"/>
              </a:ext>
            </a:extLst>
          </p:cNvPr>
          <p:cNvSpPr/>
          <p:nvPr/>
        </p:nvSpPr>
        <p:spPr>
          <a:xfrm>
            <a:off x="525374" y="1746667"/>
            <a:ext cx="6729727" cy="962956"/>
          </a:xfrm>
          <a:prstGeom prst="rect">
            <a:avLst/>
          </a:prstGeom>
        </p:spPr>
        <p:txBody>
          <a:bodyPr wrap="none">
            <a:spAutoFit/>
          </a:bodyPr>
          <a:lstStyle/>
          <a:p>
            <a:pPr marL="742950" lvl="1" indent="-285750">
              <a:lnSpc>
                <a:spcPct val="150000"/>
              </a:lnSpc>
              <a:buFont typeface="Wingdings" panose="05000000000000000000" pitchFamily="2" charset="2"/>
              <a:buChar char="p"/>
            </a:pPr>
            <a:r>
              <a:rPr lang="zh-CN" altLang="en-US" sz="2000" b="1" dirty="0">
                <a:latin typeface="+mj-ea"/>
              </a:rPr>
              <a:t>查准率</a:t>
            </a:r>
            <a:r>
              <a:rPr lang="en-US" altLang="zh-CN" sz="2000" b="1" dirty="0">
                <a:latin typeface="+mj-ea"/>
              </a:rPr>
              <a:t>(precision)</a:t>
            </a:r>
            <a:r>
              <a:rPr lang="zh-CN" altLang="en-US" sz="2000" b="1" dirty="0">
                <a:latin typeface="+mj-ea"/>
              </a:rPr>
              <a:t>：</a:t>
            </a:r>
            <a:r>
              <a:rPr lang="zh-CN" altLang="en-US" sz="2000" dirty="0"/>
              <a:t>预测出来的正例中正确的比例</a:t>
            </a:r>
            <a:endParaRPr lang="en-US" altLang="zh-CN" sz="2000" dirty="0"/>
          </a:p>
          <a:p>
            <a:pPr marL="742950" lvl="1" indent="-285750">
              <a:lnSpc>
                <a:spcPct val="150000"/>
              </a:lnSpc>
              <a:buFont typeface="Wingdings" panose="05000000000000000000" pitchFamily="2" charset="2"/>
              <a:buChar char="p"/>
            </a:pPr>
            <a:r>
              <a:rPr lang="zh-CN" altLang="en-US" sz="2000" b="1" dirty="0">
                <a:latin typeface="+mj-ea"/>
              </a:rPr>
              <a:t>查全率（</a:t>
            </a:r>
            <a:r>
              <a:rPr lang="en-US" altLang="zh-CN" sz="2000" b="1" dirty="0">
                <a:latin typeface="+mj-ea"/>
              </a:rPr>
              <a:t>recall</a:t>
            </a:r>
            <a:r>
              <a:rPr lang="zh-CN" altLang="en-US" sz="2000" b="1" dirty="0">
                <a:latin typeface="+mj-ea"/>
              </a:rPr>
              <a:t>）： </a:t>
            </a:r>
            <a:r>
              <a:rPr lang="zh-CN" altLang="en-US" sz="2000" dirty="0"/>
              <a:t>正例被预测出来的比例</a:t>
            </a:r>
            <a:endParaRPr lang="en-US" altLang="zh-CN" sz="2000" dirty="0"/>
          </a:p>
        </p:txBody>
      </p:sp>
      <p:pic>
        <p:nvPicPr>
          <p:cNvPr id="5" name="图片 4" descr="ws_2D1A.tmp">
            <a:extLst>
              <a:ext uri="{FF2B5EF4-FFF2-40B4-BE49-F238E27FC236}">
                <a16:creationId xmlns:a16="http://schemas.microsoft.com/office/drawing/2014/main" id="{91D0B4A1-A07A-49EB-A354-EC00B93346E3}"/>
              </a:ext>
            </a:extLst>
          </p:cNvPr>
          <p:cNvPicPr/>
          <p:nvPr/>
        </p:nvPicPr>
        <p:blipFill>
          <a:blip r:embed="rId2" cstate="print"/>
          <a:stretch>
            <a:fillRect/>
          </a:stretch>
        </p:blipFill>
        <p:spPr>
          <a:xfrm>
            <a:off x="2523308" y="5259217"/>
            <a:ext cx="1533843" cy="626649"/>
          </a:xfrm>
          <a:prstGeom prst="rect">
            <a:avLst/>
          </a:prstGeom>
        </p:spPr>
      </p:pic>
      <p:pic>
        <p:nvPicPr>
          <p:cNvPr id="6" name="图片 5" descr="ws_2D1B.tmp">
            <a:extLst>
              <a:ext uri="{FF2B5EF4-FFF2-40B4-BE49-F238E27FC236}">
                <a16:creationId xmlns:a16="http://schemas.microsoft.com/office/drawing/2014/main" id="{8F2B822E-A7C4-4DD6-B083-F97C5DEE7907}"/>
              </a:ext>
            </a:extLst>
          </p:cNvPr>
          <p:cNvPicPr/>
          <p:nvPr/>
        </p:nvPicPr>
        <p:blipFill>
          <a:blip r:embed="rId3" cstate="print"/>
          <a:stretch>
            <a:fillRect/>
          </a:stretch>
        </p:blipFill>
        <p:spPr>
          <a:xfrm>
            <a:off x="6389807" y="5243007"/>
            <a:ext cx="1660373" cy="590215"/>
          </a:xfrm>
          <a:prstGeom prst="rect">
            <a:avLst/>
          </a:prstGeom>
        </p:spPr>
      </p:pic>
      <p:sp>
        <p:nvSpPr>
          <p:cNvPr id="7" name="TextBox 26">
            <a:extLst>
              <a:ext uri="{FF2B5EF4-FFF2-40B4-BE49-F238E27FC236}">
                <a16:creationId xmlns:a16="http://schemas.microsoft.com/office/drawing/2014/main" id="{625A40B3-3CB6-4812-84FF-FF98C03F39A7}"/>
              </a:ext>
            </a:extLst>
          </p:cNvPr>
          <p:cNvSpPr txBox="1"/>
          <p:nvPr/>
        </p:nvSpPr>
        <p:spPr>
          <a:xfrm>
            <a:off x="1017169" y="5418373"/>
            <a:ext cx="2689162" cy="317395"/>
          </a:xfrm>
          <a:prstGeom prst="rect">
            <a:avLst/>
          </a:prstGeom>
          <a:noFill/>
        </p:spPr>
        <p:txBody>
          <a:bodyPr vert="horz" wrap="square" lIns="0" tIns="0" rIns="0" bIns="0" rtlCol="0">
            <a:spAutoFit/>
          </a:bodyPr>
          <a:lstStyle/>
          <a:p>
            <a:pPr algn="l">
              <a:lnSpc>
                <a:spcPts val="2650"/>
              </a:lnSpc>
            </a:pPr>
            <a:r>
              <a:rPr lang="zh-CN" altLang="en-US" sz="2000" dirty="0">
                <a:solidFill>
                  <a:srgbClr val="000000"/>
                </a:solidFill>
                <a:latin typeface="Wingdings" panose="05000000000000000000"/>
              </a:rPr>
              <a:t> </a:t>
            </a:r>
            <a:r>
              <a:rPr lang="zh-CN" altLang="en-US" sz="2000" dirty="0">
                <a:solidFill>
                  <a:srgbClr val="000000"/>
                </a:solidFill>
                <a:latin typeface="微软雅黑" panose="020B0503020204020204" pitchFamily="34" charset="-122"/>
              </a:rPr>
              <a:t>查准率</a:t>
            </a:r>
            <a:r>
              <a:rPr lang="en-US" altLang="zh-CN" sz="2000" dirty="0">
                <a:solidFill>
                  <a:srgbClr val="000000"/>
                </a:solidFill>
                <a:latin typeface="微软雅黑" panose="020B0503020204020204" pitchFamily="34" charset="-122"/>
              </a:rPr>
              <a:t>:</a:t>
            </a:r>
            <a:endParaRPr lang="zh-CN" altLang="en-US" sz="2000" dirty="0">
              <a:solidFill>
                <a:srgbClr val="000000"/>
              </a:solidFill>
              <a:latin typeface="微软雅黑" panose="020B0503020204020204" pitchFamily="34" charset="-122"/>
            </a:endParaRPr>
          </a:p>
        </p:txBody>
      </p:sp>
      <p:sp>
        <p:nvSpPr>
          <p:cNvPr id="9" name="TextBox 28">
            <a:extLst>
              <a:ext uri="{FF2B5EF4-FFF2-40B4-BE49-F238E27FC236}">
                <a16:creationId xmlns:a16="http://schemas.microsoft.com/office/drawing/2014/main" id="{398F6A3E-1465-4CE0-9850-5859041076CF}"/>
              </a:ext>
            </a:extLst>
          </p:cNvPr>
          <p:cNvSpPr txBox="1"/>
          <p:nvPr/>
        </p:nvSpPr>
        <p:spPr>
          <a:xfrm>
            <a:off x="4871621" y="5379418"/>
            <a:ext cx="2348373" cy="317395"/>
          </a:xfrm>
          <a:prstGeom prst="rect">
            <a:avLst/>
          </a:prstGeom>
          <a:noFill/>
        </p:spPr>
        <p:txBody>
          <a:bodyPr vert="horz" wrap="square" lIns="0" tIns="0" rIns="0" bIns="0" rtlCol="0">
            <a:spAutoFit/>
          </a:bodyPr>
          <a:lstStyle/>
          <a:p>
            <a:pPr>
              <a:lnSpc>
                <a:spcPts val="2650"/>
              </a:lnSpc>
            </a:pPr>
            <a:r>
              <a:rPr lang="zh-CN" altLang="en-US" sz="2000" dirty="0">
                <a:solidFill>
                  <a:srgbClr val="000000"/>
                </a:solidFill>
                <a:latin typeface="Wingdings" panose="05000000000000000000"/>
              </a:rPr>
              <a:t> </a:t>
            </a:r>
            <a:r>
              <a:rPr lang="zh-CN" altLang="en-US" sz="2000" dirty="0">
                <a:solidFill>
                  <a:srgbClr val="000000"/>
                </a:solidFill>
                <a:latin typeface="微软雅黑" panose="020B0503020204020204" pitchFamily="34" charset="-122"/>
              </a:rPr>
              <a:t>查全率：</a:t>
            </a:r>
          </a:p>
        </p:txBody>
      </p:sp>
      <p:pic>
        <p:nvPicPr>
          <p:cNvPr id="10" name="图片 9">
            <a:extLst>
              <a:ext uri="{FF2B5EF4-FFF2-40B4-BE49-F238E27FC236}">
                <a16:creationId xmlns:a16="http://schemas.microsoft.com/office/drawing/2014/main" id="{E39204E5-CA23-4F53-A02F-EA9D9424B7D1}"/>
              </a:ext>
            </a:extLst>
          </p:cNvPr>
          <p:cNvPicPr>
            <a:picLocks noChangeAspect="1"/>
          </p:cNvPicPr>
          <p:nvPr/>
        </p:nvPicPr>
        <p:blipFill>
          <a:blip r:embed="rId4"/>
          <a:stretch>
            <a:fillRect/>
          </a:stretch>
        </p:blipFill>
        <p:spPr>
          <a:xfrm>
            <a:off x="2242062" y="2764720"/>
            <a:ext cx="4659876" cy="1854591"/>
          </a:xfrm>
          <a:prstGeom prst="rect">
            <a:avLst/>
          </a:prstGeom>
        </p:spPr>
      </p:pic>
      <p:grpSp>
        <p:nvGrpSpPr>
          <p:cNvPr id="11" name="组合 10">
            <a:extLst>
              <a:ext uri="{FF2B5EF4-FFF2-40B4-BE49-F238E27FC236}">
                <a16:creationId xmlns:a16="http://schemas.microsoft.com/office/drawing/2014/main" id="{A86E2763-C7BC-469D-981C-F053A6EEF237}"/>
              </a:ext>
            </a:extLst>
          </p:cNvPr>
          <p:cNvGrpSpPr/>
          <p:nvPr/>
        </p:nvGrpSpPr>
        <p:grpSpPr>
          <a:xfrm>
            <a:off x="909405" y="3298477"/>
            <a:ext cx="4238080" cy="2672364"/>
            <a:chOff x="-2217" y="1521"/>
            <a:chExt cx="9240" cy="7335"/>
          </a:xfrm>
        </p:grpSpPr>
        <p:sp>
          <p:nvSpPr>
            <p:cNvPr id="12" name="矩形 11">
              <a:extLst>
                <a:ext uri="{FF2B5EF4-FFF2-40B4-BE49-F238E27FC236}">
                  <a16:creationId xmlns:a16="http://schemas.microsoft.com/office/drawing/2014/main" id="{EC6C3493-3D4B-4C1A-A8A3-F3C5EA99C198}"/>
                </a:ext>
              </a:extLst>
            </p:cNvPr>
            <p:cNvSpPr/>
            <p:nvPr/>
          </p:nvSpPr>
          <p:spPr>
            <a:xfrm>
              <a:off x="3509" y="1521"/>
              <a:ext cx="3514" cy="3521"/>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FD1F323-2809-44E6-A56C-862E3AFBB6E5}"/>
                </a:ext>
              </a:extLst>
            </p:cNvPr>
            <p:cNvSpPr/>
            <p:nvPr/>
          </p:nvSpPr>
          <p:spPr>
            <a:xfrm>
              <a:off x="-2217" y="6670"/>
              <a:ext cx="7273" cy="2186"/>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064AECDF-0E8B-4EE2-B32A-164D8032E106}"/>
              </a:ext>
            </a:extLst>
          </p:cNvPr>
          <p:cNvGrpSpPr/>
          <p:nvPr/>
        </p:nvGrpSpPr>
        <p:grpSpPr>
          <a:xfrm>
            <a:off x="2311779" y="3732080"/>
            <a:ext cx="5966796" cy="2204200"/>
            <a:chOff x="2042" y="3812"/>
            <a:chExt cx="13009" cy="6050"/>
          </a:xfrm>
        </p:grpSpPr>
        <p:sp>
          <p:nvSpPr>
            <p:cNvPr id="15" name="矩形 14">
              <a:extLst>
                <a:ext uri="{FF2B5EF4-FFF2-40B4-BE49-F238E27FC236}">
                  <a16:creationId xmlns:a16="http://schemas.microsoft.com/office/drawing/2014/main" id="{6A9932A1-62DD-4982-840A-F64D233EE712}"/>
                </a:ext>
              </a:extLst>
            </p:cNvPr>
            <p:cNvSpPr/>
            <p:nvPr/>
          </p:nvSpPr>
          <p:spPr>
            <a:xfrm>
              <a:off x="2042" y="3812"/>
              <a:ext cx="9752" cy="982"/>
            </a:xfrm>
            <a:prstGeom prst="rect">
              <a:avLst/>
            </a:prstGeom>
            <a:noFill/>
            <a:ln w="38100">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86A75516-AB6D-475D-916F-FEE0C02CA1E5}"/>
                </a:ext>
              </a:extLst>
            </p:cNvPr>
            <p:cNvSpPr/>
            <p:nvPr/>
          </p:nvSpPr>
          <p:spPr>
            <a:xfrm>
              <a:off x="7338" y="7676"/>
              <a:ext cx="7713" cy="2186"/>
            </a:xfrm>
            <a:prstGeom prst="rect">
              <a:avLst/>
            </a:prstGeom>
            <a:noFill/>
            <a:ln w="38100">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28303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4ECC7B89-5B8A-4FF8-9996-4664959F2C04}"/>
              </a:ext>
            </a:extLst>
          </p:cNvPr>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分类任务的性能度量</a:t>
            </a:r>
          </a:p>
        </p:txBody>
      </p:sp>
      <p:graphicFrame>
        <p:nvGraphicFramePr>
          <p:cNvPr id="4" name="对象 3">
            <a:extLst>
              <a:ext uri="{FF2B5EF4-FFF2-40B4-BE49-F238E27FC236}">
                <a16:creationId xmlns:a16="http://schemas.microsoft.com/office/drawing/2014/main" id="{E447748B-5902-4383-9682-F74F3084152C}"/>
              </a:ext>
            </a:extLst>
          </p:cNvPr>
          <p:cNvGraphicFramePr/>
          <p:nvPr>
            <p:extLst>
              <p:ext uri="{D42A27DB-BD31-4B8C-83A1-F6EECF244321}">
                <p14:modId xmlns:p14="http://schemas.microsoft.com/office/powerpoint/2010/main" val="1598185890"/>
              </p:ext>
            </p:extLst>
          </p:nvPr>
        </p:nvGraphicFramePr>
        <p:xfrm>
          <a:off x="63075" y="1958811"/>
          <a:ext cx="6589395" cy="4257675"/>
        </p:xfrm>
        <a:graphic>
          <a:graphicData uri="http://schemas.openxmlformats.org/presentationml/2006/ole">
            <mc:AlternateContent xmlns:mc="http://schemas.openxmlformats.org/markup-compatibility/2006">
              <mc:Choice xmlns:v="urn:schemas-microsoft-com:vml" Requires="v">
                <p:oleObj r:id="rId2" imgW="3026410" imgH="5784850" progId="Paint.Picture">
                  <p:embed/>
                </p:oleObj>
              </mc:Choice>
              <mc:Fallback>
                <p:oleObj r:id="rId2" imgW="3026410" imgH="5784850" progId="Paint.Picture">
                  <p:embed/>
                  <p:pic>
                    <p:nvPicPr>
                      <p:cNvPr id="7" name="对象 6"/>
                      <p:cNvPicPr/>
                      <p:nvPr/>
                    </p:nvPicPr>
                    <p:blipFill>
                      <a:blip r:embed="rId3"/>
                      <a:stretch>
                        <a:fillRect/>
                      </a:stretch>
                    </p:blipFill>
                    <p:spPr>
                      <a:xfrm>
                        <a:off x="63075" y="1958811"/>
                        <a:ext cx="6589395" cy="4257675"/>
                      </a:xfrm>
                      <a:prstGeom prst="rect">
                        <a:avLst/>
                      </a:prstGeom>
                    </p:spPr>
                  </p:pic>
                </p:oleObj>
              </mc:Fallback>
            </mc:AlternateContent>
          </a:graphicData>
        </a:graphic>
      </p:graphicFrame>
      <p:pic>
        <p:nvPicPr>
          <p:cNvPr id="5" name="图片 4" descr="ws_2D1A.tmp">
            <a:extLst>
              <a:ext uri="{FF2B5EF4-FFF2-40B4-BE49-F238E27FC236}">
                <a16:creationId xmlns:a16="http://schemas.microsoft.com/office/drawing/2014/main" id="{FD883865-1E2B-457E-B585-52EDBADD46AF}"/>
              </a:ext>
            </a:extLst>
          </p:cNvPr>
          <p:cNvPicPr/>
          <p:nvPr/>
        </p:nvPicPr>
        <p:blipFill>
          <a:blip r:embed="rId4" cstate="print"/>
          <a:stretch>
            <a:fillRect/>
          </a:stretch>
        </p:blipFill>
        <p:spPr>
          <a:xfrm>
            <a:off x="6764865" y="2593176"/>
            <a:ext cx="2273300" cy="1092200"/>
          </a:xfrm>
          <a:prstGeom prst="rect">
            <a:avLst/>
          </a:prstGeom>
        </p:spPr>
      </p:pic>
      <p:pic>
        <p:nvPicPr>
          <p:cNvPr id="6" name="图片 5" descr="ws_2D1B.tmp">
            <a:extLst>
              <a:ext uri="{FF2B5EF4-FFF2-40B4-BE49-F238E27FC236}">
                <a16:creationId xmlns:a16="http://schemas.microsoft.com/office/drawing/2014/main" id="{415DFA15-7A28-4AC6-8784-CCC0D1917567}"/>
              </a:ext>
            </a:extLst>
          </p:cNvPr>
          <p:cNvPicPr/>
          <p:nvPr/>
        </p:nvPicPr>
        <p:blipFill>
          <a:blip r:embed="rId5" cstate="print"/>
          <a:stretch>
            <a:fillRect/>
          </a:stretch>
        </p:blipFill>
        <p:spPr>
          <a:xfrm>
            <a:off x="6739465" y="4124161"/>
            <a:ext cx="2298700" cy="1028700"/>
          </a:xfrm>
          <a:prstGeom prst="rect">
            <a:avLst/>
          </a:prstGeom>
        </p:spPr>
      </p:pic>
    </p:spTree>
    <p:extLst>
      <p:ext uri="{BB962C8B-B14F-4D97-AF65-F5344CB8AC3E}">
        <p14:creationId xmlns:p14="http://schemas.microsoft.com/office/powerpoint/2010/main" val="22489180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6" name="TextBox 30">
            <a:extLst>
              <a:ext uri="{FF2B5EF4-FFF2-40B4-BE49-F238E27FC236}">
                <a16:creationId xmlns:a16="http://schemas.microsoft.com/office/drawing/2014/main" id="{7870884C-401D-4A64-A00C-E52E2FF8EC67}"/>
              </a:ext>
            </a:extLst>
          </p:cNvPr>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分类任务的性能度量</a:t>
            </a:r>
          </a:p>
        </p:txBody>
      </p:sp>
      <p:sp>
        <p:nvSpPr>
          <p:cNvPr id="7" name="TextBox 30">
            <a:extLst>
              <a:ext uri="{FF2B5EF4-FFF2-40B4-BE49-F238E27FC236}">
                <a16:creationId xmlns:a16="http://schemas.microsoft.com/office/drawing/2014/main" id="{B96145BF-3B51-499B-A922-D24E75FEDF58}"/>
              </a:ext>
            </a:extLst>
          </p:cNvPr>
          <p:cNvSpPr txBox="1"/>
          <p:nvPr/>
        </p:nvSpPr>
        <p:spPr>
          <a:xfrm>
            <a:off x="926508" y="1778397"/>
            <a:ext cx="3892797" cy="864917"/>
          </a:xfrm>
          <a:prstGeom prst="rect">
            <a:avLst/>
          </a:prstGeom>
          <a:noFill/>
        </p:spPr>
        <p:txBody>
          <a:bodyPr vert="horz" wrap="none" lIns="0" tIns="0" rIns="0" bIns="0" rtlCol="0">
            <a:spAutoFit/>
          </a:bodyPr>
          <a:lstStyle/>
          <a:p>
            <a:pPr marL="342900" indent="-342900">
              <a:lnSpc>
                <a:spcPct val="150000"/>
              </a:lnSpc>
              <a:buFont typeface="Wingdings" panose="05000000000000000000" pitchFamily="2" charset="2"/>
              <a:buChar char="q"/>
            </a:pPr>
            <a:r>
              <a:rPr lang="en-US" altLang="zh-CN" sz="2000" b="1" dirty="0">
                <a:latin typeface="Times New Roman" panose="02020603050405020304" pitchFamily="18" charset="0"/>
                <a:cs typeface="Times New Roman" panose="02020603050405020304" pitchFamily="18" charset="0"/>
              </a:rPr>
              <a:t>Precision-Recall curve (PR</a:t>
            </a:r>
            <a:r>
              <a:rPr lang="zh-CN" altLang="en-US" sz="2000" b="1" dirty="0">
                <a:latin typeface="Times New Roman" panose="02020603050405020304" pitchFamily="18" charset="0"/>
                <a:cs typeface="Times New Roman" panose="02020603050405020304" pitchFamily="18" charset="0"/>
              </a:rPr>
              <a:t>曲线</a:t>
            </a:r>
            <a:r>
              <a:rPr lang="en-US" altLang="zh-CN" sz="2000" b="1" dirty="0">
                <a:latin typeface="Times New Roman" panose="02020603050405020304" pitchFamily="18" charset="0"/>
                <a:cs typeface="Times New Roman" panose="02020603050405020304" pitchFamily="18" charset="0"/>
              </a:rPr>
              <a:t>)</a:t>
            </a:r>
          </a:p>
          <a:p>
            <a:pPr marL="342900" indent="-342900">
              <a:lnSpc>
                <a:spcPct val="150000"/>
              </a:lnSpc>
              <a:buFont typeface="Wingdings" panose="05000000000000000000" pitchFamily="2" charset="2"/>
              <a:buChar char="q"/>
            </a:pPr>
            <a:r>
              <a:rPr lang="en-US" altLang="zh-CN" sz="2000" b="1" dirty="0">
                <a:latin typeface="Times New Roman" panose="02020603050405020304" pitchFamily="18" charset="0"/>
                <a:cs typeface="Times New Roman" panose="02020603050405020304" pitchFamily="18" charset="0"/>
              </a:rPr>
              <a:t>Break Even Point (BEP, </a:t>
            </a:r>
            <a:r>
              <a:rPr lang="zh-CN" altLang="en-US" sz="2000" b="1" dirty="0">
                <a:latin typeface="Times New Roman" panose="02020603050405020304" pitchFamily="18" charset="0"/>
                <a:cs typeface="Times New Roman" panose="02020603050405020304" pitchFamily="18" charset="0"/>
              </a:rPr>
              <a:t>平衡点</a:t>
            </a:r>
            <a:r>
              <a:rPr lang="en-US" altLang="zh-CN" sz="2000" b="1"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pic>
        <p:nvPicPr>
          <p:cNvPr id="9" name="图片 8" descr="ws_3029.tmp">
            <a:extLst>
              <a:ext uri="{FF2B5EF4-FFF2-40B4-BE49-F238E27FC236}">
                <a16:creationId xmlns:a16="http://schemas.microsoft.com/office/drawing/2014/main" id="{4B3CC40B-92BA-4341-92B8-59E67049EA05}"/>
              </a:ext>
            </a:extLst>
          </p:cNvPr>
          <p:cNvPicPr/>
          <p:nvPr/>
        </p:nvPicPr>
        <p:blipFill>
          <a:blip r:embed="rId2" cstate="print"/>
          <a:stretch>
            <a:fillRect/>
          </a:stretch>
        </p:blipFill>
        <p:spPr>
          <a:xfrm>
            <a:off x="296300" y="3020972"/>
            <a:ext cx="4447458" cy="3100448"/>
          </a:xfrm>
          <a:prstGeom prst="rect">
            <a:avLst/>
          </a:prstGeom>
        </p:spPr>
      </p:pic>
      <p:sp>
        <p:nvSpPr>
          <p:cNvPr id="10" name="任意多边形 6">
            <a:extLst>
              <a:ext uri="{FF2B5EF4-FFF2-40B4-BE49-F238E27FC236}">
                <a16:creationId xmlns:a16="http://schemas.microsoft.com/office/drawing/2014/main" id="{4EAF7590-30AE-4725-B706-3309E9D23E3C}"/>
              </a:ext>
            </a:extLst>
          </p:cNvPr>
          <p:cNvSpPr/>
          <p:nvPr/>
        </p:nvSpPr>
        <p:spPr>
          <a:xfrm>
            <a:off x="5528862" y="2643314"/>
            <a:ext cx="3054096" cy="1708405"/>
          </a:xfrm>
          <a:custGeom>
            <a:avLst/>
            <a:gdLst/>
            <a:ahLst/>
            <a:cxnLst/>
            <a:rect l="0" t="0" r="0" b="0"/>
            <a:pathLst>
              <a:path w="3054096" h="1708405">
                <a:moveTo>
                  <a:pt x="0" y="1708404"/>
                </a:moveTo>
                <a:lnTo>
                  <a:pt x="3054095" y="1708404"/>
                </a:lnTo>
                <a:lnTo>
                  <a:pt x="3054095"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8">
            <a:extLst>
              <a:ext uri="{FF2B5EF4-FFF2-40B4-BE49-F238E27FC236}">
                <a16:creationId xmlns:a16="http://schemas.microsoft.com/office/drawing/2014/main" id="{3915B7DA-AA76-4D6A-B0B9-1ED1D2317F55}"/>
              </a:ext>
            </a:extLst>
          </p:cNvPr>
          <p:cNvSpPr/>
          <p:nvPr/>
        </p:nvSpPr>
        <p:spPr>
          <a:xfrm>
            <a:off x="5528862" y="4510322"/>
            <a:ext cx="3055621" cy="1708405"/>
          </a:xfrm>
          <a:custGeom>
            <a:avLst/>
            <a:gdLst/>
            <a:ahLst/>
            <a:cxnLst/>
            <a:rect l="0" t="0" r="0" b="0"/>
            <a:pathLst>
              <a:path w="3055621" h="1708405">
                <a:moveTo>
                  <a:pt x="0" y="1708404"/>
                </a:moveTo>
                <a:lnTo>
                  <a:pt x="3055620" y="1708404"/>
                </a:lnTo>
                <a:lnTo>
                  <a:pt x="3055620"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27">
            <a:extLst>
              <a:ext uri="{FF2B5EF4-FFF2-40B4-BE49-F238E27FC236}">
                <a16:creationId xmlns:a16="http://schemas.microsoft.com/office/drawing/2014/main" id="{EB3D7492-70C6-4E11-8FAA-8F22E60CDF59}"/>
              </a:ext>
            </a:extLst>
          </p:cNvPr>
          <p:cNvSpPr txBox="1"/>
          <p:nvPr/>
        </p:nvSpPr>
        <p:spPr>
          <a:xfrm>
            <a:off x="5719775" y="2801917"/>
            <a:ext cx="2672270" cy="3168175"/>
          </a:xfrm>
          <a:prstGeom prst="rect">
            <a:avLst/>
          </a:prstGeom>
          <a:noFill/>
        </p:spPr>
        <p:txBody>
          <a:bodyPr vert="horz" wrap="none" lIns="0" tIns="0" rIns="0" bIns="0" rtlCol="0">
            <a:spAutoFit/>
          </a:bodyPr>
          <a:lstStyle/>
          <a:p>
            <a:pPr>
              <a:lnSpc>
                <a:spcPts val="2180"/>
              </a:lnSpc>
            </a:pPr>
            <a:r>
              <a:rPr lang="en-US" altLang="zh-CN" dirty="0">
                <a:solidFill>
                  <a:srgbClr val="000000"/>
                </a:solidFill>
                <a:latin typeface="Times New Roman" panose="02020603050405020304"/>
              </a:rPr>
              <a:t>PR</a:t>
            </a:r>
            <a:r>
              <a:rPr lang="zh-CN" altLang="en-US" dirty="0">
                <a:solidFill>
                  <a:srgbClr val="000000"/>
                </a:solidFill>
                <a:latin typeface="Times New Roman" panose="02020603050405020304"/>
              </a:rPr>
              <a:t>曲线</a:t>
            </a:r>
            <a:r>
              <a:rPr lang="zh-CN" altLang="en-US" dirty="0">
                <a:solidFill>
                  <a:srgbClr val="000000"/>
                </a:solidFill>
                <a:latin typeface="微软雅黑" panose="020B0503020204020204" pitchFamily="34" charset="-122"/>
              </a:rPr>
              <a:t>：</a:t>
            </a:r>
          </a:p>
          <a:p>
            <a:pPr>
              <a:lnSpc>
                <a:spcPts val="2765"/>
              </a:lnSpc>
            </a:pPr>
            <a:r>
              <a:rPr lang="en-US" altLang="zh-CN" dirty="0">
                <a:solidFill>
                  <a:srgbClr val="000000"/>
                </a:solidFill>
                <a:latin typeface="Times New Roman" panose="02020603050405020304"/>
              </a:rPr>
              <a:t>•   </a:t>
            </a:r>
            <a:r>
              <a:rPr lang="zh-CN" altLang="en-US" dirty="0">
                <a:solidFill>
                  <a:srgbClr val="000000"/>
                </a:solidFill>
                <a:latin typeface="微软雅黑" panose="020B0503020204020204" pitchFamily="34" charset="-122"/>
              </a:rPr>
              <a:t>学习器 </a:t>
            </a:r>
            <a:r>
              <a:rPr lang="en-US" altLang="zh-CN" dirty="0">
                <a:solidFill>
                  <a:srgbClr val="000000"/>
                </a:solidFill>
                <a:latin typeface="Times New Roman" panose="02020603050405020304"/>
              </a:rPr>
              <a:t>A </a:t>
            </a:r>
            <a:r>
              <a:rPr lang="zh-CN" altLang="en-US" dirty="0">
                <a:solidFill>
                  <a:srgbClr val="000000"/>
                </a:solidFill>
                <a:latin typeface="微软雅黑" panose="020B0503020204020204" pitchFamily="34" charset="-122"/>
              </a:rPr>
              <a:t>优于 学习器 </a:t>
            </a:r>
            <a:r>
              <a:rPr lang="en-US" altLang="zh-CN" dirty="0">
                <a:solidFill>
                  <a:srgbClr val="000000"/>
                </a:solidFill>
                <a:latin typeface="Times New Roman" panose="02020603050405020304"/>
              </a:rPr>
              <a:t>C</a:t>
            </a:r>
          </a:p>
          <a:p>
            <a:pPr>
              <a:lnSpc>
                <a:spcPts val="2760"/>
              </a:lnSpc>
            </a:pPr>
            <a:r>
              <a:rPr lang="en-US" altLang="zh-CN" sz="1800" dirty="0">
                <a:solidFill>
                  <a:srgbClr val="000000"/>
                </a:solidFill>
                <a:latin typeface="Times New Roman" panose="02020603050405020304"/>
              </a:rPr>
              <a:t>•   </a:t>
            </a:r>
            <a:r>
              <a:rPr lang="zh-CN" altLang="en-US" sz="1800" dirty="0">
                <a:solidFill>
                  <a:srgbClr val="000000"/>
                </a:solidFill>
                <a:latin typeface="微软雅黑" panose="020B0503020204020204" pitchFamily="34" charset="-122"/>
              </a:rPr>
              <a:t>学习器 </a:t>
            </a:r>
            <a:r>
              <a:rPr lang="en-US" altLang="zh-CN" sz="1800" dirty="0">
                <a:solidFill>
                  <a:srgbClr val="000000"/>
                </a:solidFill>
                <a:latin typeface="Times New Roman" panose="02020603050405020304"/>
              </a:rPr>
              <a:t>B </a:t>
            </a:r>
            <a:r>
              <a:rPr lang="zh-CN" altLang="en-US" sz="1800" dirty="0">
                <a:solidFill>
                  <a:srgbClr val="000000"/>
                </a:solidFill>
                <a:latin typeface="微软雅黑" panose="020B0503020204020204" pitchFamily="34" charset="-122"/>
              </a:rPr>
              <a:t>优于 学习器 </a:t>
            </a:r>
            <a:r>
              <a:rPr lang="en-US" altLang="zh-CN" sz="1800" dirty="0">
                <a:solidFill>
                  <a:srgbClr val="000000"/>
                </a:solidFill>
                <a:latin typeface="Times New Roman" panose="02020603050405020304"/>
              </a:rPr>
              <a:t>C</a:t>
            </a:r>
          </a:p>
          <a:p>
            <a:pPr>
              <a:lnSpc>
                <a:spcPts val="2760"/>
              </a:lnSpc>
            </a:pPr>
            <a:r>
              <a:rPr lang="en-US" altLang="zh-CN" dirty="0">
                <a:solidFill>
                  <a:srgbClr val="000000"/>
                </a:solidFill>
                <a:latin typeface="Times New Roman" panose="02020603050405020304"/>
              </a:rPr>
              <a:t>•   </a:t>
            </a:r>
            <a:r>
              <a:rPr lang="zh-CN" altLang="en-US" dirty="0">
                <a:solidFill>
                  <a:srgbClr val="000000"/>
                </a:solidFill>
                <a:latin typeface="微软雅黑" panose="020B0503020204020204" pitchFamily="34" charset="-122"/>
              </a:rPr>
              <a:t>学习器 </a:t>
            </a:r>
            <a:r>
              <a:rPr lang="en-US" altLang="zh-CN" dirty="0">
                <a:solidFill>
                  <a:srgbClr val="000000"/>
                </a:solidFill>
                <a:latin typeface="Times New Roman" panose="02020603050405020304"/>
              </a:rPr>
              <a:t>A  ?? </a:t>
            </a:r>
            <a:r>
              <a:rPr lang="zh-CN" altLang="en-US" dirty="0">
                <a:solidFill>
                  <a:srgbClr val="000000"/>
                </a:solidFill>
                <a:latin typeface="微软雅黑" panose="020B0503020204020204" pitchFamily="34" charset="-122"/>
              </a:rPr>
              <a:t>学习器 </a:t>
            </a:r>
            <a:r>
              <a:rPr lang="en-US" altLang="zh-CN" dirty="0">
                <a:solidFill>
                  <a:srgbClr val="000000"/>
                </a:solidFill>
                <a:latin typeface="Times New Roman" panose="02020603050405020304"/>
              </a:rPr>
              <a:t>B</a:t>
            </a:r>
          </a:p>
          <a:p>
            <a:pPr>
              <a:lnSpc>
                <a:spcPts val="1000"/>
              </a:lnSpc>
            </a:pPr>
            <a:endParaRPr lang="en-US" altLang="zh-CN" dirty="0">
              <a:solidFill>
                <a:srgbClr val="000000"/>
              </a:solidFill>
              <a:latin typeface="Times New Roman" panose="02020603050405020304"/>
            </a:endParaRPr>
          </a:p>
          <a:p>
            <a:pPr>
              <a:lnSpc>
                <a:spcPts val="1000"/>
              </a:lnSpc>
            </a:pPr>
            <a:endParaRPr lang="en-US" altLang="zh-CN" dirty="0">
              <a:solidFill>
                <a:srgbClr val="000000"/>
              </a:solidFill>
              <a:latin typeface="Times New Roman" panose="02020603050405020304"/>
            </a:endParaRPr>
          </a:p>
          <a:p>
            <a:pPr>
              <a:lnSpc>
                <a:spcPts val="1000"/>
              </a:lnSpc>
            </a:pPr>
            <a:endParaRPr lang="en-US" altLang="zh-CN" dirty="0">
              <a:solidFill>
                <a:srgbClr val="000000"/>
              </a:solidFill>
              <a:latin typeface="Times New Roman" panose="02020603050405020304"/>
            </a:endParaRPr>
          </a:p>
          <a:p>
            <a:pPr>
              <a:lnSpc>
                <a:spcPts val="3005"/>
              </a:lnSpc>
            </a:pPr>
            <a:r>
              <a:rPr lang="en-US" altLang="zh-CN" sz="1800" dirty="0">
                <a:solidFill>
                  <a:srgbClr val="000000"/>
                </a:solidFill>
                <a:latin typeface="Times New Roman" panose="02020603050405020304"/>
              </a:rPr>
              <a:t>BEP</a:t>
            </a:r>
            <a:r>
              <a:rPr lang="zh-CN" altLang="en-US" sz="1800" dirty="0">
                <a:solidFill>
                  <a:srgbClr val="000000"/>
                </a:solidFill>
                <a:latin typeface="微软雅黑" panose="020B0503020204020204" pitchFamily="34" charset="-122"/>
              </a:rPr>
              <a:t>：</a:t>
            </a:r>
          </a:p>
          <a:p>
            <a:pPr>
              <a:lnSpc>
                <a:spcPts val="2770"/>
              </a:lnSpc>
            </a:pPr>
            <a:r>
              <a:rPr lang="en-US" altLang="zh-CN" dirty="0">
                <a:solidFill>
                  <a:srgbClr val="000000"/>
                </a:solidFill>
                <a:latin typeface="Times New Roman" panose="02020603050405020304"/>
              </a:rPr>
              <a:t>•   </a:t>
            </a:r>
            <a:r>
              <a:rPr lang="zh-CN" altLang="en-US" dirty="0">
                <a:solidFill>
                  <a:srgbClr val="000000"/>
                </a:solidFill>
                <a:latin typeface="微软雅黑" panose="020B0503020204020204" pitchFamily="34" charset="-122"/>
              </a:rPr>
              <a:t>学习器 </a:t>
            </a:r>
            <a:r>
              <a:rPr lang="en-US" altLang="zh-CN" dirty="0">
                <a:solidFill>
                  <a:srgbClr val="000000"/>
                </a:solidFill>
                <a:latin typeface="Times New Roman" panose="02020603050405020304"/>
              </a:rPr>
              <a:t>A </a:t>
            </a:r>
            <a:r>
              <a:rPr lang="zh-CN" altLang="en-US" dirty="0">
                <a:solidFill>
                  <a:srgbClr val="000000"/>
                </a:solidFill>
                <a:latin typeface="微软雅黑" panose="020B0503020204020204" pitchFamily="34" charset="-122"/>
              </a:rPr>
              <a:t>优于 学习器 </a:t>
            </a:r>
            <a:r>
              <a:rPr lang="en-US" altLang="zh-CN" dirty="0">
                <a:solidFill>
                  <a:srgbClr val="000000"/>
                </a:solidFill>
                <a:latin typeface="Times New Roman" panose="02020603050405020304"/>
              </a:rPr>
              <a:t>B</a:t>
            </a:r>
          </a:p>
          <a:p>
            <a:pPr>
              <a:lnSpc>
                <a:spcPts val="2760"/>
              </a:lnSpc>
            </a:pPr>
            <a:r>
              <a:rPr lang="en-US" altLang="zh-CN" dirty="0">
                <a:solidFill>
                  <a:srgbClr val="000000"/>
                </a:solidFill>
                <a:latin typeface="Times New Roman" panose="02020603050405020304"/>
              </a:rPr>
              <a:t>•   </a:t>
            </a:r>
            <a:r>
              <a:rPr lang="zh-CN" altLang="en-US" dirty="0">
                <a:solidFill>
                  <a:srgbClr val="000000"/>
                </a:solidFill>
                <a:latin typeface="微软雅黑" panose="020B0503020204020204" pitchFamily="34" charset="-122"/>
              </a:rPr>
              <a:t>学习器 </a:t>
            </a:r>
            <a:r>
              <a:rPr lang="en-US" altLang="zh-CN" dirty="0">
                <a:solidFill>
                  <a:srgbClr val="000000"/>
                </a:solidFill>
                <a:latin typeface="Times New Roman" panose="02020603050405020304"/>
              </a:rPr>
              <a:t>A </a:t>
            </a:r>
            <a:r>
              <a:rPr lang="zh-CN" altLang="en-US" dirty="0">
                <a:solidFill>
                  <a:srgbClr val="000000"/>
                </a:solidFill>
                <a:latin typeface="微软雅黑" panose="020B0503020204020204" pitchFamily="34" charset="-122"/>
              </a:rPr>
              <a:t>优于 学习器 </a:t>
            </a:r>
            <a:r>
              <a:rPr lang="en-US" altLang="zh-CN" dirty="0">
                <a:solidFill>
                  <a:srgbClr val="000000"/>
                </a:solidFill>
                <a:latin typeface="Times New Roman" panose="02020603050405020304"/>
              </a:rPr>
              <a:t>C</a:t>
            </a:r>
          </a:p>
          <a:p>
            <a:pPr>
              <a:lnSpc>
                <a:spcPts val="2760"/>
              </a:lnSpc>
            </a:pPr>
            <a:r>
              <a:rPr lang="en-US" altLang="zh-CN" dirty="0">
                <a:solidFill>
                  <a:srgbClr val="000000"/>
                </a:solidFill>
                <a:latin typeface="Times New Roman" panose="02020603050405020304"/>
              </a:rPr>
              <a:t>•   </a:t>
            </a:r>
            <a:r>
              <a:rPr lang="zh-CN" altLang="en-US" dirty="0">
                <a:solidFill>
                  <a:srgbClr val="000000"/>
                </a:solidFill>
                <a:latin typeface="微软雅黑" panose="020B0503020204020204" pitchFamily="34" charset="-122"/>
              </a:rPr>
              <a:t>学习器 </a:t>
            </a:r>
            <a:r>
              <a:rPr lang="en-US" altLang="zh-CN" dirty="0">
                <a:solidFill>
                  <a:srgbClr val="000000"/>
                </a:solidFill>
                <a:latin typeface="Times New Roman" panose="02020603050405020304"/>
              </a:rPr>
              <a:t>B </a:t>
            </a:r>
            <a:r>
              <a:rPr lang="zh-CN" altLang="en-US" dirty="0">
                <a:solidFill>
                  <a:srgbClr val="000000"/>
                </a:solidFill>
                <a:latin typeface="微软雅黑" panose="020B0503020204020204" pitchFamily="34" charset="-122"/>
              </a:rPr>
              <a:t>优于 学习器 </a:t>
            </a:r>
            <a:r>
              <a:rPr lang="en-US" altLang="zh-CN" dirty="0">
                <a:solidFill>
                  <a:srgbClr val="000000"/>
                </a:solidFill>
                <a:latin typeface="Times New Roman" panose="02020603050405020304"/>
              </a:rPr>
              <a:t>C</a:t>
            </a:r>
            <a:endParaRPr lang="zh-CN" altLang="en-US" dirty="0">
              <a:solidFill>
                <a:srgbClr val="000000"/>
              </a:solidFill>
              <a:latin typeface="Times New Roman" panose="02020603050405020304"/>
            </a:endParaRPr>
          </a:p>
        </p:txBody>
      </p:sp>
    </p:spTree>
    <p:extLst>
      <p:ext uri="{BB962C8B-B14F-4D97-AF65-F5344CB8AC3E}">
        <p14:creationId xmlns:p14="http://schemas.microsoft.com/office/powerpoint/2010/main" val="117031197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5C97B728-4D6B-4899-A916-B22551497BC2}"/>
              </a:ext>
            </a:extLst>
          </p:cNvPr>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分类任务的性能度量</a:t>
            </a:r>
          </a:p>
        </p:txBody>
      </p:sp>
      <p:sp>
        <p:nvSpPr>
          <p:cNvPr id="5" name="TextBox 28">
            <a:extLst>
              <a:ext uri="{FF2B5EF4-FFF2-40B4-BE49-F238E27FC236}">
                <a16:creationId xmlns:a16="http://schemas.microsoft.com/office/drawing/2014/main" id="{AAF5855F-0900-4AA9-9536-BF62C0F3F11C}"/>
              </a:ext>
            </a:extLst>
          </p:cNvPr>
          <p:cNvSpPr txBox="1"/>
          <p:nvPr/>
        </p:nvSpPr>
        <p:spPr>
          <a:xfrm>
            <a:off x="977678" y="1892099"/>
            <a:ext cx="3409716" cy="307777"/>
          </a:xfrm>
          <a:prstGeom prst="rect">
            <a:avLst/>
          </a:prstGeom>
          <a:noFill/>
        </p:spPr>
        <p:txBody>
          <a:bodyPr vert="horz" wrap="none" lIns="0" tIns="0" rIns="0" bIns="0" rtlCol="0">
            <a:spAutoFit/>
          </a:bodyPr>
          <a:lstStyle/>
          <a:p>
            <a:pPr marL="342900" indent="-342900">
              <a:lnSpc>
                <a:spcPts val="2430"/>
              </a:lnSpc>
              <a:buFont typeface="Wingdings" panose="05000000000000000000" pitchFamily="2" charset="2"/>
              <a:buChar char="q"/>
            </a:pPr>
            <a:r>
              <a:rPr lang="zh-CN" altLang="en-US" sz="2000" dirty="0">
                <a:solidFill>
                  <a:srgbClr val="000000"/>
                </a:solidFill>
                <a:latin typeface="微软雅黑" panose="020B0503020204020204" pitchFamily="34" charset="-122"/>
              </a:rPr>
              <a:t>比 </a:t>
            </a:r>
            <a:r>
              <a:rPr lang="en-US" altLang="zh-CN" sz="2000" dirty="0">
                <a:solidFill>
                  <a:srgbClr val="000000"/>
                </a:solidFill>
                <a:latin typeface="Times New Roman" panose="02020603050405020304"/>
              </a:rPr>
              <a:t>BEP </a:t>
            </a:r>
            <a:r>
              <a:rPr lang="zh-CN" altLang="en-US" sz="2000" dirty="0">
                <a:solidFill>
                  <a:srgbClr val="000000"/>
                </a:solidFill>
                <a:latin typeface="微软雅黑" panose="020B0503020204020204" pitchFamily="34" charset="-122"/>
              </a:rPr>
              <a:t>更常用的 </a:t>
            </a:r>
            <a:r>
              <a:rPr lang="en-US" altLang="zh-CN" sz="2000" dirty="0">
                <a:solidFill>
                  <a:srgbClr val="000000"/>
                </a:solidFill>
                <a:latin typeface="Times New Roman" panose="02020603050405020304"/>
              </a:rPr>
              <a:t>F1 </a:t>
            </a:r>
            <a:r>
              <a:rPr lang="zh-CN" altLang="en-US" sz="2000" dirty="0">
                <a:solidFill>
                  <a:srgbClr val="000000"/>
                </a:solidFill>
                <a:latin typeface="微软雅黑" panose="020B0503020204020204" pitchFamily="34" charset="-122"/>
              </a:rPr>
              <a:t>度量：</a:t>
            </a:r>
          </a:p>
        </p:txBody>
      </p:sp>
      <p:pic>
        <p:nvPicPr>
          <p:cNvPr id="6" name="图片 5" descr="ws_34DC.tmp">
            <a:extLst>
              <a:ext uri="{FF2B5EF4-FFF2-40B4-BE49-F238E27FC236}">
                <a16:creationId xmlns:a16="http://schemas.microsoft.com/office/drawing/2014/main" id="{89B9F995-F0F3-4972-A19F-FC292364D06E}"/>
              </a:ext>
            </a:extLst>
          </p:cNvPr>
          <p:cNvPicPr/>
          <p:nvPr/>
        </p:nvPicPr>
        <p:blipFill>
          <a:blip r:embed="rId2" cstate="print"/>
          <a:stretch>
            <a:fillRect/>
          </a:stretch>
        </p:blipFill>
        <p:spPr>
          <a:xfrm>
            <a:off x="1337755" y="2329311"/>
            <a:ext cx="4256800" cy="959226"/>
          </a:xfrm>
          <a:prstGeom prst="rect">
            <a:avLst/>
          </a:prstGeom>
        </p:spPr>
      </p:pic>
      <p:sp>
        <p:nvSpPr>
          <p:cNvPr id="9" name="TextBox 27">
            <a:extLst>
              <a:ext uri="{FF2B5EF4-FFF2-40B4-BE49-F238E27FC236}">
                <a16:creationId xmlns:a16="http://schemas.microsoft.com/office/drawing/2014/main" id="{F1B37451-75A8-4649-BED9-09E8CA8B523C}"/>
              </a:ext>
            </a:extLst>
          </p:cNvPr>
          <p:cNvSpPr txBox="1"/>
          <p:nvPr/>
        </p:nvSpPr>
        <p:spPr>
          <a:xfrm>
            <a:off x="977678" y="3429000"/>
            <a:ext cx="4007507" cy="336631"/>
          </a:xfrm>
          <a:prstGeom prst="rect">
            <a:avLst/>
          </a:prstGeom>
          <a:noFill/>
        </p:spPr>
        <p:txBody>
          <a:bodyPr vert="horz" wrap="none" lIns="0" tIns="0" rIns="0" bIns="0" rtlCol="0">
            <a:spAutoFit/>
          </a:bodyPr>
          <a:lstStyle/>
          <a:p>
            <a:pPr marL="342900" indent="-342900">
              <a:lnSpc>
                <a:spcPts val="2910"/>
              </a:lnSpc>
              <a:buFont typeface="Wingdings" panose="05000000000000000000" pitchFamily="2" charset="2"/>
              <a:buChar char="q"/>
            </a:pPr>
            <a:r>
              <a:rPr lang="zh-CN" altLang="en-US" sz="2000" dirty="0">
                <a:solidFill>
                  <a:srgbClr val="000000"/>
                </a:solidFill>
                <a:latin typeface="微软雅黑" panose="020B0503020204020204" pitchFamily="34" charset="-122"/>
              </a:rPr>
              <a:t>若对查准率</a:t>
            </a:r>
            <a:r>
              <a:rPr lang="en-US" altLang="zh-CN" sz="2000" dirty="0">
                <a:solidFill>
                  <a:srgbClr val="000000"/>
                </a:solidFill>
                <a:latin typeface="Times New Roman" panose="02020603050405020304"/>
              </a:rPr>
              <a:t>/</a:t>
            </a:r>
            <a:r>
              <a:rPr lang="zh-CN" altLang="en-US" sz="2000" dirty="0">
                <a:solidFill>
                  <a:srgbClr val="000000"/>
                </a:solidFill>
                <a:latin typeface="微软雅黑" panose="020B0503020204020204" pitchFamily="34" charset="-122"/>
              </a:rPr>
              <a:t>查全率有不同偏好：</a:t>
            </a:r>
          </a:p>
        </p:txBody>
      </p:sp>
      <p:pic>
        <p:nvPicPr>
          <p:cNvPr id="10" name="图片 9" descr="ws_34DD.tmp">
            <a:extLst>
              <a:ext uri="{FF2B5EF4-FFF2-40B4-BE49-F238E27FC236}">
                <a16:creationId xmlns:a16="http://schemas.microsoft.com/office/drawing/2014/main" id="{685291E9-6CF3-4924-B512-EA4B8E3EDE17}"/>
              </a:ext>
            </a:extLst>
          </p:cNvPr>
          <p:cNvPicPr/>
          <p:nvPr/>
        </p:nvPicPr>
        <p:blipFill>
          <a:blip r:embed="rId3" cstate="print"/>
          <a:stretch>
            <a:fillRect/>
          </a:stretch>
        </p:blipFill>
        <p:spPr>
          <a:xfrm>
            <a:off x="1337755" y="4043516"/>
            <a:ext cx="3049639" cy="843706"/>
          </a:xfrm>
          <a:prstGeom prst="rect">
            <a:avLst/>
          </a:prstGeom>
        </p:spPr>
      </p:pic>
      <p:pic>
        <p:nvPicPr>
          <p:cNvPr id="11" name="图片 10" descr="ws_34EE.tmp">
            <a:extLst>
              <a:ext uri="{FF2B5EF4-FFF2-40B4-BE49-F238E27FC236}">
                <a16:creationId xmlns:a16="http://schemas.microsoft.com/office/drawing/2014/main" id="{AFF96E91-871A-496F-996A-68E4EF3F5D3F}"/>
              </a:ext>
            </a:extLst>
          </p:cNvPr>
          <p:cNvPicPr/>
          <p:nvPr/>
        </p:nvPicPr>
        <p:blipFill>
          <a:blip r:embed="rId4" cstate="print"/>
          <a:stretch>
            <a:fillRect/>
          </a:stretch>
        </p:blipFill>
        <p:spPr>
          <a:xfrm>
            <a:off x="1337755" y="5165107"/>
            <a:ext cx="6175319" cy="336631"/>
          </a:xfrm>
          <a:prstGeom prst="rect">
            <a:avLst/>
          </a:prstGeom>
        </p:spPr>
      </p:pic>
    </p:spTree>
    <p:extLst>
      <p:ext uri="{BB962C8B-B14F-4D97-AF65-F5344CB8AC3E}">
        <p14:creationId xmlns:p14="http://schemas.microsoft.com/office/powerpoint/2010/main" val="373066474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模型评估与选择</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17248992-9C84-45ED-98BA-A08B4B53DB58}"/>
              </a:ext>
            </a:extLst>
          </p:cNvPr>
          <p:cNvSpPr txBox="1"/>
          <p:nvPr/>
        </p:nvSpPr>
        <p:spPr>
          <a:xfrm>
            <a:off x="616791" y="1207821"/>
            <a:ext cx="3130665" cy="346249"/>
          </a:xfrm>
          <a:prstGeom prst="rect">
            <a:avLst/>
          </a:prstGeom>
          <a:noFill/>
        </p:spPr>
        <p:txBody>
          <a:bodyPr vert="horz" wrap="none" lIns="0" tIns="0" rIns="0" bIns="0" rtlCol="0">
            <a:spAutoFit/>
          </a:bodyPr>
          <a:lstStyle/>
          <a:p>
            <a:pPr marL="342900" indent="-342900">
              <a:lnSpc>
                <a:spcPts val="2650"/>
              </a:lnSpc>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分类任务的性能度量</a:t>
            </a:r>
          </a:p>
        </p:txBody>
      </p:sp>
      <p:sp>
        <p:nvSpPr>
          <p:cNvPr id="5" name="文本框 4">
            <a:extLst>
              <a:ext uri="{FF2B5EF4-FFF2-40B4-BE49-F238E27FC236}">
                <a16:creationId xmlns:a16="http://schemas.microsoft.com/office/drawing/2014/main" id="{13913C2C-57D5-4D4F-8223-8ACB7972B6FA}"/>
              </a:ext>
            </a:extLst>
          </p:cNvPr>
          <p:cNvSpPr txBox="1"/>
          <p:nvPr/>
        </p:nvSpPr>
        <p:spPr>
          <a:xfrm>
            <a:off x="881353" y="1860444"/>
            <a:ext cx="4572000" cy="400110"/>
          </a:xfrm>
          <a:prstGeom prst="rect">
            <a:avLst/>
          </a:prstGeom>
          <a:noFill/>
        </p:spPr>
        <p:txBody>
          <a:bodyPr wrap="square">
            <a:spAutoFit/>
          </a:bodyPr>
          <a:lstStyle/>
          <a:p>
            <a:pPr marL="285750" indent="-285750">
              <a:buFont typeface="Wingdings" panose="05000000000000000000" pitchFamily="2" charset="2"/>
              <a:buChar char="q"/>
            </a:pPr>
            <a:r>
              <a:rPr lang="en-US" altLang="zh-CN" sz="2000" dirty="0">
                <a:solidFill>
                  <a:srgbClr val="000000"/>
                </a:solidFill>
                <a:latin typeface="Times New Roman" panose="02020603050405020304"/>
              </a:rPr>
              <a:t>AUC: </a:t>
            </a:r>
            <a:r>
              <a:rPr lang="en-US" altLang="zh-CN" sz="2000" b="1" dirty="0">
                <a:solidFill>
                  <a:srgbClr val="000000"/>
                </a:solidFill>
                <a:latin typeface="Times New Roman" panose="02020603050405020304"/>
              </a:rPr>
              <a:t>A</a:t>
            </a:r>
            <a:r>
              <a:rPr lang="en-US" altLang="zh-CN" sz="2000" dirty="0">
                <a:solidFill>
                  <a:srgbClr val="000000"/>
                </a:solidFill>
                <a:latin typeface="Times New Roman" panose="02020603050405020304"/>
              </a:rPr>
              <a:t>rea </a:t>
            </a:r>
            <a:r>
              <a:rPr lang="en-US" altLang="zh-CN" sz="2000" b="1" dirty="0">
                <a:solidFill>
                  <a:srgbClr val="000000"/>
                </a:solidFill>
                <a:latin typeface="Times New Roman" panose="02020603050405020304"/>
              </a:rPr>
              <a:t>U</a:t>
            </a:r>
            <a:r>
              <a:rPr lang="en-US" altLang="zh-CN" sz="2000" dirty="0">
                <a:solidFill>
                  <a:srgbClr val="000000"/>
                </a:solidFill>
                <a:latin typeface="Times New Roman" panose="02020603050405020304"/>
              </a:rPr>
              <a:t>nder the ROC </a:t>
            </a:r>
            <a:r>
              <a:rPr lang="en-US" altLang="zh-CN" sz="2000" b="1" dirty="0">
                <a:solidFill>
                  <a:srgbClr val="000000"/>
                </a:solidFill>
                <a:latin typeface="Times New Roman" panose="02020603050405020304"/>
              </a:rPr>
              <a:t>C</a:t>
            </a:r>
            <a:r>
              <a:rPr lang="en-US" altLang="zh-CN" sz="2000" dirty="0">
                <a:solidFill>
                  <a:srgbClr val="000000"/>
                </a:solidFill>
                <a:latin typeface="Times New Roman" panose="02020603050405020304"/>
              </a:rPr>
              <a:t>urve</a:t>
            </a:r>
            <a:endParaRPr lang="en-US" sz="2000" dirty="0"/>
          </a:p>
        </p:txBody>
      </p:sp>
      <p:sp>
        <p:nvSpPr>
          <p:cNvPr id="6" name="任意多边形 11">
            <a:extLst>
              <a:ext uri="{FF2B5EF4-FFF2-40B4-BE49-F238E27FC236}">
                <a16:creationId xmlns:a16="http://schemas.microsoft.com/office/drawing/2014/main" id="{B423E90B-2E87-4862-9C59-BF57509502F2}"/>
              </a:ext>
            </a:extLst>
          </p:cNvPr>
          <p:cNvSpPr/>
          <p:nvPr/>
        </p:nvSpPr>
        <p:spPr>
          <a:xfrm>
            <a:off x="274073" y="5584895"/>
            <a:ext cx="2484121" cy="598933"/>
          </a:xfrm>
          <a:custGeom>
            <a:avLst/>
            <a:gdLst/>
            <a:ahLst/>
            <a:cxnLst/>
            <a:rect l="0" t="0" r="0" b="0"/>
            <a:pathLst>
              <a:path w="2484121" h="598933">
                <a:moveTo>
                  <a:pt x="0" y="598932"/>
                </a:moveTo>
                <a:lnTo>
                  <a:pt x="2484120" y="598932"/>
                </a:lnTo>
                <a:lnTo>
                  <a:pt x="2484120" y="0"/>
                </a:lnTo>
                <a:lnTo>
                  <a:pt x="0" y="0"/>
                </a:lnTo>
                <a:close/>
              </a:path>
            </a:pathLst>
          </a:custGeom>
          <a:solidFill>
            <a:srgbClr val="000000">
              <a:alpha val="0"/>
            </a:srgbClr>
          </a:solidFill>
          <a:ln w="254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12">
            <a:extLst>
              <a:ext uri="{FF2B5EF4-FFF2-40B4-BE49-F238E27FC236}">
                <a16:creationId xmlns:a16="http://schemas.microsoft.com/office/drawing/2014/main" id="{53371001-A59E-4129-B554-27D47391A2D7}"/>
              </a:ext>
            </a:extLst>
          </p:cNvPr>
          <p:cNvSpPr/>
          <p:nvPr/>
        </p:nvSpPr>
        <p:spPr>
          <a:xfrm>
            <a:off x="5505838" y="5535746"/>
            <a:ext cx="2484121" cy="598932"/>
          </a:xfrm>
          <a:custGeom>
            <a:avLst/>
            <a:gdLst/>
            <a:ahLst/>
            <a:cxnLst/>
            <a:rect l="0" t="0" r="0" b="0"/>
            <a:pathLst>
              <a:path w="2484121" h="598932">
                <a:moveTo>
                  <a:pt x="0" y="598931"/>
                </a:moveTo>
                <a:lnTo>
                  <a:pt x="2484120" y="598931"/>
                </a:lnTo>
                <a:lnTo>
                  <a:pt x="2484120" y="0"/>
                </a:lnTo>
                <a:lnTo>
                  <a:pt x="0" y="0"/>
                </a:lnTo>
                <a:close/>
              </a:path>
            </a:pathLst>
          </a:custGeom>
          <a:solidFill>
            <a:srgbClr val="000000">
              <a:alpha val="0"/>
            </a:srgbClr>
          </a:solidFill>
          <a:ln w="254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ws_3BF6.tmp">
            <a:extLst>
              <a:ext uri="{FF2B5EF4-FFF2-40B4-BE49-F238E27FC236}">
                <a16:creationId xmlns:a16="http://schemas.microsoft.com/office/drawing/2014/main" id="{7CAAEF1D-DA40-4F82-B4B5-CCC1C5A77512}"/>
              </a:ext>
            </a:extLst>
          </p:cNvPr>
          <p:cNvPicPr/>
          <p:nvPr/>
        </p:nvPicPr>
        <p:blipFill>
          <a:blip r:embed="rId2" cstate="print"/>
          <a:stretch>
            <a:fillRect/>
          </a:stretch>
        </p:blipFill>
        <p:spPr>
          <a:xfrm>
            <a:off x="354592" y="2412181"/>
            <a:ext cx="5003800" cy="3784600"/>
          </a:xfrm>
          <a:prstGeom prst="rect">
            <a:avLst/>
          </a:prstGeom>
        </p:spPr>
      </p:pic>
      <p:pic>
        <p:nvPicPr>
          <p:cNvPr id="10" name="图片 9" descr="ws_3BF7.tmp">
            <a:extLst>
              <a:ext uri="{FF2B5EF4-FFF2-40B4-BE49-F238E27FC236}">
                <a16:creationId xmlns:a16="http://schemas.microsoft.com/office/drawing/2014/main" id="{54E75F44-3A9B-46CA-9E41-C8A14C847451}"/>
              </a:ext>
            </a:extLst>
          </p:cNvPr>
          <p:cNvPicPr/>
          <p:nvPr/>
        </p:nvPicPr>
        <p:blipFill>
          <a:blip r:embed="rId3" cstate="print"/>
          <a:stretch>
            <a:fillRect/>
          </a:stretch>
        </p:blipFill>
        <p:spPr>
          <a:xfrm>
            <a:off x="5505712" y="5535746"/>
            <a:ext cx="2362200" cy="647700"/>
          </a:xfrm>
          <a:prstGeom prst="rect">
            <a:avLst/>
          </a:prstGeom>
        </p:spPr>
      </p:pic>
      <p:sp>
        <p:nvSpPr>
          <p:cNvPr id="11" name="TextBox 29">
            <a:extLst>
              <a:ext uri="{FF2B5EF4-FFF2-40B4-BE49-F238E27FC236}">
                <a16:creationId xmlns:a16="http://schemas.microsoft.com/office/drawing/2014/main" id="{925EE412-813E-4DF2-89F9-24EF2CEE1971}"/>
              </a:ext>
            </a:extLst>
          </p:cNvPr>
          <p:cNvSpPr txBox="1"/>
          <p:nvPr/>
        </p:nvSpPr>
        <p:spPr>
          <a:xfrm>
            <a:off x="2633647" y="4043815"/>
            <a:ext cx="1200933" cy="260264"/>
          </a:xfrm>
          <a:prstGeom prst="rect">
            <a:avLst/>
          </a:prstGeom>
          <a:noFill/>
        </p:spPr>
        <p:txBody>
          <a:bodyPr vert="horz" wrap="square" lIns="0" tIns="0" rIns="0" bIns="0" rtlCol="0">
            <a:spAutoFit/>
          </a:bodyPr>
          <a:lstStyle/>
          <a:p>
            <a:pPr>
              <a:lnSpc>
                <a:spcPts val="2005"/>
              </a:lnSpc>
            </a:pPr>
            <a:r>
              <a:rPr lang="en-US" altLang="zh-CN" sz="2005" i="1" dirty="0">
                <a:solidFill>
                  <a:srgbClr val="FFFF00"/>
                </a:solidFill>
                <a:latin typeface="Calibri" panose="020F0502020204030204"/>
              </a:rPr>
              <a:t>ROC Curve</a:t>
            </a:r>
            <a:endParaRPr lang="zh-CN" altLang="en-US" sz="2005" i="1" dirty="0">
              <a:solidFill>
                <a:srgbClr val="FFFF00"/>
              </a:solidFill>
              <a:latin typeface="Calibri" panose="020F0502020204030204"/>
            </a:endParaRPr>
          </a:p>
        </p:txBody>
      </p:sp>
      <p:sp>
        <p:nvSpPr>
          <p:cNvPr id="12" name="TextBox 31">
            <a:extLst>
              <a:ext uri="{FF2B5EF4-FFF2-40B4-BE49-F238E27FC236}">
                <a16:creationId xmlns:a16="http://schemas.microsoft.com/office/drawing/2014/main" id="{0E0FB896-4A66-4639-A22F-2082F940845B}"/>
              </a:ext>
            </a:extLst>
          </p:cNvPr>
          <p:cNvSpPr txBox="1"/>
          <p:nvPr/>
        </p:nvSpPr>
        <p:spPr>
          <a:xfrm>
            <a:off x="1984256" y="4406106"/>
            <a:ext cx="2229906" cy="307777"/>
          </a:xfrm>
          <a:prstGeom prst="rect">
            <a:avLst/>
          </a:prstGeom>
          <a:noFill/>
        </p:spPr>
        <p:txBody>
          <a:bodyPr vert="horz" wrap="none" lIns="0" tIns="0" rIns="0" bIns="0" rtlCol="0">
            <a:spAutoFit/>
          </a:bodyPr>
          <a:lstStyle/>
          <a:p>
            <a:pPr>
              <a:lnSpc>
                <a:spcPts val="2400"/>
              </a:lnSpc>
            </a:pPr>
            <a:r>
              <a:rPr lang="en-US" altLang="zh-CN" sz="2000" i="1" dirty="0">
                <a:solidFill>
                  <a:srgbClr val="000000"/>
                </a:solidFill>
                <a:latin typeface="Calibri" panose="020F0502020204030204"/>
              </a:rPr>
              <a:t>The bigger, the better</a:t>
            </a:r>
            <a:endParaRPr lang="zh-CN" altLang="en-US" sz="2000" i="1" dirty="0">
              <a:solidFill>
                <a:srgbClr val="000000"/>
              </a:solidFill>
              <a:latin typeface="Calibri" panose="020F0502020204030204"/>
            </a:endParaRPr>
          </a:p>
        </p:txBody>
      </p:sp>
      <p:sp>
        <p:nvSpPr>
          <p:cNvPr id="13" name="TextBox 30">
            <a:extLst>
              <a:ext uri="{FF2B5EF4-FFF2-40B4-BE49-F238E27FC236}">
                <a16:creationId xmlns:a16="http://schemas.microsoft.com/office/drawing/2014/main" id="{46B3198D-130E-4287-AFCE-60D0F88841FF}"/>
              </a:ext>
            </a:extLst>
          </p:cNvPr>
          <p:cNvSpPr txBox="1"/>
          <p:nvPr/>
        </p:nvSpPr>
        <p:spPr>
          <a:xfrm>
            <a:off x="5565676" y="2260554"/>
            <a:ext cx="3101870" cy="1261884"/>
          </a:xfrm>
          <a:prstGeom prst="rect">
            <a:avLst/>
          </a:prstGeom>
          <a:noFill/>
        </p:spPr>
        <p:txBody>
          <a:bodyPr vert="horz" wrap="square" lIns="0" tIns="0" rIns="0" bIns="0" rtlCol="0">
            <a:spAutoFit/>
          </a:bodyPr>
          <a:lstStyle/>
          <a:p>
            <a:pPr marL="0" marR="0" lvl="0" indent="0" defTabSz="914400" eaLnBrk="1" fontAlgn="auto" latinLnBrk="0" hangingPunct="1">
              <a:buClrTx/>
              <a:buSzTx/>
              <a:buNone/>
              <a:tabLst>
                <a:tab pos="431800" algn="l"/>
                <a:tab pos="2501900" algn="l"/>
                <a:tab pos="5359400" algn="l"/>
              </a:tabLst>
              <a:defRPr/>
            </a:pPr>
            <a:r>
              <a:rPr lang="en-US" altLang="zh-CN" sz="1600" dirty="0">
                <a:solidFill>
                  <a:srgbClr val="FF0000"/>
                </a:solidFill>
                <a:latin typeface="Times New Roman" panose="02020603050405020304"/>
              </a:rPr>
              <a:t>ROC (Receiver Operating</a:t>
            </a:r>
          </a:p>
          <a:p>
            <a:pPr marL="0" marR="0" lvl="0" indent="0" defTabSz="914400" eaLnBrk="1" fontAlgn="auto" latinLnBrk="0" hangingPunct="1">
              <a:buClrTx/>
              <a:buSzTx/>
              <a:buNone/>
              <a:tabLst>
                <a:tab pos="431800" algn="l"/>
                <a:tab pos="2501900" algn="l"/>
                <a:tab pos="5359400" algn="l"/>
              </a:tabLst>
              <a:defRPr/>
            </a:pPr>
            <a:r>
              <a:rPr lang="en-US" altLang="zh-CN" sz="1600" dirty="0">
                <a:solidFill>
                  <a:srgbClr val="FF0000"/>
                </a:solidFill>
                <a:latin typeface="Times New Roman" panose="02020603050405020304"/>
              </a:rPr>
              <a:t>Characteristic) Curve </a:t>
            </a:r>
            <a:r>
              <a:rPr lang="en-US" altLang="zh-CN" sz="1600" dirty="0">
                <a:solidFill>
                  <a:srgbClr val="C00000"/>
                </a:solidFill>
                <a:latin typeface="Times New Roman" panose="02020603050405020304"/>
              </a:rPr>
              <a:t>[Green</a:t>
            </a:r>
          </a:p>
          <a:p>
            <a:pPr marL="0" marR="0" lvl="0" indent="0" defTabSz="914400" eaLnBrk="1" fontAlgn="auto" latinLnBrk="0" hangingPunct="1">
              <a:buClrTx/>
              <a:buSzTx/>
              <a:buNone/>
              <a:tabLst>
                <a:tab pos="431800" algn="l"/>
                <a:tab pos="2501900" algn="l"/>
                <a:tab pos="5359400" algn="l"/>
              </a:tabLst>
              <a:defRPr/>
            </a:pPr>
            <a:r>
              <a:rPr lang="en-US" altLang="zh-CN" sz="1600" dirty="0">
                <a:solidFill>
                  <a:srgbClr val="C00000"/>
                </a:solidFill>
                <a:latin typeface="Times New Roman" panose="02020603050405020304"/>
              </a:rPr>
              <a:t>&amp; </a:t>
            </a:r>
            <a:r>
              <a:rPr lang="en-US" altLang="zh-CN" sz="1600" dirty="0" err="1">
                <a:solidFill>
                  <a:srgbClr val="C00000"/>
                </a:solidFill>
                <a:latin typeface="Times New Roman" panose="02020603050405020304"/>
              </a:rPr>
              <a:t>Swets</a:t>
            </a:r>
            <a:r>
              <a:rPr lang="en-US" altLang="zh-CN" sz="1600" dirty="0">
                <a:solidFill>
                  <a:srgbClr val="C00000"/>
                </a:solidFill>
                <a:latin typeface="Times New Roman" panose="02020603050405020304"/>
              </a:rPr>
              <a:t>, Book 66; Spackman,</a:t>
            </a:r>
          </a:p>
          <a:p>
            <a:pPr marL="0" marR="0" lvl="0" indent="0" defTabSz="914400" eaLnBrk="1" fontAlgn="auto" latinLnBrk="0" hangingPunct="1">
              <a:buClrTx/>
              <a:buSzTx/>
              <a:buNone/>
              <a:tabLst>
                <a:tab pos="431800" algn="l"/>
                <a:tab pos="2501900" algn="l"/>
                <a:tab pos="5359400" algn="l"/>
              </a:tabLst>
              <a:defRPr/>
            </a:pPr>
            <a:r>
              <a:rPr lang="en-US" altLang="zh-CN" sz="1600" dirty="0">
                <a:solidFill>
                  <a:srgbClr val="C00000"/>
                </a:solidFill>
                <a:latin typeface="Times New Roman" panose="02020603050405020304"/>
              </a:rPr>
              <a:t>IWML’89]</a:t>
            </a:r>
          </a:p>
          <a:p>
            <a:pPr marL="0" marR="0" lvl="0" indent="0" defTabSz="914400" eaLnBrk="1" fontAlgn="auto" latinLnBrk="0" hangingPunct="1">
              <a:buClrTx/>
              <a:buSzTx/>
              <a:buNone/>
              <a:tabLst>
                <a:tab pos="431800" algn="l"/>
                <a:tab pos="2501900" algn="l"/>
                <a:tab pos="5359400" algn="l"/>
              </a:tabLst>
              <a:defRPr/>
            </a:pPr>
            <a:r>
              <a:rPr lang="en-US" altLang="zh-CN" sz="1600" dirty="0">
                <a:solidFill>
                  <a:srgbClr val="C00000"/>
                </a:solidFill>
                <a:latin typeface="Times New Roman" panose="02020603050405020304"/>
              </a:rPr>
              <a:t>		</a:t>
            </a:r>
            <a:endParaRPr lang="zh-CN" altLang="en-US" sz="1600" i="1" dirty="0">
              <a:solidFill>
                <a:srgbClr val="FFFF00"/>
              </a:solidFill>
              <a:latin typeface="Calibri" panose="020F0502020204030204"/>
            </a:endParaRPr>
          </a:p>
        </p:txBody>
      </p:sp>
      <p:pic>
        <p:nvPicPr>
          <p:cNvPr id="15" name="图片 14">
            <a:extLst>
              <a:ext uri="{FF2B5EF4-FFF2-40B4-BE49-F238E27FC236}">
                <a16:creationId xmlns:a16="http://schemas.microsoft.com/office/drawing/2014/main" id="{8C13CFF6-C9A4-417C-8A29-0DD577148BED}"/>
              </a:ext>
            </a:extLst>
          </p:cNvPr>
          <p:cNvPicPr>
            <a:picLocks noChangeAspect="1"/>
          </p:cNvPicPr>
          <p:nvPr/>
        </p:nvPicPr>
        <p:blipFill>
          <a:blip r:embed="rId4"/>
          <a:srcRect l="5899" t="6214" r="2154" b="10718"/>
          <a:stretch>
            <a:fillRect/>
          </a:stretch>
        </p:blipFill>
        <p:spPr>
          <a:xfrm>
            <a:off x="5505077" y="3616776"/>
            <a:ext cx="2585085" cy="1816735"/>
          </a:xfrm>
          <a:prstGeom prst="rect">
            <a:avLst/>
          </a:prstGeom>
        </p:spPr>
      </p:pic>
      <p:cxnSp>
        <p:nvCxnSpPr>
          <p:cNvPr id="16" name="直接连接符 15">
            <a:extLst>
              <a:ext uri="{FF2B5EF4-FFF2-40B4-BE49-F238E27FC236}">
                <a16:creationId xmlns:a16="http://schemas.microsoft.com/office/drawing/2014/main" id="{881F95FA-BB6C-4CD1-87A4-99B4E01761A7}"/>
              </a:ext>
            </a:extLst>
          </p:cNvPr>
          <p:cNvCxnSpPr/>
          <p:nvPr/>
        </p:nvCxnSpPr>
        <p:spPr>
          <a:xfrm flipV="1">
            <a:off x="5831467" y="4216216"/>
            <a:ext cx="2258695" cy="105664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18AE48D-8F79-4245-B435-C3799E0BFD11}"/>
              </a:ext>
            </a:extLst>
          </p:cNvPr>
          <p:cNvSpPr txBox="1"/>
          <p:nvPr/>
        </p:nvSpPr>
        <p:spPr>
          <a:xfrm>
            <a:off x="2553136" y="3556905"/>
            <a:ext cx="1712827" cy="400110"/>
          </a:xfrm>
          <a:prstGeom prst="rect">
            <a:avLst/>
          </a:prstGeom>
          <a:noFill/>
        </p:spPr>
        <p:txBody>
          <a:bodyPr wrap="square">
            <a:spAutoFit/>
          </a:bodyPr>
          <a:lstStyle/>
          <a:p>
            <a:r>
              <a:rPr lang="en-US" altLang="zh-CN" sz="2000" i="1" dirty="0">
                <a:solidFill>
                  <a:srgbClr val="FFFF00"/>
                </a:solidFill>
                <a:latin typeface="Calibri" panose="020F0502020204030204"/>
              </a:rPr>
              <a:t>Area Under</a:t>
            </a:r>
            <a:endParaRPr lang="en-US" sz="2000" dirty="0"/>
          </a:p>
        </p:txBody>
      </p:sp>
    </p:spTree>
    <p:extLst>
      <p:ext uri="{BB962C8B-B14F-4D97-AF65-F5344CB8AC3E}">
        <p14:creationId xmlns:p14="http://schemas.microsoft.com/office/powerpoint/2010/main" val="368886401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1"/>
          <p:cNvSpPr txBox="1"/>
          <p:nvPr/>
        </p:nvSpPr>
        <p:spPr>
          <a:xfrm>
            <a:off x="44450" y="1196975"/>
            <a:ext cx="4205288" cy="3153410"/>
          </a:xfrm>
          <a:prstGeom prst="rect">
            <a:avLst/>
          </a:prstGeom>
          <a:noFill/>
          <a:ln w="9525">
            <a:noFill/>
          </a:ln>
        </p:spPr>
        <p:txBody>
          <a:bodyPr anchor="t">
            <a:spAutoFit/>
          </a:bodyPr>
          <a:lstStyle/>
          <a:p>
            <a:pPr algn="ctr"/>
            <a:r>
              <a:rPr lang="en-US" altLang="zh-CN" sz="19900" b="1" dirty="0">
                <a:solidFill>
                  <a:srgbClr val="163988"/>
                </a:solidFill>
                <a:latin typeface="Arial Black" panose="020B0A04020102020204" pitchFamily="34" charset="0"/>
                <a:ea typeface="微软雅黑" panose="020B0503020204020204" pitchFamily="34" charset="-122"/>
              </a:rPr>
              <a:t>03</a:t>
            </a:r>
            <a:endParaRPr lang="zh-CN" altLang="en-US" sz="19900" b="1" dirty="0">
              <a:solidFill>
                <a:srgbClr val="163988"/>
              </a:solidFill>
              <a:latin typeface="Arial Black" panose="020B0A04020102020204" pitchFamily="34" charset="0"/>
              <a:ea typeface="微软雅黑" panose="020B0503020204020204" pitchFamily="34" charset="-122"/>
            </a:endParaRPr>
          </a:p>
        </p:txBody>
      </p:sp>
      <p:cxnSp>
        <p:nvCxnSpPr>
          <p:cNvPr id="3" name="直接连接符 2"/>
          <p:cNvCxnSpPr/>
          <p:nvPr/>
        </p:nvCxnSpPr>
        <p:spPr>
          <a:xfrm>
            <a:off x="3970338" y="2774950"/>
            <a:ext cx="460851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411" name="文本框 11"/>
          <p:cNvSpPr txBox="1"/>
          <p:nvPr/>
        </p:nvSpPr>
        <p:spPr>
          <a:xfrm>
            <a:off x="0" y="2451100"/>
            <a:ext cx="3887788" cy="645160"/>
          </a:xfrm>
          <a:prstGeom prst="rect">
            <a:avLst/>
          </a:prstGeom>
          <a:solidFill>
            <a:srgbClr val="FFFFFF"/>
          </a:solidFill>
          <a:ln w="9525">
            <a:noFill/>
          </a:ln>
        </p:spPr>
        <p:txBody>
          <a:bodyPr anchor="t">
            <a:spAutoFit/>
          </a:bodyPr>
          <a:lstStyle/>
          <a:p>
            <a:r>
              <a:rPr lang="en-US" altLang="zh-CN" sz="3600" b="1" dirty="0">
                <a:solidFill>
                  <a:srgbClr val="163988"/>
                </a:solidFill>
                <a:latin typeface="Times New Roman" panose="02020603050405020304" pitchFamily="18" charset="0"/>
                <a:ea typeface="宋体" panose="02010600030101010101" pitchFamily="2" charset="-122"/>
              </a:rPr>
              <a:t>      PART THREE</a:t>
            </a:r>
            <a:endParaRPr lang="zh-CN" altLang="en-US" sz="3600" b="1" dirty="0">
              <a:solidFill>
                <a:srgbClr val="163988"/>
              </a:solidFill>
              <a:latin typeface="Times New Roman" panose="02020603050405020304" pitchFamily="18" charset="0"/>
              <a:ea typeface="Times New Roman" panose="02020603050405020304" pitchFamily="18" charset="0"/>
            </a:endParaRPr>
          </a:p>
        </p:txBody>
      </p:sp>
      <p:sp>
        <p:nvSpPr>
          <p:cNvPr id="12" name="矩形 11"/>
          <p:cNvSpPr/>
          <p:nvPr/>
        </p:nvSpPr>
        <p:spPr>
          <a:xfrm>
            <a:off x="3970020" y="2221230"/>
            <a:ext cx="4608830" cy="1568450"/>
          </a:xfrm>
          <a:prstGeom prst="rect">
            <a:avLst/>
          </a:prstGeom>
        </p:spPr>
        <p:txBody>
          <a:bodyPr wrap="square">
            <a:spAutoFit/>
          </a:bodyPr>
          <a:lstStyle/>
          <a:p>
            <a:pPr lvl="0" algn="ctr" fontAlgn="auto">
              <a:lnSpc>
                <a:spcPct val="100000"/>
              </a:lnSpc>
              <a:spcBef>
                <a:spcPts val="0"/>
              </a:spcBef>
              <a:spcAft>
                <a:spcPts val="0"/>
              </a:spcAft>
              <a:defRPr/>
            </a:pPr>
            <a:r>
              <a:rPr lang="zh-CN" sz="32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数学基础</a:t>
            </a:r>
            <a:endParaRPr lang="en-US" altLang="zh-CN" sz="32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gn="ctr" fontAlgn="auto">
              <a:lnSpc>
                <a:spcPct val="100000"/>
              </a:lnSpc>
              <a:spcBef>
                <a:spcPts val="0"/>
              </a:spcBef>
              <a:spcAft>
                <a:spcPts val="0"/>
              </a:spcAft>
              <a:defRPr/>
            </a:pPr>
            <a:r>
              <a:rPr lang="en-US" sz="32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Fundamentals of Mathematics</a:t>
            </a:r>
            <a:endParaRPr lang="en-US" altLang="zh-CN" sz="32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31546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Fundamentals of Mathematics</a:t>
            </a:r>
            <a:endParaRPr lang="zh-CN" altLang="en-US"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3433CB02-7654-4375-95B9-50E2627103F1}"/>
              </a:ext>
            </a:extLst>
          </p:cNvPr>
          <p:cNvSpPr txBox="1"/>
          <p:nvPr/>
        </p:nvSpPr>
        <p:spPr>
          <a:xfrm>
            <a:off x="736927" y="891704"/>
            <a:ext cx="6782435" cy="5402120"/>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sz="2400" b="1" dirty="0">
                <a:latin typeface="Times New Roman" panose="02020603050405020304" pitchFamily="18" charset="0"/>
                <a:cs typeface="Times New Roman" panose="02020603050405020304" pitchFamily="18" charset="0"/>
              </a:rPr>
              <a:t>线性代数</a:t>
            </a:r>
          </a:p>
          <a:p>
            <a:pPr marL="800100" lvl="2" indent="-342900">
              <a:lnSpc>
                <a:spcPct val="150000"/>
              </a:lnSpc>
              <a:buFont typeface="Wingdings" panose="05000000000000000000" pitchFamily="2" charset="2"/>
              <a:buChar char="q"/>
              <a:tabLst>
                <a:tab pos="766445" algn="l"/>
                <a:tab pos="767080" algn="l"/>
              </a:tabLst>
            </a:pPr>
            <a:r>
              <a:rPr sz="2000" b="1" dirty="0">
                <a:solidFill>
                  <a:schemeClr val="accent5"/>
                </a:solidFill>
                <a:latin typeface="微软雅黑" panose="020B0503020204020204" pitchFamily="34" charset="-122"/>
              </a:rPr>
              <a:t>向量、矩阵、矩阵运算</a:t>
            </a:r>
          </a:p>
          <a:p>
            <a:pPr marL="800100" lvl="2" indent="-342900">
              <a:lnSpc>
                <a:spcPct val="150000"/>
              </a:lnSpc>
              <a:buFont typeface="Wingdings" panose="05000000000000000000" pitchFamily="2" charset="2"/>
              <a:buChar char="q"/>
              <a:tabLst>
                <a:tab pos="766445" algn="l"/>
                <a:tab pos="767080" algn="l"/>
              </a:tabLst>
            </a:pPr>
            <a:r>
              <a:rPr lang="zh-CN" altLang="en-US" sz="2000" b="1" dirty="0">
                <a:solidFill>
                  <a:schemeClr val="accent5"/>
                </a:solidFill>
                <a:latin typeface="微软雅黑" panose="020B0503020204020204" pitchFamily="34" charset="-122"/>
              </a:rPr>
              <a:t>范数</a:t>
            </a:r>
            <a:r>
              <a:rPr sz="2000" dirty="0">
                <a:solidFill>
                  <a:srgbClr val="000000"/>
                </a:solidFill>
                <a:latin typeface="微软雅黑" panose="020B0503020204020204" pitchFamily="34" charset="-122"/>
                <a:sym typeface="+mn-ea"/>
              </a:rPr>
              <a:t>、</a:t>
            </a:r>
            <a:r>
              <a:rPr sz="2000" dirty="0">
                <a:solidFill>
                  <a:srgbClr val="000000"/>
                </a:solidFill>
                <a:latin typeface="微软雅黑" panose="020B0503020204020204" pitchFamily="34" charset="-122"/>
              </a:rPr>
              <a:t>秩</a:t>
            </a:r>
            <a:r>
              <a:rPr sz="2000" dirty="0">
                <a:solidFill>
                  <a:srgbClr val="000000"/>
                </a:solidFill>
                <a:latin typeface="微软雅黑" panose="020B0503020204020204" pitchFamily="34" charset="-122"/>
                <a:sym typeface="+mn-ea"/>
              </a:rPr>
              <a:t>、迹、子空间、奇异值分解</a:t>
            </a:r>
            <a:endParaRPr sz="2000" dirty="0">
              <a:solidFill>
                <a:srgbClr val="000000"/>
              </a:solidFill>
              <a:latin typeface="微软雅黑" panose="020B0503020204020204" pitchFamily="34" charset="-122"/>
            </a:endParaRPr>
          </a:p>
          <a:p>
            <a:pPr marL="342900" indent="-342900">
              <a:lnSpc>
                <a:spcPct val="150000"/>
              </a:lnSpc>
              <a:buSzPct val="96000"/>
              <a:buFont typeface="Wingdings" panose="05000000000000000000" pitchFamily="2" charset="2"/>
              <a:buChar char="n"/>
              <a:tabLst>
                <a:tab pos="295910" algn="l"/>
              </a:tabLst>
            </a:pPr>
            <a:r>
              <a:rPr sz="2400" b="1" dirty="0">
                <a:latin typeface="Times New Roman" panose="02020603050405020304" pitchFamily="18" charset="0"/>
                <a:cs typeface="Times New Roman" panose="02020603050405020304" pitchFamily="18" charset="0"/>
              </a:rPr>
              <a:t>微积分基础</a:t>
            </a:r>
          </a:p>
          <a:p>
            <a:pPr marL="800100" lvl="2" indent="-342900">
              <a:lnSpc>
                <a:spcPct val="150000"/>
              </a:lnSpc>
              <a:buFont typeface="Wingdings" panose="05000000000000000000" pitchFamily="2" charset="2"/>
              <a:buChar char="q"/>
              <a:tabLst>
                <a:tab pos="766445" algn="l"/>
                <a:tab pos="767080" algn="l"/>
              </a:tabLst>
            </a:pPr>
            <a:r>
              <a:rPr sz="2000" b="1" dirty="0">
                <a:solidFill>
                  <a:schemeClr val="accent5"/>
                </a:solidFill>
                <a:latin typeface="微软雅黑" panose="020B0503020204020204" pitchFamily="34" charset="-122"/>
              </a:rPr>
              <a:t>泰勒公式、导数、梯度</a:t>
            </a:r>
          </a:p>
          <a:p>
            <a:pPr marL="342900" indent="-342900">
              <a:lnSpc>
                <a:spcPct val="150000"/>
              </a:lnSpc>
              <a:buSzPct val="96000"/>
              <a:buFont typeface="Wingdings" panose="05000000000000000000" pitchFamily="2" charset="2"/>
              <a:buChar char="n"/>
              <a:tabLst>
                <a:tab pos="295910" algn="l"/>
              </a:tabLst>
            </a:pPr>
            <a:r>
              <a:rPr sz="2400" b="1" dirty="0">
                <a:latin typeface="Times New Roman" panose="02020603050405020304" pitchFamily="18" charset="0"/>
                <a:cs typeface="Times New Roman" panose="02020603050405020304" pitchFamily="18" charset="0"/>
              </a:rPr>
              <a:t>概率与统计基础</a:t>
            </a:r>
          </a:p>
          <a:p>
            <a:pPr marL="800100" lvl="2" indent="-342900">
              <a:lnSpc>
                <a:spcPct val="150000"/>
              </a:lnSpc>
              <a:buFont typeface="Wingdings" panose="05000000000000000000" pitchFamily="2" charset="2"/>
              <a:buChar char="q"/>
              <a:tabLst>
                <a:tab pos="766445" algn="l"/>
                <a:tab pos="767080" algn="l"/>
              </a:tabLst>
            </a:pPr>
            <a:r>
              <a:rPr sz="2000" b="1" dirty="0">
                <a:solidFill>
                  <a:schemeClr val="accent5"/>
                </a:solidFill>
                <a:latin typeface="微软雅黑" panose="020B0503020204020204" pitchFamily="34" charset="-122"/>
                <a:sym typeface="+mn-ea"/>
              </a:rPr>
              <a:t>概率公式、常见分布</a:t>
            </a:r>
            <a:r>
              <a:rPr sz="2000" dirty="0">
                <a:solidFill>
                  <a:srgbClr val="000000"/>
                </a:solidFill>
                <a:latin typeface="微软雅黑" panose="020B0503020204020204" pitchFamily="34" charset="-122"/>
                <a:sym typeface="+mn-ea"/>
              </a:rPr>
              <a:t>、统计量</a:t>
            </a:r>
            <a:endParaRPr sz="2000" dirty="0">
              <a:solidFill>
                <a:srgbClr val="000000"/>
              </a:solidFill>
              <a:latin typeface="微软雅黑" panose="020B0503020204020204" pitchFamily="34" charset="-122"/>
            </a:endParaRPr>
          </a:p>
          <a:p>
            <a:pPr marL="800100" lvl="2" indent="-342900">
              <a:lnSpc>
                <a:spcPct val="150000"/>
              </a:lnSpc>
              <a:buFont typeface="Wingdings" panose="05000000000000000000" pitchFamily="2" charset="2"/>
              <a:buChar char="q"/>
              <a:tabLst>
                <a:tab pos="766445" algn="l"/>
                <a:tab pos="767080" algn="l"/>
              </a:tabLst>
            </a:pPr>
            <a:r>
              <a:rPr sz="2000" b="1" dirty="0">
                <a:solidFill>
                  <a:schemeClr val="accent5"/>
                </a:solidFill>
                <a:latin typeface="微软雅黑" panose="020B0503020204020204" pitchFamily="34" charset="-122"/>
                <a:sym typeface="+mn-ea"/>
              </a:rPr>
              <a:t>最大似然估计</a:t>
            </a:r>
            <a:r>
              <a:rPr sz="2000" dirty="0">
                <a:solidFill>
                  <a:srgbClr val="000000"/>
                </a:solidFill>
                <a:latin typeface="微软雅黑" panose="020B0503020204020204" pitchFamily="34" charset="-122"/>
                <a:sym typeface="+mn-ea"/>
              </a:rPr>
              <a:t>、随机场、马尔可夫过程</a:t>
            </a:r>
            <a:endParaRPr sz="2000" dirty="0">
              <a:solidFill>
                <a:srgbClr val="000000"/>
              </a:solidFill>
              <a:latin typeface="微软雅黑" panose="020B0503020204020204" pitchFamily="34" charset="-122"/>
            </a:endParaRPr>
          </a:p>
          <a:p>
            <a:pPr marL="342900" indent="-342900">
              <a:lnSpc>
                <a:spcPct val="150000"/>
              </a:lnSpc>
              <a:buSzPct val="96000"/>
              <a:buFont typeface="Wingdings" panose="05000000000000000000" pitchFamily="2" charset="2"/>
              <a:buChar char="n"/>
              <a:tabLst>
                <a:tab pos="295910" algn="l"/>
              </a:tabLst>
            </a:pPr>
            <a:r>
              <a:rPr lang="zh-CN" altLang="en-US" sz="2400" b="1" dirty="0">
                <a:latin typeface="Times New Roman" panose="02020603050405020304" pitchFamily="18" charset="0"/>
                <a:cs typeface="Times New Roman" panose="02020603050405020304" pitchFamily="18" charset="0"/>
              </a:rPr>
              <a:t>优化方法</a:t>
            </a:r>
            <a:endParaRPr sz="2400" b="1" dirty="0">
              <a:latin typeface="Times New Roman" panose="02020603050405020304" pitchFamily="18" charset="0"/>
              <a:cs typeface="Times New Roman" panose="02020603050405020304" pitchFamily="18" charset="0"/>
            </a:endParaRPr>
          </a:p>
          <a:p>
            <a:pPr marL="800100" lvl="2" indent="-342900">
              <a:lnSpc>
                <a:spcPct val="150000"/>
              </a:lnSpc>
              <a:buFont typeface="Wingdings" panose="05000000000000000000" pitchFamily="2" charset="2"/>
              <a:buChar char="q"/>
              <a:tabLst>
                <a:tab pos="766445" algn="l"/>
                <a:tab pos="767080" algn="l"/>
              </a:tabLst>
            </a:pPr>
            <a:r>
              <a:rPr lang="zh-CN" altLang="en-US" sz="2000" b="1" dirty="0">
                <a:solidFill>
                  <a:schemeClr val="accent5"/>
                </a:solidFill>
                <a:latin typeface="微软雅黑" panose="020B0503020204020204" pitchFamily="34" charset="-122"/>
                <a:sym typeface="+mn-ea"/>
              </a:rPr>
              <a:t>梯度下降法</a:t>
            </a:r>
          </a:p>
          <a:p>
            <a:pPr marL="800100" lvl="2" indent="-342900">
              <a:lnSpc>
                <a:spcPct val="150000"/>
              </a:lnSpc>
              <a:buFont typeface="Wingdings" panose="05000000000000000000" pitchFamily="2" charset="2"/>
              <a:buChar char="q"/>
              <a:tabLst>
                <a:tab pos="766445" algn="l"/>
                <a:tab pos="767080" algn="l"/>
              </a:tabLst>
            </a:pPr>
            <a:r>
              <a:rPr lang="zh-CN" altLang="en-US" sz="2000" dirty="0">
                <a:solidFill>
                  <a:srgbClr val="000000"/>
                </a:solidFill>
                <a:latin typeface="微软雅黑" panose="020B0503020204020204" pitchFamily="34" charset="-122"/>
                <a:sym typeface="+mn-ea"/>
              </a:rPr>
              <a:t>拉格朗日乘子法</a:t>
            </a:r>
            <a:r>
              <a:rPr sz="2000" dirty="0">
                <a:solidFill>
                  <a:srgbClr val="000000"/>
                </a:solidFill>
                <a:latin typeface="微软雅黑" panose="020B0503020204020204" pitchFamily="34" charset="-122"/>
                <a:sym typeface="+mn-ea"/>
              </a:rPr>
              <a:t>、</a:t>
            </a:r>
            <a:r>
              <a:rPr lang="zh-CN" altLang="en-US" sz="2000" dirty="0">
                <a:solidFill>
                  <a:srgbClr val="000000"/>
                </a:solidFill>
                <a:latin typeface="微软雅黑" panose="020B0503020204020204" pitchFamily="34" charset="-122"/>
                <a:sym typeface="+mn-ea"/>
              </a:rPr>
              <a:t>交替乘子迭代法</a:t>
            </a:r>
          </a:p>
        </p:txBody>
      </p:sp>
    </p:spTree>
    <p:extLst>
      <p:ext uri="{BB962C8B-B14F-4D97-AF65-F5344CB8AC3E}">
        <p14:creationId xmlns:p14="http://schemas.microsoft.com/office/powerpoint/2010/main" val="136194842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D2A6B80-01AD-4E1F-8520-B94DDF7178A9}"/>
              </a:ext>
            </a:extLst>
          </p:cNvPr>
          <p:cNvSpPr txBox="1"/>
          <p:nvPr/>
        </p:nvSpPr>
        <p:spPr>
          <a:xfrm>
            <a:off x="227965" y="1107440"/>
            <a:ext cx="8445500" cy="5389937"/>
          </a:xfrm>
          <a:prstGeom prst="rect">
            <a:avLst/>
          </a:prstGeom>
        </p:spPr>
        <p:txBody>
          <a:bodyPr vert="horz" wrap="square" lIns="0" tIns="209550" rIns="0" bIns="0" rtlCol="0">
            <a:spAutoFit/>
          </a:bodyPr>
          <a:lstStyle/>
          <a:p>
            <a:pPr marL="812800" lvl="1" indent="-342900">
              <a:spcBef>
                <a:spcPts val="1650"/>
              </a:spcBef>
              <a:buFont typeface="Wingdings" panose="05000000000000000000" pitchFamily="2" charset="2"/>
              <a:buChar char="q"/>
              <a:tabLst>
                <a:tab pos="218440" algn="l"/>
              </a:tabLst>
            </a:pPr>
            <a:r>
              <a:rPr sz="2000" b="1" dirty="0">
                <a:latin typeface="Times New Roman" panose="02020603050405020304" pitchFamily="18" charset="0"/>
                <a:cs typeface="Times New Roman" panose="02020603050405020304" pitchFamily="18" charset="0"/>
              </a:rPr>
              <a:t>基本概念</a:t>
            </a:r>
          </a:p>
          <a:p>
            <a:pPr marL="1475105" lvl="3" indent="-342900">
              <a:spcBef>
                <a:spcPts val="1300"/>
              </a:spcBef>
              <a:buFont typeface="Wingdings" panose="05000000000000000000" pitchFamily="2" charset="2"/>
              <a:buChar char="v"/>
              <a:tabLst>
                <a:tab pos="424180" algn="l"/>
              </a:tabLst>
            </a:pPr>
            <a:r>
              <a:rPr sz="2000" dirty="0">
                <a:latin typeface="Times New Roman" panose="02020603050405020304" pitchFamily="18" charset="0"/>
                <a:cs typeface="Times New Roman" panose="02020603050405020304" pitchFamily="18" charset="0"/>
              </a:rPr>
              <a:t>标量（scalar）</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：一个标量就是一个</a:t>
            </a:r>
            <a:r>
              <a:rPr sz="2000" spc="-15" dirty="0">
                <a:latin typeface="Times New Roman" panose="02020603050405020304" pitchFamily="18" charset="0"/>
                <a:cs typeface="Times New Roman" panose="02020603050405020304" pitchFamily="18" charset="0"/>
              </a:rPr>
              <a:t>单</a:t>
            </a:r>
            <a:r>
              <a:rPr sz="2000" dirty="0">
                <a:latin typeface="Times New Roman" panose="02020603050405020304" pitchFamily="18" charset="0"/>
                <a:cs typeface="Times New Roman" panose="02020603050405020304" pitchFamily="18" charset="0"/>
              </a:rPr>
              <a:t>独的数</a:t>
            </a:r>
          </a:p>
          <a:p>
            <a:pPr marL="1475105" lvl="3" indent="-342900">
              <a:spcBef>
                <a:spcPts val="1200"/>
              </a:spcBef>
              <a:buFont typeface="Wingdings" panose="05000000000000000000" pitchFamily="2" charset="2"/>
              <a:buChar char="v"/>
              <a:tabLst>
                <a:tab pos="424180" algn="l"/>
              </a:tabLst>
            </a:pPr>
            <a:r>
              <a:rPr sz="2000" dirty="0">
                <a:latin typeface="Times New Roman" panose="02020603050405020304" pitchFamily="18" charset="0"/>
                <a:cs typeface="Times New Roman" panose="02020603050405020304" pitchFamily="18" charset="0"/>
              </a:rPr>
              <a:t>向量</a:t>
            </a:r>
            <a:r>
              <a:rPr sz="2000" spc="-5" dirty="0">
                <a:latin typeface="Times New Roman" panose="02020603050405020304" pitchFamily="18" charset="0"/>
                <a:cs typeface="Times New Roman" panose="02020603050405020304" pitchFamily="18" charset="0"/>
              </a:rPr>
              <a:t>（vector）</a:t>
            </a:r>
            <a:r>
              <a:rPr sz="2000" spc="-4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：一个向量是一列数</a:t>
            </a:r>
          </a:p>
          <a:p>
            <a:pPr marL="1475105" lvl="3" indent="-342900">
              <a:spcBef>
                <a:spcPts val="1205"/>
              </a:spcBef>
              <a:buFont typeface="Wingdings" panose="05000000000000000000" pitchFamily="2" charset="2"/>
              <a:buChar char="v"/>
              <a:tabLst>
                <a:tab pos="424180" algn="l"/>
              </a:tabLst>
            </a:pPr>
            <a:r>
              <a:rPr sz="2000" dirty="0">
                <a:latin typeface="Times New Roman" panose="02020603050405020304" pitchFamily="18" charset="0"/>
                <a:cs typeface="Times New Roman" panose="02020603050405020304" pitchFamily="18" charset="0"/>
              </a:rPr>
              <a:t>矩阵</a:t>
            </a:r>
            <a:r>
              <a:rPr sz="2000" spc="-5" dirty="0">
                <a:latin typeface="Times New Roman" panose="02020603050405020304" pitchFamily="18" charset="0"/>
                <a:cs typeface="Times New Roman" panose="02020603050405020304" pitchFamily="18" charset="0"/>
              </a:rPr>
              <a:t>（matrix）</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：矩阵是一个二维数</a:t>
            </a:r>
            <a:r>
              <a:rPr sz="2000" spc="-15" dirty="0">
                <a:latin typeface="Times New Roman" panose="02020603050405020304" pitchFamily="18" charset="0"/>
                <a:cs typeface="Times New Roman" panose="02020603050405020304" pitchFamily="18" charset="0"/>
              </a:rPr>
              <a:t>组</a:t>
            </a:r>
            <a:r>
              <a:rPr sz="2000" dirty="0">
                <a:latin typeface="Times New Roman" panose="02020603050405020304" pitchFamily="18" charset="0"/>
                <a:cs typeface="Times New Roman" panose="02020603050405020304" pitchFamily="18" charset="0"/>
              </a:rPr>
              <a:t>，其</a:t>
            </a:r>
            <a:r>
              <a:rPr sz="2000" spc="-15" dirty="0">
                <a:latin typeface="Times New Roman" panose="02020603050405020304" pitchFamily="18" charset="0"/>
                <a:cs typeface="Times New Roman" panose="02020603050405020304" pitchFamily="18" charset="0"/>
              </a:rPr>
              <a:t>中</a:t>
            </a:r>
            <a:r>
              <a:rPr sz="2000" dirty="0">
                <a:latin typeface="Times New Roman" panose="02020603050405020304" pitchFamily="18" charset="0"/>
                <a:cs typeface="Times New Roman" panose="02020603050405020304" pitchFamily="18" charset="0"/>
              </a:rPr>
              <a:t>的每</a:t>
            </a:r>
            <a:r>
              <a:rPr sz="2000" spc="-15" dirty="0">
                <a:latin typeface="Times New Roman" panose="02020603050405020304" pitchFamily="18" charset="0"/>
                <a:cs typeface="Times New Roman" panose="02020603050405020304" pitchFamily="18" charset="0"/>
              </a:rPr>
              <a:t>一</a:t>
            </a:r>
            <a:r>
              <a:rPr sz="2000" dirty="0">
                <a:latin typeface="Times New Roman" panose="02020603050405020304" pitchFamily="18" charset="0"/>
                <a:cs typeface="Times New Roman" panose="02020603050405020304" pitchFamily="18" charset="0"/>
              </a:rPr>
              <a:t>个元</a:t>
            </a:r>
            <a:r>
              <a:rPr sz="2000" spc="-15" dirty="0">
                <a:latin typeface="Times New Roman" panose="02020603050405020304" pitchFamily="18" charset="0"/>
                <a:cs typeface="Times New Roman" panose="02020603050405020304" pitchFamily="18" charset="0"/>
              </a:rPr>
              <a:t>素</a:t>
            </a:r>
            <a:r>
              <a:rPr sz="2000" dirty="0">
                <a:latin typeface="Times New Roman" panose="02020603050405020304" pitchFamily="18" charset="0"/>
                <a:cs typeface="Times New Roman" panose="02020603050405020304" pitchFamily="18" charset="0"/>
              </a:rPr>
              <a:t>被两</a:t>
            </a:r>
            <a:r>
              <a:rPr sz="2000" spc="-15" dirty="0">
                <a:latin typeface="Times New Roman" panose="02020603050405020304" pitchFamily="18" charset="0"/>
                <a:cs typeface="Times New Roman" panose="02020603050405020304" pitchFamily="18" charset="0"/>
              </a:rPr>
              <a:t>个</a:t>
            </a:r>
            <a:r>
              <a:rPr sz="2000" dirty="0">
                <a:latin typeface="Times New Roman" panose="02020603050405020304" pitchFamily="18" charset="0"/>
                <a:cs typeface="Times New Roman" panose="02020603050405020304" pitchFamily="18" charset="0"/>
              </a:rPr>
              <a:t>索引</a:t>
            </a:r>
            <a:r>
              <a:rPr sz="2000" spc="-15" dirty="0">
                <a:latin typeface="Times New Roman" panose="02020603050405020304" pitchFamily="18" charset="0"/>
                <a:cs typeface="Times New Roman" panose="02020603050405020304" pitchFamily="18" charset="0"/>
              </a:rPr>
              <a:t>（</a:t>
            </a:r>
            <a:r>
              <a:rPr sz="2000" dirty="0">
                <a:latin typeface="Times New Roman" panose="02020603050405020304" pitchFamily="18" charset="0"/>
                <a:cs typeface="Times New Roman" panose="02020603050405020304" pitchFamily="18" charset="0"/>
              </a:rPr>
              <a:t>而非</a:t>
            </a:r>
            <a:r>
              <a:rPr sz="2000" spc="-15" dirty="0">
                <a:latin typeface="Times New Roman" panose="02020603050405020304" pitchFamily="18" charset="0"/>
                <a:cs typeface="Times New Roman" panose="02020603050405020304" pitchFamily="18" charset="0"/>
              </a:rPr>
              <a:t>一</a:t>
            </a:r>
            <a:r>
              <a:rPr sz="2000" dirty="0">
                <a:latin typeface="Times New Roman" panose="02020603050405020304" pitchFamily="18" charset="0"/>
                <a:cs typeface="Times New Roman" panose="02020603050405020304" pitchFamily="18" charset="0"/>
              </a:rPr>
              <a:t>个）</a:t>
            </a:r>
            <a:r>
              <a:rPr sz="2000" spc="-15" dirty="0">
                <a:latin typeface="Times New Roman" panose="02020603050405020304" pitchFamily="18" charset="0"/>
                <a:cs typeface="Times New Roman" panose="02020603050405020304" pitchFamily="18" charset="0"/>
              </a:rPr>
              <a:t>所</a:t>
            </a:r>
            <a:r>
              <a:rPr sz="2000" dirty="0">
                <a:latin typeface="Times New Roman" panose="02020603050405020304" pitchFamily="18" charset="0"/>
                <a:cs typeface="Times New Roman" panose="02020603050405020304" pitchFamily="18" charset="0"/>
              </a:rPr>
              <a:t>确定</a:t>
            </a:r>
          </a:p>
          <a:p>
            <a:pPr marL="1475105" lvl="3" indent="-342900">
              <a:spcBef>
                <a:spcPts val="1200"/>
              </a:spcBef>
              <a:buFont typeface="Wingdings" panose="05000000000000000000" pitchFamily="2" charset="2"/>
              <a:buChar char="v"/>
              <a:tabLst>
                <a:tab pos="424180" algn="l"/>
              </a:tabLst>
            </a:pPr>
            <a:r>
              <a:rPr sz="2000" dirty="0">
                <a:solidFill>
                  <a:srgbClr val="FF0000"/>
                </a:solidFill>
                <a:latin typeface="Times New Roman" panose="02020603050405020304" pitchFamily="18" charset="0"/>
                <a:cs typeface="Times New Roman" panose="02020603050405020304" pitchFamily="18" charset="0"/>
              </a:rPr>
              <a:t>张量</a:t>
            </a:r>
            <a:r>
              <a:rPr sz="2000" spc="-5" dirty="0">
                <a:solidFill>
                  <a:srgbClr val="FF0000"/>
                </a:solidFill>
                <a:latin typeface="Times New Roman" panose="02020603050405020304" pitchFamily="18" charset="0"/>
                <a:cs typeface="Times New Roman" panose="02020603050405020304" pitchFamily="18" charset="0"/>
              </a:rPr>
              <a:t>（tensor）</a:t>
            </a:r>
            <a:r>
              <a:rPr sz="2000" spc="-20" dirty="0">
                <a:solidFill>
                  <a:srgbClr val="FF0000"/>
                </a:solidFill>
                <a:latin typeface="Times New Roman" panose="02020603050405020304" pitchFamily="18" charset="0"/>
                <a:cs typeface="Times New Roman" panose="02020603050405020304" pitchFamily="18" charset="0"/>
              </a:rPr>
              <a:t> </a:t>
            </a:r>
            <a:r>
              <a:rPr sz="2000" dirty="0">
                <a:solidFill>
                  <a:srgbClr val="FF0000"/>
                </a:solidFill>
                <a:latin typeface="Times New Roman" panose="02020603050405020304" pitchFamily="18" charset="0"/>
                <a:cs typeface="Times New Roman" panose="02020603050405020304" pitchFamily="18" charset="0"/>
              </a:rPr>
              <a:t>：在某些情况下，我</a:t>
            </a:r>
            <a:r>
              <a:rPr sz="2000" spc="-15" dirty="0">
                <a:solidFill>
                  <a:srgbClr val="FF0000"/>
                </a:solidFill>
                <a:latin typeface="Times New Roman" panose="02020603050405020304" pitchFamily="18" charset="0"/>
                <a:cs typeface="Times New Roman" panose="02020603050405020304" pitchFamily="18" charset="0"/>
              </a:rPr>
              <a:t>们</a:t>
            </a:r>
            <a:r>
              <a:rPr sz="2000" dirty="0">
                <a:solidFill>
                  <a:srgbClr val="FF0000"/>
                </a:solidFill>
                <a:latin typeface="Times New Roman" panose="02020603050405020304" pitchFamily="18" charset="0"/>
                <a:cs typeface="Times New Roman" panose="02020603050405020304" pitchFamily="18" charset="0"/>
              </a:rPr>
              <a:t>会讨</a:t>
            </a:r>
            <a:r>
              <a:rPr sz="2000" spc="-15" dirty="0">
                <a:solidFill>
                  <a:srgbClr val="FF0000"/>
                </a:solidFill>
                <a:latin typeface="Times New Roman" panose="02020603050405020304" pitchFamily="18" charset="0"/>
                <a:cs typeface="Times New Roman" panose="02020603050405020304" pitchFamily="18" charset="0"/>
              </a:rPr>
              <a:t>论</a:t>
            </a:r>
            <a:r>
              <a:rPr sz="2000" dirty="0">
                <a:solidFill>
                  <a:srgbClr val="FF0000"/>
                </a:solidFill>
                <a:latin typeface="Times New Roman" panose="02020603050405020304" pitchFamily="18" charset="0"/>
                <a:cs typeface="Times New Roman" panose="02020603050405020304" pitchFamily="18" charset="0"/>
              </a:rPr>
              <a:t>坐标</a:t>
            </a:r>
            <a:r>
              <a:rPr sz="2000" spc="-15" dirty="0">
                <a:solidFill>
                  <a:srgbClr val="FF0000"/>
                </a:solidFill>
                <a:latin typeface="Times New Roman" panose="02020603050405020304" pitchFamily="18" charset="0"/>
                <a:cs typeface="Times New Roman" panose="02020603050405020304" pitchFamily="18" charset="0"/>
              </a:rPr>
              <a:t>超</a:t>
            </a:r>
            <a:r>
              <a:rPr sz="2000" dirty="0">
                <a:solidFill>
                  <a:srgbClr val="FF0000"/>
                </a:solidFill>
                <a:latin typeface="Times New Roman" panose="02020603050405020304" pitchFamily="18" charset="0"/>
                <a:cs typeface="Times New Roman" panose="02020603050405020304" pitchFamily="18" charset="0"/>
              </a:rPr>
              <a:t>过两</a:t>
            </a:r>
            <a:r>
              <a:rPr sz="2000" spc="-15" dirty="0">
                <a:solidFill>
                  <a:srgbClr val="FF0000"/>
                </a:solidFill>
                <a:latin typeface="Times New Roman" panose="02020603050405020304" pitchFamily="18" charset="0"/>
                <a:cs typeface="Times New Roman" panose="02020603050405020304" pitchFamily="18" charset="0"/>
              </a:rPr>
              <a:t>维</a:t>
            </a:r>
            <a:r>
              <a:rPr sz="2000" spc="5" dirty="0">
                <a:solidFill>
                  <a:srgbClr val="FF0000"/>
                </a:solidFill>
                <a:latin typeface="Times New Roman" panose="02020603050405020304" pitchFamily="18" charset="0"/>
                <a:cs typeface="Times New Roman" panose="02020603050405020304" pitchFamily="18" charset="0"/>
              </a:rPr>
              <a:t>的</a:t>
            </a:r>
            <a:r>
              <a:rPr sz="2000" dirty="0">
                <a:solidFill>
                  <a:srgbClr val="FF0000"/>
                </a:solidFill>
                <a:latin typeface="Times New Roman" panose="02020603050405020304" pitchFamily="18" charset="0"/>
                <a:cs typeface="Times New Roman" panose="02020603050405020304" pitchFamily="18" charset="0"/>
              </a:rPr>
              <a:t>数组</a:t>
            </a:r>
            <a:endParaRPr sz="2000" dirty="0">
              <a:latin typeface="Times New Roman" panose="02020603050405020304" pitchFamily="18" charset="0"/>
              <a:cs typeface="Times New Roman" panose="02020603050405020304" pitchFamily="18" charset="0"/>
            </a:endParaRPr>
          </a:p>
          <a:p>
            <a:pPr marL="812800" lvl="1" indent="-342900">
              <a:spcBef>
                <a:spcPts val="1650"/>
              </a:spcBef>
              <a:buFont typeface="Wingdings" panose="05000000000000000000" pitchFamily="2" charset="2"/>
              <a:buChar char="q"/>
              <a:tabLst>
                <a:tab pos="218440" algn="l"/>
              </a:tabLst>
            </a:pPr>
            <a:r>
              <a:rPr sz="2000" b="1" dirty="0">
                <a:latin typeface="Times New Roman" panose="02020603050405020304" pitchFamily="18" charset="0"/>
                <a:cs typeface="Times New Roman" panose="02020603050405020304" pitchFamily="18" charset="0"/>
              </a:rPr>
              <a:t>矩阵运算</a:t>
            </a:r>
          </a:p>
          <a:p>
            <a:pPr marL="1475105" lvl="3" indent="-342900">
              <a:spcBef>
                <a:spcPts val="1300"/>
              </a:spcBef>
              <a:buFont typeface="Wingdings" panose="05000000000000000000" pitchFamily="2" charset="2"/>
              <a:buChar char="v"/>
              <a:tabLst>
                <a:tab pos="424180" algn="l"/>
              </a:tabLst>
            </a:pPr>
            <a:r>
              <a:rPr sz="2000" dirty="0">
                <a:latin typeface="Times New Roman" panose="02020603050405020304" pitchFamily="18" charset="0"/>
                <a:cs typeface="Times New Roman" panose="02020603050405020304" pitchFamily="18" charset="0"/>
              </a:rPr>
              <a:t>转置</a:t>
            </a:r>
          </a:p>
          <a:p>
            <a:pPr marL="1475105" lvl="3" indent="-342900">
              <a:spcBef>
                <a:spcPts val="1200"/>
              </a:spcBef>
              <a:buFont typeface="Wingdings" panose="05000000000000000000" pitchFamily="2" charset="2"/>
              <a:buChar char="v"/>
              <a:tabLst>
                <a:tab pos="424180" algn="l"/>
              </a:tabLst>
            </a:pPr>
            <a:r>
              <a:rPr sz="2000" dirty="0">
                <a:latin typeface="Times New Roman" panose="02020603050405020304" pitchFamily="18" charset="0"/>
                <a:cs typeface="Times New Roman" panose="02020603050405020304" pitchFamily="18" charset="0"/>
              </a:rPr>
              <a:t>矩阵加法</a:t>
            </a:r>
          </a:p>
          <a:p>
            <a:pPr marL="1475105" lvl="3" indent="-342900">
              <a:spcBef>
                <a:spcPts val="1200"/>
              </a:spcBef>
              <a:buFont typeface="Wingdings" panose="05000000000000000000" pitchFamily="2" charset="2"/>
              <a:buChar char="v"/>
              <a:tabLst>
                <a:tab pos="424180" algn="l"/>
              </a:tabLst>
            </a:pPr>
            <a:r>
              <a:rPr sz="2000" dirty="0">
                <a:latin typeface="Times New Roman" panose="02020603050405020304" pitchFamily="18" charset="0"/>
                <a:cs typeface="Times New Roman" panose="02020603050405020304" pitchFamily="18" charset="0"/>
              </a:rPr>
              <a:t>矩阵乘法</a:t>
            </a:r>
          </a:p>
          <a:p>
            <a:pPr marL="1475105" lvl="3" indent="-342900">
              <a:spcBef>
                <a:spcPts val="1205"/>
              </a:spcBef>
              <a:buFont typeface="Wingdings" panose="05000000000000000000" pitchFamily="2" charset="2"/>
              <a:buChar char="v"/>
              <a:tabLst>
                <a:tab pos="424180" algn="l"/>
              </a:tabLst>
            </a:pPr>
            <a:r>
              <a:rPr sz="2000" dirty="0">
                <a:latin typeface="Times New Roman" panose="02020603050405020304" pitchFamily="18" charset="0"/>
                <a:cs typeface="Times New Roman" panose="02020603050405020304" pitchFamily="18" charset="0"/>
              </a:rPr>
              <a:t>逆矩阵运算</a:t>
            </a:r>
          </a:p>
        </p:txBody>
      </p:sp>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ECC7FC73-EC97-4F99-B0F3-EF39E6CFAD94}"/>
              </a:ext>
            </a:extLst>
          </p:cNvPr>
          <p:cNvSpPr txBox="1"/>
          <p:nvPr/>
        </p:nvSpPr>
        <p:spPr>
          <a:xfrm>
            <a:off x="227965" y="762635"/>
            <a:ext cx="6782435" cy="496098"/>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sz="2400" b="1" dirty="0">
                <a:latin typeface="Times New Roman" panose="02020603050405020304" pitchFamily="18" charset="0"/>
                <a:cs typeface="Times New Roman" panose="02020603050405020304" pitchFamily="18" charset="0"/>
              </a:rPr>
              <a:t>线性代数</a:t>
            </a:r>
            <a:endParaRPr lang="zh-CN" altLang="en-US" sz="2400" b="1" dirty="0">
              <a:latin typeface="Times New Roman" panose="02020603050405020304" pitchFamily="18" charset="0"/>
              <a:cs typeface="Times New Roman" panose="02020603050405020304" pitchFamily="18" charset="0"/>
              <a:sym typeface="+mn-ea"/>
            </a:endParaRPr>
          </a:p>
        </p:txBody>
      </p:sp>
      <p:grpSp>
        <p:nvGrpSpPr>
          <p:cNvPr id="5" name="组合 4">
            <a:extLst>
              <a:ext uri="{FF2B5EF4-FFF2-40B4-BE49-F238E27FC236}">
                <a16:creationId xmlns:a16="http://schemas.microsoft.com/office/drawing/2014/main" id="{BF9E24E6-BA32-4B3F-91CD-92FFB25B7EE1}"/>
              </a:ext>
            </a:extLst>
          </p:cNvPr>
          <p:cNvGrpSpPr/>
          <p:nvPr/>
        </p:nvGrpSpPr>
        <p:grpSpPr>
          <a:xfrm>
            <a:off x="3325046" y="4336025"/>
            <a:ext cx="5740296" cy="1759339"/>
            <a:chOff x="4265" y="5729"/>
            <a:chExt cx="11952" cy="3634"/>
          </a:xfrm>
        </p:grpSpPr>
        <p:sp>
          <p:nvSpPr>
            <p:cNvPr id="6" name="object 4">
              <a:extLst>
                <a:ext uri="{FF2B5EF4-FFF2-40B4-BE49-F238E27FC236}">
                  <a16:creationId xmlns:a16="http://schemas.microsoft.com/office/drawing/2014/main" id="{F3DCB9B8-6C08-44A3-85F1-0A12E5CC3689}"/>
                </a:ext>
              </a:extLst>
            </p:cNvPr>
            <p:cNvSpPr/>
            <p:nvPr/>
          </p:nvSpPr>
          <p:spPr>
            <a:xfrm>
              <a:off x="8950" y="5841"/>
              <a:ext cx="6904" cy="3410"/>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DC9E7EE4-6AC3-4618-8C11-D9B15D8A56FE}"/>
                </a:ext>
              </a:extLst>
            </p:cNvPr>
            <p:cNvSpPr/>
            <p:nvPr/>
          </p:nvSpPr>
          <p:spPr>
            <a:xfrm>
              <a:off x="8681" y="5729"/>
              <a:ext cx="7536" cy="3634"/>
            </a:xfrm>
            <a:custGeom>
              <a:avLst/>
              <a:gdLst/>
              <a:ahLst/>
              <a:cxnLst/>
              <a:rect l="l" t="t" r="r" b="b"/>
              <a:pathLst>
                <a:path w="4785359" h="2307590">
                  <a:moveTo>
                    <a:pt x="0" y="2307336"/>
                  </a:moveTo>
                  <a:lnTo>
                    <a:pt x="4785360" y="2307336"/>
                  </a:lnTo>
                  <a:lnTo>
                    <a:pt x="4785360" y="0"/>
                  </a:lnTo>
                  <a:lnTo>
                    <a:pt x="0" y="0"/>
                  </a:lnTo>
                  <a:lnTo>
                    <a:pt x="0" y="2307336"/>
                  </a:lnTo>
                  <a:close/>
                </a:path>
              </a:pathLst>
            </a:custGeom>
            <a:ln w="9144">
              <a:solidFill>
                <a:srgbClr val="4471C4"/>
              </a:solidFill>
            </a:ln>
          </p:spPr>
          <p:txBody>
            <a:bodyPr wrap="square" lIns="0" tIns="0" rIns="0" bIns="0" rtlCol="0"/>
            <a:lstStyle/>
            <a:p>
              <a:endParaRPr/>
            </a:p>
          </p:txBody>
        </p:sp>
        <p:sp>
          <p:nvSpPr>
            <p:cNvPr id="10" name="object 7">
              <a:extLst>
                <a:ext uri="{FF2B5EF4-FFF2-40B4-BE49-F238E27FC236}">
                  <a16:creationId xmlns:a16="http://schemas.microsoft.com/office/drawing/2014/main" id="{8D53358A-F3B2-4A66-8BAA-3EEAFB90A0B2}"/>
                </a:ext>
              </a:extLst>
            </p:cNvPr>
            <p:cNvSpPr/>
            <p:nvPr/>
          </p:nvSpPr>
          <p:spPr>
            <a:xfrm>
              <a:off x="4265" y="6811"/>
              <a:ext cx="3689" cy="1260"/>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94701346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06EE0D71-ADD1-4DA1-A363-F23842AA948C}"/>
              </a:ext>
            </a:extLst>
          </p:cNvPr>
          <p:cNvSpPr txBox="1"/>
          <p:nvPr/>
        </p:nvSpPr>
        <p:spPr>
          <a:xfrm>
            <a:off x="227965" y="762635"/>
            <a:ext cx="6782435" cy="496098"/>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sz="2400" b="1" dirty="0">
                <a:latin typeface="Times New Roman" panose="02020603050405020304" pitchFamily="18" charset="0"/>
                <a:cs typeface="Times New Roman" panose="02020603050405020304" pitchFamily="18" charset="0"/>
              </a:rPr>
              <a:t>线性代数</a:t>
            </a:r>
            <a:endParaRPr lang="zh-CN" altLang="en-US" sz="2400" b="1" dirty="0">
              <a:latin typeface="Times New Roman" panose="02020603050405020304" pitchFamily="18" charset="0"/>
              <a:cs typeface="Times New Roman" panose="02020603050405020304" pitchFamily="18" charset="0"/>
              <a:sym typeface="+mn-ea"/>
            </a:endParaRPr>
          </a:p>
        </p:txBody>
      </p:sp>
      <p:sp>
        <p:nvSpPr>
          <p:cNvPr id="4" name="object 3">
            <a:extLst>
              <a:ext uri="{FF2B5EF4-FFF2-40B4-BE49-F238E27FC236}">
                <a16:creationId xmlns:a16="http://schemas.microsoft.com/office/drawing/2014/main" id="{0280CF25-A138-4D58-8F0A-E13F24C23E41}"/>
              </a:ext>
            </a:extLst>
          </p:cNvPr>
          <p:cNvSpPr txBox="1"/>
          <p:nvPr/>
        </p:nvSpPr>
        <p:spPr>
          <a:xfrm>
            <a:off x="567178" y="1258733"/>
            <a:ext cx="6782435" cy="415435"/>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q"/>
              <a:tabLst>
                <a:tab pos="295910" algn="l"/>
              </a:tabLst>
            </a:pPr>
            <a:r>
              <a:rPr lang="zh-CN" altLang="en-US" sz="2000" b="1" dirty="0">
                <a:latin typeface="Times New Roman" panose="02020603050405020304" pitchFamily="18" charset="0"/>
                <a:cs typeface="Times New Roman" panose="02020603050405020304" pitchFamily="18" charset="0"/>
              </a:rPr>
              <a:t>向量范数</a:t>
            </a:r>
            <a:endParaRPr lang="zh-CN" altLang="en-US" sz="2000" b="1" dirty="0">
              <a:latin typeface="Times New Roman" panose="02020603050405020304" pitchFamily="18" charset="0"/>
              <a:cs typeface="Times New Roman" panose="02020603050405020304" pitchFamily="18" charset="0"/>
              <a:sym typeface="+mn-ea"/>
            </a:endParaRPr>
          </a:p>
        </p:txBody>
      </p:sp>
      <p:sp>
        <p:nvSpPr>
          <p:cNvPr id="5" name="object 4">
            <a:extLst>
              <a:ext uri="{FF2B5EF4-FFF2-40B4-BE49-F238E27FC236}">
                <a16:creationId xmlns:a16="http://schemas.microsoft.com/office/drawing/2014/main" id="{90D73045-20BF-4D90-B3AD-931924213999}"/>
              </a:ext>
            </a:extLst>
          </p:cNvPr>
          <p:cNvSpPr/>
          <p:nvPr/>
        </p:nvSpPr>
        <p:spPr>
          <a:xfrm>
            <a:off x="2039197" y="1881594"/>
            <a:ext cx="4882714" cy="2438634"/>
          </a:xfrm>
          <a:prstGeom prst="rect">
            <a:avLst/>
          </a:prstGeom>
          <a:blipFill>
            <a:blip r:embed="rId2" cstate="print"/>
            <a:stretch>
              <a:fillRect/>
            </a:stretch>
          </a:blipFill>
        </p:spPr>
        <p:txBody>
          <a:bodyPr wrap="square" lIns="0" tIns="0" rIns="0" bIns="0" rtlCol="0"/>
          <a:lstStyle/>
          <a:p>
            <a:endParaRPr dirty="0"/>
          </a:p>
        </p:txBody>
      </p:sp>
      <p:sp>
        <p:nvSpPr>
          <p:cNvPr id="6" name="object 5">
            <a:extLst>
              <a:ext uri="{FF2B5EF4-FFF2-40B4-BE49-F238E27FC236}">
                <a16:creationId xmlns:a16="http://schemas.microsoft.com/office/drawing/2014/main" id="{AEB91EEA-886C-4C4D-B66B-C99C7C1292C2}"/>
              </a:ext>
            </a:extLst>
          </p:cNvPr>
          <p:cNvSpPr/>
          <p:nvPr/>
        </p:nvSpPr>
        <p:spPr>
          <a:xfrm>
            <a:off x="2039197" y="4688925"/>
            <a:ext cx="4579064" cy="763771"/>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436CA306-1A1F-4F46-AD30-E0E9783C8599}"/>
              </a:ext>
            </a:extLst>
          </p:cNvPr>
          <p:cNvSpPr/>
          <p:nvPr/>
        </p:nvSpPr>
        <p:spPr>
          <a:xfrm>
            <a:off x="4916810" y="5760883"/>
            <a:ext cx="2432803" cy="543805"/>
          </a:xfrm>
          <a:prstGeom prst="rect">
            <a:avLst/>
          </a:prstGeom>
          <a:blipFill>
            <a:blip r:embed="rId4"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7AE4D649-EEF1-47E8-9E35-1F5F5AB65629}"/>
              </a:ext>
            </a:extLst>
          </p:cNvPr>
          <p:cNvSpPr txBox="1"/>
          <p:nvPr/>
        </p:nvSpPr>
        <p:spPr>
          <a:xfrm>
            <a:off x="567178" y="5720223"/>
            <a:ext cx="4504055" cy="419923"/>
          </a:xfrm>
          <a:prstGeom prst="rect">
            <a:avLst/>
          </a:prstGeom>
        </p:spPr>
        <p:txBody>
          <a:bodyPr vert="horz" wrap="square" lIns="0" tIns="16510" rIns="0" bIns="0" rtlCol="0">
            <a:spAutoFit/>
          </a:bodyPr>
          <a:lstStyle/>
          <a:p>
            <a:pPr marL="342900" indent="-342900">
              <a:lnSpc>
                <a:spcPct val="150000"/>
              </a:lnSpc>
              <a:buSzPct val="96000"/>
              <a:buFont typeface="Wingdings" panose="05000000000000000000" pitchFamily="2" charset="2"/>
              <a:buChar char="q"/>
              <a:tabLst>
                <a:tab pos="295910" algn="l"/>
              </a:tabLst>
            </a:pPr>
            <a:r>
              <a:rPr sz="2000" b="1" dirty="0">
                <a:latin typeface="Times New Roman" panose="02020603050405020304" pitchFamily="18" charset="0"/>
                <a:cs typeface="Times New Roman" panose="02020603050405020304" pitchFamily="18" charset="0"/>
              </a:rPr>
              <a:t>矩阵的范数，常用的ℓp 范数定义</a:t>
            </a:r>
          </a:p>
        </p:txBody>
      </p:sp>
    </p:spTree>
    <p:extLst>
      <p:ext uri="{BB962C8B-B14F-4D97-AF65-F5344CB8AC3E}">
        <p14:creationId xmlns:p14="http://schemas.microsoft.com/office/powerpoint/2010/main" val="216102379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机器学习算法简介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23825" y="1054735"/>
            <a:ext cx="8895715" cy="4886325"/>
            <a:chOff x="264" y="1862"/>
            <a:chExt cx="14009" cy="7695"/>
          </a:xfrm>
        </p:grpSpPr>
        <p:sp>
          <p:nvSpPr>
            <p:cNvPr id="20" name="任意多边形 19"/>
            <p:cNvSpPr/>
            <p:nvPr/>
          </p:nvSpPr>
          <p:spPr>
            <a:xfrm>
              <a:off x="264" y="1862"/>
              <a:ext cx="6389" cy="922"/>
            </a:xfrm>
            <a:custGeom>
              <a:avLst/>
              <a:gdLst/>
              <a:ahLst/>
              <a:cxnLst/>
              <a:rect l="0" t="0" r="0" b="0"/>
              <a:pathLst>
                <a:path w="4056890" h="585216">
                  <a:moveTo>
                    <a:pt x="0" y="585215"/>
                  </a:moveTo>
                  <a:lnTo>
                    <a:pt x="4056889" y="585215"/>
                  </a:lnTo>
                  <a:lnTo>
                    <a:pt x="4056889"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10378" y="3053"/>
              <a:ext cx="3895" cy="1308"/>
            </a:xfrm>
            <a:custGeom>
              <a:avLst/>
              <a:gdLst/>
              <a:ahLst/>
              <a:cxnLst/>
              <a:rect l="0" t="0" r="0" b="0"/>
              <a:pathLst>
                <a:path w="2473453" h="830581">
                  <a:moveTo>
                    <a:pt x="0" y="830580"/>
                  </a:moveTo>
                  <a:lnTo>
                    <a:pt x="2473452" y="830580"/>
                  </a:lnTo>
                  <a:lnTo>
                    <a:pt x="2473452"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9038" y="7860"/>
              <a:ext cx="5028" cy="1697"/>
            </a:xfrm>
            <a:custGeom>
              <a:avLst/>
              <a:gdLst/>
              <a:ahLst/>
              <a:cxnLst/>
              <a:rect l="0" t="0" r="0" b="0"/>
              <a:pathLst>
                <a:path w="3192781" h="1077468">
                  <a:moveTo>
                    <a:pt x="0" y="1077467"/>
                  </a:moveTo>
                  <a:lnTo>
                    <a:pt x="3192780" y="1077467"/>
                  </a:lnTo>
                  <a:lnTo>
                    <a:pt x="3192780" y="0"/>
                  </a:lnTo>
                  <a:lnTo>
                    <a:pt x="0" y="0"/>
                  </a:lnTo>
                  <a:close/>
                </a:path>
              </a:pathLst>
            </a:custGeom>
            <a:solidFill>
              <a:srgbClr val="FFFF99"/>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ws_CEF0.tmp"/>
            <p:cNvPicPr/>
            <p:nvPr/>
          </p:nvPicPr>
          <p:blipFill>
            <a:blip r:embed="rId2" cstate="print"/>
            <a:stretch>
              <a:fillRect/>
            </a:stretch>
          </p:blipFill>
          <p:spPr>
            <a:xfrm>
              <a:off x="1240" y="2320"/>
              <a:ext cx="10360" cy="5560"/>
            </a:xfrm>
            <a:prstGeom prst="rect">
              <a:avLst/>
            </a:prstGeom>
          </p:spPr>
        </p:pic>
        <p:sp>
          <p:nvSpPr>
            <p:cNvPr id="24" name="TextBox 28"/>
            <p:cNvSpPr txBox="1"/>
            <p:nvPr/>
          </p:nvSpPr>
          <p:spPr>
            <a:xfrm>
              <a:off x="531" y="6763"/>
              <a:ext cx="114" cy="2666"/>
            </a:xfrm>
            <a:prstGeom prst="rect">
              <a:avLst/>
            </a:prstGeom>
            <a:noFill/>
          </p:spPr>
          <p:txBody>
            <a:bodyPr vert="horz" wrap="none" lIns="0" tIns="0" rIns="0" bIns="0" rtlCol="0">
              <a:spAutoFit/>
            </a:bodyPr>
            <a:lstStyle/>
            <a:p>
              <a:pPr>
                <a:lnSpc>
                  <a:spcPts val="1780"/>
                </a:lnSpc>
              </a:pPr>
              <a:r>
                <a:rPr lang="en-US" altLang="zh-CN" sz="1595">
                  <a:solidFill>
                    <a:srgbClr val="0000FF"/>
                  </a:solidFill>
                  <a:latin typeface="Times New Roman" panose="02020603050405020304"/>
                </a:rPr>
                <a:t>•</a:t>
              </a:r>
            </a:p>
            <a:p>
              <a:pPr>
                <a:lnSpc>
                  <a:spcPts val="1920"/>
                </a:lnSpc>
              </a:pPr>
              <a:r>
                <a:rPr lang="en-US" altLang="zh-CN" sz="1595">
                  <a:solidFill>
                    <a:srgbClr val="0000FF"/>
                  </a:solidFill>
                  <a:latin typeface="Times New Roman" panose="02020603050405020304"/>
                </a:rPr>
                <a:t>•</a:t>
              </a:r>
            </a:p>
            <a:p>
              <a:pPr>
                <a:lnSpc>
                  <a:spcPts val="1920"/>
                </a:lnSpc>
              </a:pPr>
              <a:r>
                <a:rPr lang="en-US" altLang="zh-CN" sz="1595">
                  <a:solidFill>
                    <a:srgbClr val="0000FF"/>
                  </a:solidFill>
                  <a:latin typeface="Times New Roman" panose="02020603050405020304"/>
                </a:rPr>
                <a:t>•</a:t>
              </a:r>
            </a:p>
            <a:p>
              <a:pPr>
                <a:lnSpc>
                  <a:spcPts val="1920"/>
                </a:lnSpc>
              </a:pPr>
              <a:r>
                <a:rPr lang="en-US" altLang="zh-CN" sz="1595">
                  <a:solidFill>
                    <a:srgbClr val="0000FF"/>
                  </a:solidFill>
                  <a:latin typeface="Times New Roman" panose="02020603050405020304"/>
                </a:rPr>
                <a:t>•</a:t>
              </a:r>
            </a:p>
            <a:p>
              <a:pPr>
                <a:lnSpc>
                  <a:spcPts val="1920"/>
                </a:lnSpc>
              </a:pPr>
              <a:r>
                <a:rPr lang="en-US" altLang="zh-CN" sz="1595">
                  <a:solidFill>
                    <a:srgbClr val="0000FF"/>
                  </a:solidFill>
                  <a:latin typeface="Times New Roman" panose="02020603050405020304"/>
                </a:rPr>
                <a:t>•</a:t>
              </a:r>
            </a:p>
            <a:p>
              <a:pPr>
                <a:lnSpc>
                  <a:spcPts val="1920"/>
                </a:lnSpc>
              </a:pPr>
              <a:r>
                <a:rPr lang="en-US" altLang="zh-CN" sz="1595">
                  <a:solidFill>
                    <a:srgbClr val="0000FF"/>
                  </a:solidFill>
                  <a:latin typeface="Times New Roman" panose="02020603050405020304"/>
                </a:rPr>
                <a:t>•</a:t>
              </a:r>
            </a:p>
            <a:p>
              <a:pPr>
                <a:lnSpc>
                  <a:spcPts val="1920"/>
                </a:lnSpc>
              </a:pPr>
              <a:r>
                <a:rPr lang="en-US" altLang="zh-CN" sz="1595">
                  <a:solidFill>
                    <a:srgbClr val="0000FF"/>
                  </a:solidFill>
                  <a:latin typeface="Times New Roman" panose="02020603050405020304"/>
                </a:rPr>
                <a:t>•</a:t>
              </a:r>
              <a:endParaRPr lang="zh-CN" altLang="en-US" sz="1595">
                <a:solidFill>
                  <a:srgbClr val="0000FF"/>
                </a:solidFill>
                <a:latin typeface="Times New Roman" panose="02020603050405020304"/>
              </a:endParaRPr>
            </a:p>
          </p:txBody>
        </p:sp>
        <p:sp>
          <p:nvSpPr>
            <p:cNvPr id="25" name="TextBox 29"/>
            <p:cNvSpPr txBox="1"/>
            <p:nvPr/>
          </p:nvSpPr>
          <p:spPr>
            <a:xfrm>
              <a:off x="982" y="6731"/>
              <a:ext cx="4998" cy="2686"/>
            </a:xfrm>
            <a:prstGeom prst="rect">
              <a:avLst/>
            </a:prstGeom>
            <a:noFill/>
          </p:spPr>
          <p:txBody>
            <a:bodyPr vert="horz" wrap="none" lIns="0" tIns="0" rIns="0" bIns="0" rtlCol="0">
              <a:spAutoFit/>
            </a:bodyPr>
            <a:lstStyle/>
            <a:p>
              <a:pPr>
                <a:lnSpc>
                  <a:spcPts val="1935"/>
                </a:lnSpc>
              </a:pPr>
              <a:r>
                <a:rPr lang="zh-CN" altLang="en-US" sz="1595">
                  <a:solidFill>
                    <a:srgbClr val="0000FF"/>
                  </a:solidFill>
                  <a:latin typeface="微软雅黑" panose="020B0503020204020204" pitchFamily="34" charset="-122"/>
                </a:rPr>
                <a:t>数据集</a:t>
              </a:r>
              <a:r>
                <a:rPr lang="en-US" altLang="zh-CN" sz="1595">
                  <a:solidFill>
                    <a:srgbClr val="0000FF"/>
                  </a:solidFill>
                  <a:latin typeface="Times New Roman" panose="02020603050405020304"/>
                </a:rPr>
                <a:t>; </a:t>
              </a:r>
              <a:r>
                <a:rPr lang="zh-CN" altLang="en-US" sz="1595">
                  <a:solidFill>
                    <a:srgbClr val="0000FF"/>
                  </a:solidFill>
                  <a:latin typeface="微软雅黑" panose="020B0503020204020204" pitchFamily="34" charset="-122"/>
                </a:rPr>
                <a:t>训练</a:t>
              </a:r>
              <a:r>
                <a:rPr lang="en-US" altLang="zh-CN" sz="1595">
                  <a:solidFill>
                    <a:srgbClr val="0000FF"/>
                  </a:solidFill>
                  <a:latin typeface="Times New Roman" panose="02020603050405020304"/>
                </a:rPr>
                <a:t>, </a:t>
              </a:r>
              <a:r>
                <a:rPr lang="zh-CN" altLang="en-US" sz="1595">
                  <a:solidFill>
                    <a:srgbClr val="0000FF"/>
                  </a:solidFill>
                  <a:latin typeface="微软雅黑" panose="020B0503020204020204" pitchFamily="34" charset="-122"/>
                </a:rPr>
                <a:t>测试</a:t>
              </a:r>
            </a:p>
            <a:p>
              <a:pPr>
                <a:lnSpc>
                  <a:spcPts val="1920"/>
                </a:lnSpc>
              </a:pPr>
              <a:r>
                <a:rPr lang="zh-CN" altLang="en-US" sz="1595">
                  <a:solidFill>
                    <a:srgbClr val="0000FF"/>
                  </a:solidFill>
                  <a:latin typeface="微软雅黑" panose="020B0503020204020204" pitchFamily="34" charset="-122"/>
                </a:rPr>
                <a:t>示例</a:t>
              </a:r>
              <a:r>
                <a:rPr lang="en-US" altLang="zh-CN" sz="1595">
                  <a:solidFill>
                    <a:srgbClr val="0000FF"/>
                  </a:solidFill>
                  <a:latin typeface="Times New Roman" panose="02020603050405020304"/>
                </a:rPr>
                <a:t>(instance), </a:t>
              </a:r>
              <a:r>
                <a:rPr lang="zh-CN" altLang="en-US" sz="1595">
                  <a:solidFill>
                    <a:srgbClr val="0000FF"/>
                  </a:solidFill>
                  <a:latin typeface="微软雅黑" panose="020B0503020204020204" pitchFamily="34" charset="-122"/>
                </a:rPr>
                <a:t>样例</a:t>
              </a:r>
              <a:r>
                <a:rPr lang="en-US" altLang="zh-CN" sz="1595">
                  <a:solidFill>
                    <a:srgbClr val="0000FF"/>
                  </a:solidFill>
                  <a:latin typeface="Times New Roman" panose="02020603050405020304"/>
                </a:rPr>
                <a:t>(example)</a:t>
              </a:r>
            </a:p>
            <a:p>
              <a:pPr>
                <a:lnSpc>
                  <a:spcPts val="1920"/>
                </a:lnSpc>
              </a:pPr>
              <a:r>
                <a:rPr lang="zh-CN" altLang="en-US" sz="1595">
                  <a:solidFill>
                    <a:srgbClr val="0000FF"/>
                  </a:solidFill>
                  <a:latin typeface="微软雅黑" panose="020B0503020204020204" pitchFamily="34" charset="-122"/>
                </a:rPr>
                <a:t>样本</a:t>
              </a:r>
              <a:r>
                <a:rPr lang="en-US" altLang="zh-CN" sz="1595">
                  <a:solidFill>
                    <a:srgbClr val="0000FF"/>
                  </a:solidFill>
                  <a:latin typeface="Times New Roman" panose="02020603050405020304"/>
                </a:rPr>
                <a:t>(sample)</a:t>
              </a:r>
            </a:p>
            <a:p>
              <a:pPr>
                <a:lnSpc>
                  <a:spcPts val="1920"/>
                </a:lnSpc>
              </a:pPr>
              <a:r>
                <a:rPr lang="zh-CN" altLang="en-US" sz="1595">
                  <a:solidFill>
                    <a:srgbClr val="0000FF"/>
                  </a:solidFill>
                  <a:latin typeface="微软雅黑" panose="020B0503020204020204" pitchFamily="34" charset="-122"/>
                </a:rPr>
                <a:t>属性</a:t>
              </a:r>
              <a:r>
                <a:rPr lang="en-US" altLang="zh-CN" sz="1595">
                  <a:solidFill>
                    <a:srgbClr val="0000FF"/>
                  </a:solidFill>
                  <a:latin typeface="Times New Roman" panose="02020603050405020304"/>
                </a:rPr>
                <a:t>(attribute), </a:t>
              </a:r>
              <a:r>
                <a:rPr lang="zh-CN" altLang="en-US" sz="1595">
                  <a:solidFill>
                    <a:srgbClr val="0000FF"/>
                  </a:solidFill>
                  <a:latin typeface="微软雅黑" panose="020B0503020204020204" pitchFamily="34" charset="-122"/>
                </a:rPr>
                <a:t>特征</a:t>
              </a:r>
              <a:r>
                <a:rPr lang="en-US" altLang="zh-CN" sz="1595">
                  <a:solidFill>
                    <a:srgbClr val="0000FF"/>
                  </a:solidFill>
                  <a:latin typeface="Times New Roman" panose="02020603050405020304"/>
                </a:rPr>
                <a:t>(feature); </a:t>
              </a:r>
              <a:r>
                <a:rPr lang="zh-CN" altLang="en-US" sz="1595">
                  <a:solidFill>
                    <a:srgbClr val="0000FF"/>
                  </a:solidFill>
                  <a:latin typeface="微软雅黑" panose="020B0503020204020204" pitchFamily="34" charset="-122"/>
                </a:rPr>
                <a:t>属性值</a:t>
              </a:r>
            </a:p>
            <a:p>
              <a:pPr>
                <a:lnSpc>
                  <a:spcPts val="1920"/>
                </a:lnSpc>
              </a:pPr>
              <a:r>
                <a:rPr lang="zh-CN" altLang="en-US" sz="1595">
                  <a:solidFill>
                    <a:srgbClr val="0000FF"/>
                  </a:solidFill>
                  <a:latin typeface="微软雅黑" panose="020B0503020204020204" pitchFamily="34" charset="-122"/>
                </a:rPr>
                <a:t>属性空间</a:t>
              </a:r>
              <a:r>
                <a:rPr lang="en-US" altLang="zh-CN" sz="1595">
                  <a:solidFill>
                    <a:srgbClr val="0000FF"/>
                  </a:solidFill>
                  <a:latin typeface="Times New Roman" panose="02020603050405020304"/>
                </a:rPr>
                <a:t>, </a:t>
              </a:r>
              <a:r>
                <a:rPr lang="zh-CN" altLang="en-US" sz="1595">
                  <a:solidFill>
                    <a:srgbClr val="0000FF"/>
                  </a:solidFill>
                  <a:latin typeface="微软雅黑" panose="020B0503020204020204" pitchFamily="34" charset="-122"/>
                </a:rPr>
                <a:t>样本空间</a:t>
              </a:r>
              <a:r>
                <a:rPr lang="en-US" altLang="zh-CN" sz="1595">
                  <a:solidFill>
                    <a:srgbClr val="0000FF"/>
                  </a:solidFill>
                  <a:latin typeface="Times New Roman" panose="02020603050405020304"/>
                </a:rPr>
                <a:t>, </a:t>
              </a:r>
              <a:r>
                <a:rPr lang="zh-CN" altLang="en-US" sz="1595">
                  <a:solidFill>
                    <a:srgbClr val="0000FF"/>
                  </a:solidFill>
                  <a:latin typeface="微软雅黑" panose="020B0503020204020204" pitchFamily="34" charset="-122"/>
                </a:rPr>
                <a:t>输入空间</a:t>
              </a:r>
            </a:p>
            <a:p>
              <a:pPr>
                <a:lnSpc>
                  <a:spcPts val="1920"/>
                </a:lnSpc>
              </a:pPr>
              <a:r>
                <a:rPr lang="zh-CN" altLang="en-US" sz="1595">
                  <a:solidFill>
                    <a:srgbClr val="0000FF"/>
                  </a:solidFill>
                  <a:latin typeface="微软雅黑" panose="020B0503020204020204" pitchFamily="34" charset="-122"/>
                </a:rPr>
                <a:t>特征向量</a:t>
              </a:r>
              <a:r>
                <a:rPr lang="en-US" altLang="zh-CN" sz="1595">
                  <a:solidFill>
                    <a:srgbClr val="0000FF"/>
                  </a:solidFill>
                  <a:latin typeface="Times New Roman" panose="02020603050405020304"/>
                </a:rPr>
                <a:t>(feature vector)</a:t>
              </a:r>
            </a:p>
            <a:p>
              <a:pPr>
                <a:lnSpc>
                  <a:spcPts val="1920"/>
                </a:lnSpc>
              </a:pPr>
              <a:r>
                <a:rPr lang="zh-CN" altLang="en-US" sz="1595">
                  <a:solidFill>
                    <a:srgbClr val="0000FF"/>
                  </a:solidFill>
                  <a:latin typeface="微软雅黑" panose="020B0503020204020204" pitchFamily="34" charset="-122"/>
                </a:rPr>
                <a:t>标记空间</a:t>
              </a:r>
              <a:r>
                <a:rPr lang="en-US" altLang="zh-CN" sz="1595">
                  <a:solidFill>
                    <a:srgbClr val="0000FF"/>
                  </a:solidFill>
                  <a:latin typeface="Times New Roman" panose="02020603050405020304"/>
                </a:rPr>
                <a:t>, </a:t>
              </a:r>
              <a:r>
                <a:rPr lang="zh-CN" altLang="en-US" sz="1595">
                  <a:solidFill>
                    <a:srgbClr val="0000FF"/>
                  </a:solidFill>
                  <a:latin typeface="微软雅黑" panose="020B0503020204020204" pitchFamily="34" charset="-122"/>
                </a:rPr>
                <a:t>输出空间</a:t>
              </a:r>
            </a:p>
          </p:txBody>
        </p:sp>
        <p:sp>
          <p:nvSpPr>
            <p:cNvPr id="26" name="TextBox 30"/>
            <p:cNvSpPr txBox="1"/>
            <p:nvPr/>
          </p:nvSpPr>
          <p:spPr>
            <a:xfrm>
              <a:off x="409" y="1965"/>
              <a:ext cx="114" cy="747"/>
            </a:xfrm>
            <a:prstGeom prst="rect">
              <a:avLst/>
            </a:prstGeom>
            <a:noFill/>
          </p:spPr>
          <p:txBody>
            <a:bodyPr vert="horz" wrap="none" lIns="0" tIns="0" rIns="0" bIns="0" rtlCol="0">
              <a:spAutoFit/>
            </a:bodyPr>
            <a:lstStyle/>
            <a:p>
              <a:pPr>
                <a:lnSpc>
                  <a:spcPts val="1780"/>
                </a:lnSpc>
              </a:pPr>
              <a:r>
                <a:rPr lang="en-US" altLang="zh-CN" sz="1595">
                  <a:solidFill>
                    <a:srgbClr val="0000FF"/>
                  </a:solidFill>
                  <a:latin typeface="Times New Roman" panose="02020603050405020304"/>
                </a:rPr>
                <a:t>•</a:t>
              </a:r>
            </a:p>
            <a:p>
              <a:pPr>
                <a:lnSpc>
                  <a:spcPts val="1920"/>
                </a:lnSpc>
              </a:pPr>
              <a:r>
                <a:rPr lang="en-US" altLang="zh-CN" sz="1595">
                  <a:solidFill>
                    <a:srgbClr val="0000FF"/>
                  </a:solidFill>
                  <a:latin typeface="Times New Roman" panose="02020603050405020304"/>
                </a:rPr>
                <a:t>•</a:t>
              </a:r>
              <a:endParaRPr lang="zh-CN" altLang="en-US" sz="1595">
                <a:solidFill>
                  <a:srgbClr val="0000FF"/>
                </a:solidFill>
                <a:latin typeface="Times New Roman" panose="02020603050405020304"/>
              </a:endParaRPr>
            </a:p>
          </p:txBody>
        </p:sp>
        <p:sp>
          <p:nvSpPr>
            <p:cNvPr id="42" name="TextBox 31"/>
            <p:cNvSpPr txBox="1"/>
            <p:nvPr/>
          </p:nvSpPr>
          <p:spPr>
            <a:xfrm>
              <a:off x="861" y="1933"/>
              <a:ext cx="4678" cy="767"/>
            </a:xfrm>
            <a:prstGeom prst="rect">
              <a:avLst/>
            </a:prstGeom>
            <a:noFill/>
          </p:spPr>
          <p:txBody>
            <a:bodyPr vert="horz" wrap="none" lIns="0" tIns="0" rIns="0" bIns="0" rtlCol="0">
              <a:spAutoFit/>
            </a:bodyPr>
            <a:lstStyle/>
            <a:p>
              <a:pPr>
                <a:lnSpc>
                  <a:spcPts val="1935"/>
                </a:lnSpc>
              </a:pPr>
              <a:r>
                <a:rPr lang="zh-CN" altLang="en-US" sz="1595">
                  <a:solidFill>
                    <a:srgbClr val="0000FF"/>
                  </a:solidFill>
                  <a:latin typeface="微软雅黑" panose="020B0503020204020204" pitchFamily="34" charset="-122"/>
                </a:rPr>
                <a:t>监督学习</a:t>
              </a:r>
              <a:r>
                <a:rPr lang="en-US" altLang="zh-CN" sz="1595">
                  <a:solidFill>
                    <a:srgbClr val="0000FF"/>
                  </a:solidFill>
                  <a:latin typeface="Times New Roman" panose="02020603050405020304"/>
                </a:rPr>
                <a:t>(supervised learning)</a:t>
              </a:r>
            </a:p>
            <a:p>
              <a:pPr>
                <a:lnSpc>
                  <a:spcPts val="1920"/>
                </a:lnSpc>
              </a:pPr>
              <a:r>
                <a:rPr lang="zh-CN" altLang="en-US" sz="1595">
                  <a:solidFill>
                    <a:srgbClr val="0000FF"/>
                  </a:solidFill>
                  <a:latin typeface="微软雅黑" panose="020B0503020204020204" pitchFamily="34" charset="-122"/>
                </a:rPr>
                <a:t>无监督学习</a:t>
              </a:r>
              <a:r>
                <a:rPr lang="en-US" altLang="zh-CN" sz="1595">
                  <a:solidFill>
                    <a:srgbClr val="0000FF"/>
                  </a:solidFill>
                  <a:latin typeface="Times New Roman" panose="02020603050405020304"/>
                </a:rPr>
                <a:t>(unsupervised learning)</a:t>
              </a:r>
              <a:endParaRPr lang="zh-CN" altLang="en-US" sz="1595">
                <a:solidFill>
                  <a:srgbClr val="0000FF"/>
                </a:solidFill>
                <a:latin typeface="Times New Roman" panose="02020603050405020304"/>
              </a:endParaRPr>
            </a:p>
          </p:txBody>
        </p:sp>
        <p:sp>
          <p:nvSpPr>
            <p:cNvPr id="43" name="TextBox 32"/>
            <p:cNvSpPr txBox="1"/>
            <p:nvPr/>
          </p:nvSpPr>
          <p:spPr>
            <a:xfrm>
              <a:off x="10524" y="3156"/>
              <a:ext cx="114" cy="1131"/>
            </a:xfrm>
            <a:prstGeom prst="rect">
              <a:avLst/>
            </a:prstGeom>
            <a:noFill/>
          </p:spPr>
          <p:txBody>
            <a:bodyPr vert="horz" wrap="none" lIns="0" tIns="0" rIns="0" bIns="0" rtlCol="0">
              <a:spAutoFit/>
            </a:bodyPr>
            <a:lstStyle/>
            <a:p>
              <a:pPr>
                <a:lnSpc>
                  <a:spcPts val="1780"/>
                </a:lnSpc>
              </a:pPr>
              <a:r>
                <a:rPr lang="en-US" altLang="zh-CN" sz="1595">
                  <a:solidFill>
                    <a:srgbClr val="0000FF"/>
                  </a:solidFill>
                  <a:latin typeface="Times New Roman" panose="02020603050405020304"/>
                </a:rPr>
                <a:t>•</a:t>
              </a:r>
            </a:p>
            <a:p>
              <a:pPr>
                <a:lnSpc>
                  <a:spcPts val="1920"/>
                </a:lnSpc>
              </a:pPr>
              <a:r>
                <a:rPr lang="en-US" altLang="zh-CN" sz="1595">
                  <a:solidFill>
                    <a:srgbClr val="0000FF"/>
                  </a:solidFill>
                  <a:latin typeface="Times New Roman" panose="02020603050405020304"/>
                </a:rPr>
                <a:t>•</a:t>
              </a:r>
            </a:p>
            <a:p>
              <a:pPr>
                <a:lnSpc>
                  <a:spcPts val="1920"/>
                </a:lnSpc>
              </a:pPr>
              <a:r>
                <a:rPr lang="en-US" altLang="zh-CN" sz="1595">
                  <a:solidFill>
                    <a:srgbClr val="0000FF"/>
                  </a:solidFill>
                  <a:latin typeface="Times New Roman" panose="02020603050405020304"/>
                </a:rPr>
                <a:t>•</a:t>
              </a:r>
              <a:endParaRPr lang="zh-CN" altLang="en-US" sz="1595">
                <a:solidFill>
                  <a:srgbClr val="0000FF"/>
                </a:solidFill>
                <a:latin typeface="Times New Roman" panose="02020603050405020304"/>
              </a:endParaRPr>
            </a:p>
          </p:txBody>
        </p:sp>
        <p:sp>
          <p:nvSpPr>
            <p:cNvPr id="44" name="TextBox 33"/>
            <p:cNvSpPr txBox="1"/>
            <p:nvPr/>
          </p:nvSpPr>
          <p:spPr>
            <a:xfrm>
              <a:off x="10975" y="3124"/>
              <a:ext cx="2473" cy="1166"/>
            </a:xfrm>
            <a:prstGeom prst="rect">
              <a:avLst/>
            </a:prstGeom>
            <a:noFill/>
          </p:spPr>
          <p:txBody>
            <a:bodyPr vert="horz" wrap="none" lIns="0" tIns="0" rIns="0" bIns="0" rtlCol="0">
              <a:spAutoFit/>
            </a:bodyPr>
            <a:lstStyle/>
            <a:p>
              <a:pPr>
                <a:lnSpc>
                  <a:spcPts val="1935"/>
                </a:lnSpc>
              </a:pPr>
              <a:r>
                <a:rPr lang="zh-CN" altLang="en-US" sz="1595">
                  <a:solidFill>
                    <a:srgbClr val="0000FF"/>
                  </a:solidFill>
                  <a:latin typeface="微软雅黑" panose="020B0503020204020204" pitchFamily="34" charset="-122"/>
                </a:rPr>
                <a:t>假设</a:t>
              </a:r>
              <a:r>
                <a:rPr lang="en-US" altLang="zh-CN" sz="1595">
                  <a:solidFill>
                    <a:srgbClr val="0000FF"/>
                  </a:solidFill>
                  <a:latin typeface="Times New Roman" panose="02020603050405020304"/>
                </a:rPr>
                <a:t>(hypothesis)</a:t>
              </a:r>
            </a:p>
            <a:p>
              <a:pPr>
                <a:lnSpc>
                  <a:spcPts val="1920"/>
                </a:lnSpc>
              </a:pPr>
              <a:r>
                <a:rPr lang="zh-CN" altLang="en-US" sz="1595">
                  <a:solidFill>
                    <a:srgbClr val="0000FF"/>
                  </a:solidFill>
                  <a:latin typeface="微软雅黑" panose="020B0503020204020204" pitchFamily="34" charset="-122"/>
                </a:rPr>
                <a:t>真相</a:t>
              </a:r>
              <a:r>
                <a:rPr lang="en-US" altLang="zh-CN" sz="1595">
                  <a:solidFill>
                    <a:srgbClr val="0000FF"/>
                  </a:solidFill>
                  <a:latin typeface="Times New Roman" panose="02020603050405020304"/>
                </a:rPr>
                <a:t>(ground-truth)</a:t>
              </a:r>
            </a:p>
            <a:p>
              <a:pPr>
                <a:lnSpc>
                  <a:spcPts val="1920"/>
                </a:lnSpc>
              </a:pPr>
              <a:r>
                <a:rPr lang="zh-CN" altLang="en-US" sz="1595">
                  <a:solidFill>
                    <a:srgbClr val="0000FF"/>
                  </a:solidFill>
                  <a:latin typeface="微软雅黑" panose="020B0503020204020204" pitchFamily="34" charset="-122"/>
                </a:rPr>
                <a:t>学习器</a:t>
              </a:r>
              <a:r>
                <a:rPr lang="en-US" altLang="zh-CN" sz="1595">
                  <a:solidFill>
                    <a:srgbClr val="0000FF"/>
                  </a:solidFill>
                  <a:latin typeface="Times New Roman" panose="02020603050405020304"/>
                </a:rPr>
                <a:t>(learner)</a:t>
              </a:r>
              <a:endParaRPr lang="zh-CN" altLang="en-US" sz="1595">
                <a:solidFill>
                  <a:srgbClr val="0000FF"/>
                </a:solidFill>
                <a:latin typeface="Times New Roman" panose="02020603050405020304"/>
              </a:endParaRPr>
            </a:p>
          </p:txBody>
        </p:sp>
        <p:sp>
          <p:nvSpPr>
            <p:cNvPr id="45" name="TextBox 34"/>
            <p:cNvSpPr txBox="1"/>
            <p:nvPr/>
          </p:nvSpPr>
          <p:spPr>
            <a:xfrm>
              <a:off x="9184" y="7964"/>
              <a:ext cx="114" cy="1515"/>
            </a:xfrm>
            <a:prstGeom prst="rect">
              <a:avLst/>
            </a:prstGeom>
            <a:noFill/>
          </p:spPr>
          <p:txBody>
            <a:bodyPr vert="horz" wrap="none" lIns="0" tIns="0" rIns="0" bIns="0" rtlCol="0">
              <a:spAutoFit/>
            </a:bodyPr>
            <a:lstStyle/>
            <a:p>
              <a:pPr>
                <a:lnSpc>
                  <a:spcPts val="1780"/>
                </a:lnSpc>
              </a:pPr>
              <a:r>
                <a:rPr lang="en-US" altLang="zh-CN" sz="1595">
                  <a:solidFill>
                    <a:srgbClr val="0000FF"/>
                  </a:solidFill>
                  <a:latin typeface="Times New Roman" panose="02020603050405020304"/>
                </a:rPr>
                <a:t>•</a:t>
              </a:r>
            </a:p>
            <a:p>
              <a:pPr>
                <a:lnSpc>
                  <a:spcPts val="1920"/>
                </a:lnSpc>
              </a:pPr>
              <a:r>
                <a:rPr lang="en-US" altLang="zh-CN" sz="1595">
                  <a:solidFill>
                    <a:srgbClr val="0000FF"/>
                  </a:solidFill>
                  <a:latin typeface="Times New Roman" panose="02020603050405020304"/>
                </a:rPr>
                <a:t>•</a:t>
              </a:r>
            </a:p>
            <a:p>
              <a:pPr>
                <a:lnSpc>
                  <a:spcPts val="1920"/>
                </a:lnSpc>
              </a:pPr>
              <a:r>
                <a:rPr lang="en-US" altLang="zh-CN" sz="1595">
                  <a:solidFill>
                    <a:srgbClr val="0000FF"/>
                  </a:solidFill>
                  <a:latin typeface="Times New Roman" panose="02020603050405020304"/>
                </a:rPr>
                <a:t>•</a:t>
              </a:r>
            </a:p>
            <a:p>
              <a:pPr>
                <a:lnSpc>
                  <a:spcPts val="1920"/>
                </a:lnSpc>
              </a:pPr>
              <a:r>
                <a:rPr lang="en-US" altLang="zh-CN" sz="1595">
                  <a:solidFill>
                    <a:srgbClr val="FF0000"/>
                  </a:solidFill>
                  <a:latin typeface="Times New Roman" panose="02020603050405020304"/>
                </a:rPr>
                <a:t>•</a:t>
              </a:r>
              <a:endParaRPr lang="zh-CN" altLang="en-US" sz="1595">
                <a:solidFill>
                  <a:srgbClr val="FF0000"/>
                </a:solidFill>
                <a:latin typeface="Times New Roman" panose="02020603050405020304"/>
              </a:endParaRPr>
            </a:p>
          </p:txBody>
        </p:sp>
        <p:sp>
          <p:nvSpPr>
            <p:cNvPr id="46" name="TextBox 35"/>
            <p:cNvSpPr txBox="1"/>
            <p:nvPr/>
          </p:nvSpPr>
          <p:spPr>
            <a:xfrm>
              <a:off x="9636" y="5823"/>
              <a:ext cx="3912" cy="3683"/>
            </a:xfrm>
            <a:prstGeom prst="rect">
              <a:avLst/>
            </a:prstGeom>
            <a:noFill/>
          </p:spPr>
          <p:txBody>
            <a:bodyPr vert="horz" wrap="none" lIns="0" tIns="0" rIns="0" bIns="0" rtlCol="0">
              <a:spAutoFit/>
            </a:bodyPr>
            <a:lstStyle/>
            <a:p>
              <a:pPr marL="0" marR="0" lvl="0" indent="0" defTabSz="914400" eaLnBrk="1" fontAlgn="auto" latinLnBrk="0" hangingPunct="1">
                <a:lnSpc>
                  <a:spcPts val="1940"/>
                </a:lnSpc>
                <a:buClrTx/>
                <a:buSzTx/>
                <a:buNone/>
                <a:tabLst>
                  <a:tab pos="889000" algn="l"/>
                </a:tabLst>
                <a:defRPr/>
              </a:pPr>
              <a:r>
                <a:rPr lang="zh-CN" altLang="en-US" dirty="0"/>
                <a:t>	</a:t>
              </a:r>
              <a:r>
                <a:rPr lang="en-US" altLang="zh-CN" sz="1595" dirty="0">
                  <a:solidFill>
                    <a:srgbClr val="0000FF"/>
                  </a:solidFill>
                  <a:latin typeface="Times New Roman" panose="02020603050405020304"/>
                </a:rPr>
                <a:t>•    </a:t>
              </a:r>
              <a:r>
                <a:rPr lang="zh-CN" altLang="en-US" sz="1595" dirty="0">
                  <a:solidFill>
                    <a:srgbClr val="0000FF"/>
                  </a:solidFill>
                  <a:latin typeface="微软雅黑" panose="020B0503020204020204" pitchFamily="34" charset="-122"/>
                </a:rPr>
                <a:t>分类</a:t>
              </a:r>
              <a:r>
                <a:rPr lang="en-US" altLang="zh-CN" sz="1595" dirty="0">
                  <a:solidFill>
                    <a:srgbClr val="0000FF"/>
                  </a:solidFill>
                  <a:latin typeface="Times New Roman" panose="02020603050405020304"/>
                </a:rPr>
                <a:t>, </a:t>
              </a:r>
              <a:r>
                <a:rPr lang="zh-CN" altLang="en-US" sz="1595" dirty="0">
                  <a:solidFill>
                    <a:srgbClr val="0000FF"/>
                  </a:solidFill>
                  <a:latin typeface="微软雅黑" panose="020B0503020204020204" pitchFamily="34" charset="-122"/>
                </a:rPr>
                <a:t>回归</a:t>
              </a:r>
            </a:p>
            <a:p>
              <a:pPr marL="0" marR="0" lvl="0" indent="0" defTabSz="914400" eaLnBrk="1" fontAlgn="auto" latinLnBrk="0" hangingPunct="1">
                <a:lnSpc>
                  <a:spcPts val="1920"/>
                </a:lnSpc>
                <a:buClrTx/>
                <a:buSzTx/>
                <a:buNone/>
                <a:tabLst>
                  <a:tab pos="889000" algn="l"/>
                </a:tabLst>
                <a:defRPr/>
              </a:pPr>
              <a:r>
                <a:rPr lang="zh-CN" altLang="en-US" sz="1595" dirty="0">
                  <a:solidFill>
                    <a:srgbClr val="0000FF"/>
                  </a:solidFill>
                  <a:latin typeface="微软雅黑" panose="020B0503020204020204" pitchFamily="34" charset="-122"/>
                </a:rPr>
                <a:t>	</a:t>
              </a:r>
              <a:r>
                <a:rPr lang="en-US" altLang="zh-CN" sz="1595" dirty="0">
                  <a:solidFill>
                    <a:srgbClr val="0000FF"/>
                  </a:solidFill>
                  <a:latin typeface="Times New Roman" panose="02020603050405020304"/>
                </a:rPr>
                <a:t>•    </a:t>
              </a:r>
              <a:r>
                <a:rPr lang="zh-CN" altLang="en-US" sz="1595" dirty="0">
                  <a:solidFill>
                    <a:srgbClr val="0000FF"/>
                  </a:solidFill>
                  <a:latin typeface="微软雅黑" panose="020B0503020204020204" pitchFamily="34" charset="-122"/>
                </a:rPr>
                <a:t>二分类</a:t>
              </a:r>
              <a:r>
                <a:rPr lang="en-US" altLang="zh-CN" sz="1595" dirty="0">
                  <a:solidFill>
                    <a:srgbClr val="0000FF"/>
                  </a:solidFill>
                  <a:latin typeface="Times New Roman" panose="02020603050405020304"/>
                </a:rPr>
                <a:t>, </a:t>
              </a:r>
              <a:r>
                <a:rPr lang="zh-CN" altLang="en-US" sz="1595" dirty="0">
                  <a:solidFill>
                    <a:srgbClr val="0000FF"/>
                  </a:solidFill>
                  <a:latin typeface="微软雅黑" panose="020B0503020204020204" pitchFamily="34" charset="-122"/>
                </a:rPr>
                <a:t>多分类</a:t>
              </a:r>
            </a:p>
            <a:p>
              <a:pPr marL="0" marR="0" lvl="0" indent="0" defTabSz="914400" eaLnBrk="1" fontAlgn="auto" latinLnBrk="0" hangingPunct="1">
                <a:lnSpc>
                  <a:spcPts val="1920"/>
                </a:lnSpc>
                <a:buClrTx/>
                <a:buSzTx/>
                <a:buNone/>
                <a:tabLst>
                  <a:tab pos="889000" algn="l"/>
                </a:tabLst>
                <a:defRPr/>
              </a:pPr>
              <a:r>
                <a:rPr lang="zh-CN" altLang="en-US" sz="1595" dirty="0">
                  <a:solidFill>
                    <a:srgbClr val="0000FF"/>
                  </a:solidFill>
                  <a:latin typeface="微软雅黑" panose="020B0503020204020204" pitchFamily="34" charset="-122"/>
                </a:rPr>
                <a:t>	</a:t>
              </a:r>
              <a:r>
                <a:rPr lang="en-US" altLang="zh-CN" sz="1595" dirty="0">
                  <a:solidFill>
                    <a:srgbClr val="0000FF"/>
                  </a:solidFill>
                  <a:latin typeface="Times New Roman" panose="02020603050405020304"/>
                </a:rPr>
                <a:t>•    </a:t>
              </a:r>
              <a:r>
                <a:rPr lang="zh-CN" altLang="en-US" sz="1595" dirty="0">
                  <a:solidFill>
                    <a:srgbClr val="0000FF"/>
                  </a:solidFill>
                  <a:latin typeface="微软雅黑" panose="020B0503020204020204" pitchFamily="34" charset="-122"/>
                </a:rPr>
                <a:t>正类</a:t>
              </a:r>
              <a:r>
                <a:rPr lang="en-US" altLang="zh-CN" sz="1595" dirty="0">
                  <a:solidFill>
                    <a:srgbClr val="0000FF"/>
                  </a:solidFill>
                  <a:latin typeface="Times New Roman" panose="02020603050405020304"/>
                </a:rPr>
                <a:t>, </a:t>
              </a:r>
              <a:r>
                <a:rPr lang="zh-CN" altLang="en-US" sz="1595" dirty="0">
                  <a:solidFill>
                    <a:srgbClr val="0000FF"/>
                  </a:solidFill>
                  <a:latin typeface="Times New Roman" panose="02020603050405020304"/>
                </a:rPr>
                <a:t>负</a:t>
              </a:r>
              <a:r>
                <a:rPr lang="zh-CN" altLang="en-US" sz="1595" dirty="0">
                  <a:solidFill>
                    <a:srgbClr val="0000FF"/>
                  </a:solidFill>
                  <a:latin typeface="微软雅黑" panose="020B0503020204020204" pitchFamily="34" charset="-122"/>
                </a:rPr>
                <a:t>类</a:t>
              </a:r>
            </a:p>
            <a:p>
              <a:pPr marL="0" marR="0" lvl="0" indent="0" defTabSz="914400" eaLnBrk="1" fontAlgn="auto" latinLnBrk="0" hangingPunct="1">
                <a:lnSpc>
                  <a:spcPts val="1000"/>
                </a:lnSpc>
                <a:buClrTx/>
                <a:buSzTx/>
                <a:buNone/>
                <a:tabLst>
                  <a:tab pos="889000" algn="l"/>
                </a:tabLst>
                <a:defRPr/>
              </a:pPr>
              <a:endParaRPr lang="zh-CN" altLang="en-US" sz="1595" dirty="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889000" algn="l"/>
                </a:tabLst>
                <a:defRPr/>
              </a:pPr>
              <a:endParaRPr lang="zh-CN" altLang="en-US" sz="1595" dirty="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889000" algn="l"/>
                </a:tabLst>
                <a:defRPr/>
              </a:pPr>
              <a:endParaRPr lang="zh-CN" altLang="en-US" sz="1595" dirty="0">
                <a:solidFill>
                  <a:srgbClr val="0000FF"/>
                </a:solidFill>
                <a:latin typeface="微软雅黑" panose="020B0503020204020204" pitchFamily="34" charset="-122"/>
              </a:endParaRPr>
            </a:p>
            <a:p>
              <a:pPr marL="0" marR="0" lvl="0" indent="0" defTabSz="914400" eaLnBrk="1" fontAlgn="auto" latinLnBrk="0" hangingPunct="1">
                <a:lnSpc>
                  <a:spcPts val="1000"/>
                </a:lnSpc>
                <a:buClrTx/>
                <a:buSzTx/>
                <a:buNone/>
                <a:tabLst>
                  <a:tab pos="889000" algn="l"/>
                </a:tabLst>
                <a:defRPr/>
              </a:pPr>
              <a:endParaRPr lang="zh-CN" altLang="en-US" sz="1595" dirty="0">
                <a:solidFill>
                  <a:srgbClr val="0000FF"/>
                </a:solidFill>
                <a:latin typeface="微软雅黑" panose="020B0503020204020204" pitchFamily="34" charset="-122"/>
              </a:endParaRPr>
            </a:p>
            <a:p>
              <a:pPr marL="0" marR="0" lvl="0" indent="0" defTabSz="914400" eaLnBrk="1" fontAlgn="auto" latinLnBrk="0" hangingPunct="1">
                <a:lnSpc>
                  <a:spcPts val="2700"/>
                </a:lnSpc>
                <a:buClrTx/>
                <a:buSzTx/>
                <a:buNone/>
                <a:tabLst>
                  <a:tab pos="889000" algn="l"/>
                </a:tabLst>
                <a:defRPr/>
              </a:pPr>
              <a:r>
                <a:rPr lang="zh-CN" altLang="en-US" sz="1595" dirty="0">
                  <a:solidFill>
                    <a:srgbClr val="0000FF"/>
                  </a:solidFill>
                  <a:latin typeface="微软雅黑" panose="020B0503020204020204" pitchFamily="34" charset="-122"/>
                </a:rPr>
                <a:t>未见样本</a:t>
              </a:r>
              <a:r>
                <a:rPr lang="en-US" altLang="zh-CN" sz="1595" dirty="0">
                  <a:solidFill>
                    <a:srgbClr val="0000FF"/>
                  </a:solidFill>
                  <a:latin typeface="Times New Roman" panose="02020603050405020304"/>
                </a:rPr>
                <a:t>(unseen instance)</a:t>
              </a:r>
            </a:p>
            <a:p>
              <a:pPr marL="0" marR="0" lvl="0" indent="0" defTabSz="914400" eaLnBrk="1" fontAlgn="auto" latinLnBrk="0" hangingPunct="1">
                <a:lnSpc>
                  <a:spcPts val="1815"/>
                </a:lnSpc>
                <a:buClrTx/>
                <a:buSzTx/>
                <a:buNone/>
                <a:tabLst>
                  <a:tab pos="889000" algn="l"/>
                </a:tabLst>
                <a:defRPr/>
              </a:pPr>
              <a:r>
                <a:rPr lang="zh-CN" altLang="en-US" sz="1595" dirty="0">
                  <a:solidFill>
                    <a:srgbClr val="0000FF"/>
                  </a:solidFill>
                  <a:latin typeface="微软雅黑" panose="020B0503020204020204" pitchFamily="34" charset="-122"/>
                </a:rPr>
                <a:t>未知“分布”</a:t>
              </a:r>
            </a:p>
            <a:p>
              <a:pPr marL="0" marR="0" lvl="0" indent="0" defTabSz="914400" eaLnBrk="1" fontAlgn="auto" latinLnBrk="0" hangingPunct="1">
                <a:lnSpc>
                  <a:spcPts val="2025"/>
                </a:lnSpc>
                <a:buClrTx/>
                <a:buSzTx/>
                <a:buNone/>
                <a:tabLst>
                  <a:tab pos="889000" algn="l"/>
                </a:tabLst>
                <a:defRPr/>
              </a:pPr>
              <a:r>
                <a:rPr lang="zh-CN" altLang="en-US" sz="1595" dirty="0">
                  <a:solidFill>
                    <a:srgbClr val="0000FF"/>
                  </a:solidFill>
                  <a:latin typeface="微软雅黑" panose="020B0503020204020204" pitchFamily="34" charset="-122"/>
                </a:rPr>
                <a:t>独立同分布</a:t>
              </a:r>
              <a:r>
                <a:rPr lang="en-US" altLang="zh-CN" sz="1595" dirty="0">
                  <a:solidFill>
                    <a:srgbClr val="0000FF"/>
                  </a:solidFill>
                  <a:latin typeface="Times New Roman" panose="02020603050405020304"/>
                </a:rPr>
                <a:t>(</a:t>
              </a:r>
              <a:r>
                <a:rPr lang="en-US" altLang="zh-CN" sz="1595" dirty="0" err="1">
                  <a:solidFill>
                    <a:srgbClr val="0000FF"/>
                  </a:solidFill>
                  <a:latin typeface="Times New Roman" panose="02020603050405020304"/>
                </a:rPr>
                <a:t>i.i.d</a:t>
              </a:r>
              <a:r>
                <a:rPr lang="en-US" altLang="zh-CN" sz="1595" dirty="0">
                  <a:solidFill>
                    <a:srgbClr val="0000FF"/>
                  </a:solidFill>
                  <a:latin typeface="Times New Roman" panose="02020603050405020304"/>
                </a:rPr>
                <a:t>.)</a:t>
              </a:r>
            </a:p>
            <a:p>
              <a:pPr marL="0" marR="0" lvl="0" indent="0" defTabSz="914400" eaLnBrk="1" fontAlgn="auto" latinLnBrk="0" hangingPunct="1">
                <a:lnSpc>
                  <a:spcPts val="1920"/>
                </a:lnSpc>
                <a:buClrTx/>
                <a:buSzTx/>
                <a:buNone/>
                <a:tabLst>
                  <a:tab pos="889000" algn="l"/>
                </a:tabLst>
                <a:defRPr/>
              </a:pPr>
              <a:r>
                <a:rPr lang="zh-CN" altLang="en-US" sz="1595" dirty="0">
                  <a:solidFill>
                    <a:srgbClr val="FF0000"/>
                  </a:solidFill>
                  <a:latin typeface="微软雅黑" panose="020B0503020204020204" pitchFamily="34" charset="-122"/>
                </a:rPr>
                <a:t>泛化</a:t>
              </a:r>
              <a:r>
                <a:rPr lang="en-US" altLang="zh-CN" sz="1595" b="1" dirty="0">
                  <a:solidFill>
                    <a:srgbClr val="FF0000"/>
                  </a:solidFill>
                  <a:latin typeface="Times New Roman" panose="02020603050405020304"/>
                </a:rPr>
                <a:t>(generalization)</a:t>
              </a:r>
              <a:endParaRPr lang="zh-CN" altLang="en-US" sz="1595" b="1" dirty="0">
                <a:solidFill>
                  <a:srgbClr val="FF0000"/>
                </a:solidFill>
                <a:latin typeface="Times New Roman" panose="02020603050405020304"/>
              </a:endParaRPr>
            </a:p>
          </p:txBody>
        </p:sp>
      </p:grpSp>
      <p:sp>
        <p:nvSpPr>
          <p:cNvPr id="47" name="文本框 46"/>
          <p:cNvSpPr txBox="1"/>
          <p:nvPr/>
        </p:nvSpPr>
        <p:spPr>
          <a:xfrm>
            <a:off x="203200" y="5908675"/>
            <a:ext cx="7747000" cy="398780"/>
          </a:xfrm>
          <a:prstGeom prst="rect">
            <a:avLst/>
          </a:prstGeom>
          <a:noFill/>
        </p:spPr>
        <p:txBody>
          <a:bodyPr wrap="square" rtlCol="0">
            <a:spAutoFit/>
          </a:bodyPr>
          <a:lstStyle/>
          <a:p>
            <a:pPr marL="285750" indent="-285750">
              <a:buFont typeface="Wingdings" panose="05000000000000000000" charset="0"/>
              <a:buChar char="Ø"/>
            </a:pPr>
            <a:r>
              <a:rPr lang="zh-CN" altLang="en-US" sz="2000">
                <a:latin typeface="Times New Roman" panose="02020603050405020304" pitchFamily="18" charset="0"/>
                <a:cs typeface="Times New Roman" panose="02020603050405020304" pitchFamily="18" charset="0"/>
              </a:rPr>
              <a:t>参考《机器学习》，周志华著，</a:t>
            </a:r>
            <a:r>
              <a:rPr lang="en-US" altLang="zh-CN" sz="2000">
                <a:latin typeface="Times New Roman" panose="02020603050405020304" pitchFamily="18" charset="0"/>
                <a:cs typeface="Times New Roman" panose="02020603050405020304" pitchFamily="18" charset="0"/>
              </a:rPr>
              <a:t>p.1-3</a:t>
            </a:r>
          </a:p>
        </p:txBody>
      </p:sp>
      <p:sp>
        <p:nvSpPr>
          <p:cNvPr id="48" name="文本框 47"/>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extLst>
      <p:ext uri="{BB962C8B-B14F-4D97-AF65-F5344CB8AC3E}">
        <p14:creationId xmlns:p14="http://schemas.microsoft.com/office/powerpoint/2010/main" val="84409917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3E852F34-0D02-479E-B553-5F16FE3311D9}"/>
              </a:ext>
            </a:extLst>
          </p:cNvPr>
          <p:cNvSpPr txBox="1"/>
          <p:nvPr/>
        </p:nvSpPr>
        <p:spPr>
          <a:xfrm>
            <a:off x="227965" y="762635"/>
            <a:ext cx="6782435" cy="496098"/>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lang="zh-CN" altLang="en-US" sz="2400" b="1" dirty="0">
                <a:latin typeface="Times New Roman" panose="02020603050405020304" pitchFamily="18" charset="0"/>
                <a:cs typeface="Times New Roman" panose="02020603050405020304" pitchFamily="18" charset="0"/>
              </a:rPr>
              <a:t>微积分</a:t>
            </a:r>
            <a:endParaRPr lang="zh-CN" altLang="en-US" sz="2400" b="1" dirty="0">
              <a:latin typeface="Times New Roman" panose="02020603050405020304" pitchFamily="18" charset="0"/>
              <a:cs typeface="Times New Roman" panose="02020603050405020304" pitchFamily="18" charset="0"/>
              <a:sym typeface="+mn-ea"/>
            </a:endParaRPr>
          </a:p>
        </p:txBody>
      </p:sp>
      <p:sp>
        <p:nvSpPr>
          <p:cNvPr id="4" name="object 3">
            <a:extLst>
              <a:ext uri="{FF2B5EF4-FFF2-40B4-BE49-F238E27FC236}">
                <a16:creationId xmlns:a16="http://schemas.microsoft.com/office/drawing/2014/main" id="{6CDC8FA9-6001-4E2F-B9BE-BD68F45C4C0B}"/>
              </a:ext>
            </a:extLst>
          </p:cNvPr>
          <p:cNvSpPr txBox="1"/>
          <p:nvPr/>
        </p:nvSpPr>
        <p:spPr>
          <a:xfrm>
            <a:off x="613205" y="1266458"/>
            <a:ext cx="8202930" cy="1524776"/>
          </a:xfrm>
          <a:prstGeom prst="rect">
            <a:avLst/>
          </a:prstGeom>
        </p:spPr>
        <p:txBody>
          <a:bodyPr vert="horz" wrap="square" lIns="0" tIns="195580" rIns="0" bIns="0" rtlCol="0">
            <a:spAutoFit/>
          </a:bodyPr>
          <a:lstStyle/>
          <a:p>
            <a:pPr marL="355600" indent="-342900">
              <a:lnSpc>
                <a:spcPct val="150000"/>
              </a:lnSpc>
              <a:spcBef>
                <a:spcPts val="1540"/>
              </a:spcBef>
              <a:buFont typeface="Wingdings" panose="05000000000000000000" pitchFamily="2" charset="2"/>
              <a:buChar char="q"/>
              <a:tabLst>
                <a:tab pos="218440" algn="l"/>
              </a:tabLst>
            </a:pPr>
            <a:r>
              <a:rPr sz="2000" b="1" dirty="0" err="1">
                <a:latin typeface="Times New Roman" panose="02020603050405020304" pitchFamily="18" charset="0"/>
                <a:cs typeface="微软雅黑" panose="020B0503020204020204" pitchFamily="34" charset="-122"/>
              </a:rPr>
              <a:t>泰勒公式</a:t>
            </a:r>
            <a:r>
              <a:rPr lang="zh-CN" altLang="en-US" sz="2000" b="1" dirty="0">
                <a:latin typeface="Times New Roman" panose="02020603050405020304" pitchFamily="18" charset="0"/>
                <a:cs typeface="微软雅黑" panose="020B0503020204020204" pitchFamily="34" charset="-122"/>
              </a:rPr>
              <a:t>：</a:t>
            </a:r>
            <a:r>
              <a:rPr sz="2000" dirty="0" err="1">
                <a:latin typeface="Times New Roman" panose="02020603050405020304" pitchFamily="18" charset="0"/>
                <a:cs typeface="微软雅黑" panose="020B0503020204020204" pitchFamily="34" charset="-122"/>
              </a:rPr>
              <a:t>一个函数</a:t>
            </a:r>
            <a:r>
              <a:rPr sz="2000" spc="-35" dirty="0">
                <a:latin typeface="Times New Roman" panose="02020603050405020304" pitchFamily="18" charset="0"/>
                <a:cs typeface="微软雅黑" panose="020B0503020204020204" pitchFamily="34" charset="-122"/>
              </a:rPr>
              <a:t> </a:t>
            </a:r>
            <a:r>
              <a:rPr sz="2000" i="1" dirty="0">
                <a:latin typeface="Times New Roman" panose="02020603050405020304" pitchFamily="18" charset="0"/>
                <a:cs typeface="Times New Roman" panose="02020603050405020304"/>
              </a:rPr>
              <a:t>f</a:t>
            </a:r>
            <a:r>
              <a:rPr sz="2000" dirty="0">
                <a:latin typeface="Times New Roman" panose="02020603050405020304" pitchFamily="18" charset="0"/>
                <a:cs typeface="Times New Roman" panose="02020603050405020304"/>
              </a:rPr>
              <a:t>(</a:t>
            </a:r>
            <a:r>
              <a:rPr sz="2000" i="1" dirty="0">
                <a:latin typeface="Times New Roman" panose="02020603050405020304" pitchFamily="18" charset="0"/>
                <a:cs typeface="Times New Roman" panose="02020603050405020304"/>
              </a:rPr>
              <a:t>x</a:t>
            </a:r>
            <a:r>
              <a:rPr sz="2000" dirty="0">
                <a:latin typeface="Times New Roman" panose="02020603050405020304" pitchFamily="18" charset="0"/>
                <a:cs typeface="Times New Roman" panose="02020603050405020304"/>
              </a:rPr>
              <a:t>)</a:t>
            </a:r>
            <a:r>
              <a:rPr sz="2000" spc="-50" dirty="0">
                <a:latin typeface="Times New Roman" panose="02020603050405020304" pitchFamily="18" charset="0"/>
                <a:cs typeface="Times New Roman" panose="02020603050405020304"/>
              </a:rPr>
              <a:t> </a:t>
            </a:r>
            <a:r>
              <a:rPr sz="2000" dirty="0">
                <a:latin typeface="Times New Roman" panose="02020603050405020304" pitchFamily="18" charset="0"/>
                <a:cs typeface="微软雅黑" panose="020B0503020204020204" pitchFamily="34" charset="-122"/>
              </a:rPr>
              <a:t>在已知某一点的各阶导数值的情况之下，</a:t>
            </a:r>
            <a:r>
              <a:rPr sz="2000" spc="-20" dirty="0">
                <a:latin typeface="Times New Roman" panose="02020603050405020304" pitchFamily="18" charset="0"/>
                <a:cs typeface="微软雅黑" panose="020B0503020204020204" pitchFamily="34" charset="-122"/>
              </a:rPr>
              <a:t> </a:t>
            </a:r>
            <a:r>
              <a:rPr sz="2000" dirty="0" err="1">
                <a:latin typeface="Times New Roman" panose="02020603050405020304" pitchFamily="18" charset="0"/>
                <a:cs typeface="微软雅黑" panose="020B0503020204020204" pitchFamily="34" charset="-122"/>
              </a:rPr>
              <a:t>可以用这些导数值做系数构建一个多项式来近似函数在这一点的邻域中的值</a:t>
            </a:r>
            <a:r>
              <a:rPr sz="2000" dirty="0">
                <a:latin typeface="Times New Roman" panose="02020603050405020304" pitchFamily="18" charset="0"/>
                <a:cs typeface="微软雅黑" panose="020B0503020204020204" pitchFamily="34" charset="-122"/>
              </a:rPr>
              <a:t>。</a:t>
            </a:r>
          </a:p>
        </p:txBody>
      </p:sp>
      <p:grpSp>
        <p:nvGrpSpPr>
          <p:cNvPr id="5" name="组合 4">
            <a:extLst>
              <a:ext uri="{FF2B5EF4-FFF2-40B4-BE49-F238E27FC236}">
                <a16:creationId xmlns:a16="http://schemas.microsoft.com/office/drawing/2014/main" id="{AAE67C01-9095-4339-9933-D6A45442AF24}"/>
              </a:ext>
            </a:extLst>
          </p:cNvPr>
          <p:cNvGrpSpPr/>
          <p:nvPr/>
        </p:nvGrpSpPr>
        <p:grpSpPr>
          <a:xfrm>
            <a:off x="1620950" y="3036304"/>
            <a:ext cx="6187440" cy="1249045"/>
            <a:chOff x="1956" y="4487"/>
            <a:chExt cx="9744" cy="1967"/>
          </a:xfrm>
        </p:grpSpPr>
        <p:sp>
          <p:nvSpPr>
            <p:cNvPr id="6" name="object 4">
              <a:extLst>
                <a:ext uri="{FF2B5EF4-FFF2-40B4-BE49-F238E27FC236}">
                  <a16:creationId xmlns:a16="http://schemas.microsoft.com/office/drawing/2014/main" id="{49814F12-EE30-4B3E-AE94-5D7C9B8F5D55}"/>
                </a:ext>
              </a:extLst>
            </p:cNvPr>
            <p:cNvSpPr/>
            <p:nvPr/>
          </p:nvSpPr>
          <p:spPr>
            <a:xfrm>
              <a:off x="1956" y="4487"/>
              <a:ext cx="9744" cy="1826"/>
            </a:xfrm>
            <a:prstGeom prst="rect">
              <a:avLst/>
            </a:prstGeom>
            <a:blipFill>
              <a:blip r:embed="rId2" cstate="print"/>
              <a:stretch>
                <a:fillRect/>
              </a:stretch>
            </a:blipFill>
          </p:spPr>
          <p:txBody>
            <a:bodyPr wrap="square" lIns="0" tIns="0" rIns="0" bIns="0" rtlCol="0"/>
            <a:lstStyle/>
            <a:p>
              <a:endParaRPr sz="2000"/>
            </a:p>
          </p:txBody>
        </p:sp>
        <p:sp>
          <p:nvSpPr>
            <p:cNvPr id="7" name="object 5">
              <a:extLst>
                <a:ext uri="{FF2B5EF4-FFF2-40B4-BE49-F238E27FC236}">
                  <a16:creationId xmlns:a16="http://schemas.microsoft.com/office/drawing/2014/main" id="{A6104115-A2FF-4395-9795-713BDE5F18B0}"/>
                </a:ext>
              </a:extLst>
            </p:cNvPr>
            <p:cNvSpPr/>
            <p:nvPr/>
          </p:nvSpPr>
          <p:spPr>
            <a:xfrm>
              <a:off x="8695" y="6334"/>
              <a:ext cx="892" cy="120"/>
            </a:xfrm>
            <a:custGeom>
              <a:avLst/>
              <a:gdLst/>
              <a:ahLst/>
              <a:cxnLst/>
              <a:rect l="l" t="t" r="r" b="b"/>
              <a:pathLst>
                <a:path w="566420">
                  <a:moveTo>
                    <a:pt x="0" y="0"/>
                  </a:moveTo>
                  <a:lnTo>
                    <a:pt x="566038" y="0"/>
                  </a:lnTo>
                </a:path>
              </a:pathLst>
            </a:custGeom>
            <a:ln w="19812">
              <a:solidFill>
                <a:srgbClr val="FF0000"/>
              </a:solidFill>
            </a:ln>
          </p:spPr>
          <p:txBody>
            <a:bodyPr wrap="square" lIns="0" tIns="0" rIns="0" bIns="0" rtlCol="0"/>
            <a:lstStyle/>
            <a:p>
              <a:endParaRPr sz="2000"/>
            </a:p>
          </p:txBody>
        </p:sp>
      </p:grpSp>
      <p:sp>
        <p:nvSpPr>
          <p:cNvPr id="9" name="object 6">
            <a:extLst>
              <a:ext uri="{FF2B5EF4-FFF2-40B4-BE49-F238E27FC236}">
                <a16:creationId xmlns:a16="http://schemas.microsoft.com/office/drawing/2014/main" id="{1E51965F-001F-4BD7-9D3E-A9D779D46075}"/>
              </a:ext>
            </a:extLst>
          </p:cNvPr>
          <p:cNvSpPr txBox="1"/>
          <p:nvPr/>
        </p:nvSpPr>
        <p:spPr>
          <a:xfrm>
            <a:off x="613205" y="5270300"/>
            <a:ext cx="7514590" cy="321242"/>
          </a:xfrm>
          <a:prstGeom prst="rect">
            <a:avLst/>
          </a:prstGeom>
        </p:spPr>
        <p:txBody>
          <a:bodyPr vert="horz" wrap="square" lIns="0" tIns="13335" rIns="0" bIns="0" rtlCol="0">
            <a:spAutoFit/>
          </a:bodyPr>
          <a:lstStyle/>
          <a:p>
            <a:pPr marL="368300" indent="-342900">
              <a:lnSpc>
                <a:spcPct val="100000"/>
              </a:lnSpc>
              <a:buFont typeface="Wingdings" panose="05000000000000000000" pitchFamily="2" charset="2"/>
              <a:buChar char="q"/>
              <a:tabLst>
                <a:tab pos="231140" algn="l"/>
              </a:tabLst>
            </a:pPr>
            <a:r>
              <a:rPr sz="2000" b="1" dirty="0" err="1">
                <a:latin typeface="Times New Roman" panose="02020603050405020304" pitchFamily="18" charset="0"/>
              </a:rPr>
              <a:t>导数与梯度</a:t>
            </a:r>
            <a:r>
              <a:rPr lang="zh-CN" altLang="en-US" sz="2000" b="1" dirty="0">
                <a:latin typeface="Times New Roman" panose="02020603050405020304" pitchFamily="18" charset="0"/>
              </a:rPr>
              <a:t>：</a:t>
            </a:r>
            <a:r>
              <a:rPr sz="2000" dirty="0" err="1">
                <a:latin typeface="微软雅黑" panose="020B0503020204020204" pitchFamily="34" charset="-122"/>
                <a:cs typeface="微软雅黑" panose="020B0503020204020204" pitchFamily="34" charset="-122"/>
              </a:rPr>
              <a:t>梯度的方向是函数在该点变化最快的方向</a:t>
            </a:r>
            <a:endParaRPr sz="2000" dirty="0">
              <a:latin typeface="微软雅黑" panose="020B0503020204020204" pitchFamily="34" charset="-122"/>
              <a:cs typeface="微软雅黑" panose="020B0503020204020204" pitchFamily="34" charset="-122"/>
            </a:endParaRPr>
          </a:p>
        </p:txBody>
      </p:sp>
      <p:sp>
        <p:nvSpPr>
          <p:cNvPr id="11" name="文本框 10">
            <a:extLst>
              <a:ext uri="{FF2B5EF4-FFF2-40B4-BE49-F238E27FC236}">
                <a16:creationId xmlns:a16="http://schemas.microsoft.com/office/drawing/2014/main" id="{F1DD7C52-2AF5-4611-87FA-DBBA97284C30}"/>
              </a:ext>
            </a:extLst>
          </p:cNvPr>
          <p:cNvSpPr txBox="1"/>
          <p:nvPr/>
        </p:nvSpPr>
        <p:spPr>
          <a:xfrm>
            <a:off x="5712542" y="4368196"/>
            <a:ext cx="2821858" cy="646331"/>
          </a:xfrm>
          <a:prstGeom prst="rect">
            <a:avLst/>
          </a:prstGeom>
          <a:noFill/>
        </p:spPr>
        <p:txBody>
          <a:bodyPr wrap="square" rtlCol="0">
            <a:spAutoFit/>
          </a:bodyPr>
          <a:lstStyle/>
          <a:p>
            <a:r>
              <a:rPr lang="zh-CN" altLang="en-US" dirty="0"/>
              <a:t>泰勒公式的余项，</a:t>
            </a:r>
            <a:r>
              <a:rPr lang="en-US" altLang="zh-CN" dirty="0">
                <a:latin typeface="Times New Roman" panose="02020603050405020304" pitchFamily="18" charset="0"/>
                <a:cs typeface="Times New Roman" panose="02020603050405020304" pitchFamily="18" charset="0"/>
              </a:rPr>
              <a:t>(x-a)</a:t>
            </a:r>
            <a:r>
              <a:rPr lang="en-US" altLang="zh-CN" baseline="30000" dirty="0">
                <a:latin typeface="Times New Roman" panose="02020603050405020304" pitchFamily="18" charset="0"/>
                <a:cs typeface="Times New Roman" panose="02020603050405020304" pitchFamily="18" charset="0"/>
              </a:rPr>
              <a:t>n </a:t>
            </a:r>
            <a:r>
              <a:rPr lang="zh-CN" altLang="en-US" dirty="0"/>
              <a:t>的高阶无穷小</a:t>
            </a:r>
            <a:endParaRPr lang="en-US" dirty="0"/>
          </a:p>
        </p:txBody>
      </p:sp>
    </p:spTree>
    <p:extLst>
      <p:ext uri="{BB962C8B-B14F-4D97-AF65-F5344CB8AC3E}">
        <p14:creationId xmlns:p14="http://schemas.microsoft.com/office/powerpoint/2010/main" val="45096331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97F43BC9-F2CA-4F96-835B-BB554829C1B5}"/>
              </a:ext>
            </a:extLst>
          </p:cNvPr>
          <p:cNvSpPr txBox="1"/>
          <p:nvPr/>
        </p:nvSpPr>
        <p:spPr>
          <a:xfrm>
            <a:off x="227965" y="762635"/>
            <a:ext cx="6782435" cy="496098"/>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lang="zh-CN" altLang="en-US" sz="2400" b="1" dirty="0">
                <a:latin typeface="Times New Roman" panose="02020603050405020304" pitchFamily="18" charset="0"/>
                <a:cs typeface="Times New Roman" panose="02020603050405020304" pitchFamily="18" charset="0"/>
              </a:rPr>
              <a:t>微积分</a:t>
            </a:r>
            <a:endParaRPr lang="zh-CN" altLang="en-US" sz="2400" b="1" dirty="0">
              <a:latin typeface="Times New Roman" panose="02020603050405020304" pitchFamily="18" charset="0"/>
              <a:cs typeface="Times New Roman" panose="02020603050405020304" pitchFamily="18" charset="0"/>
              <a:sym typeface="+mn-ea"/>
            </a:endParaRPr>
          </a:p>
        </p:txBody>
      </p:sp>
      <p:grpSp>
        <p:nvGrpSpPr>
          <p:cNvPr id="4" name="组合 3">
            <a:extLst>
              <a:ext uri="{FF2B5EF4-FFF2-40B4-BE49-F238E27FC236}">
                <a16:creationId xmlns:a16="http://schemas.microsoft.com/office/drawing/2014/main" id="{94E07899-F319-4EF8-9A9E-F2BEA0BA6E87}"/>
              </a:ext>
            </a:extLst>
          </p:cNvPr>
          <p:cNvGrpSpPr/>
          <p:nvPr/>
        </p:nvGrpSpPr>
        <p:grpSpPr>
          <a:xfrm>
            <a:off x="175260" y="2304415"/>
            <a:ext cx="3694430" cy="3849370"/>
            <a:chOff x="1868" y="3350"/>
            <a:chExt cx="5818" cy="6062"/>
          </a:xfrm>
        </p:grpSpPr>
        <p:sp>
          <p:nvSpPr>
            <p:cNvPr id="5" name="object 4">
              <a:extLst>
                <a:ext uri="{FF2B5EF4-FFF2-40B4-BE49-F238E27FC236}">
                  <a16:creationId xmlns:a16="http://schemas.microsoft.com/office/drawing/2014/main" id="{71EC707F-2C5E-43FE-B2B3-1A19CA19BEE5}"/>
                </a:ext>
              </a:extLst>
            </p:cNvPr>
            <p:cNvSpPr/>
            <p:nvPr/>
          </p:nvSpPr>
          <p:spPr>
            <a:xfrm>
              <a:off x="1868" y="3792"/>
              <a:ext cx="5818" cy="5620"/>
            </a:xfrm>
            <a:prstGeom prst="rect">
              <a:avLst/>
            </a:prstGeom>
            <a:blipFill>
              <a:blip r:embed="rId2" cstate="print"/>
              <a:stretch>
                <a:fillRect/>
              </a:stretch>
            </a:blipFill>
          </p:spPr>
          <p:txBody>
            <a:bodyPr wrap="square" lIns="0" tIns="0" rIns="0" bIns="0" rtlCol="0"/>
            <a:lstStyle/>
            <a:p>
              <a:endParaRPr sz="2000"/>
            </a:p>
          </p:txBody>
        </p:sp>
        <p:sp>
          <p:nvSpPr>
            <p:cNvPr id="6" name="object 5">
              <a:extLst>
                <a:ext uri="{FF2B5EF4-FFF2-40B4-BE49-F238E27FC236}">
                  <a16:creationId xmlns:a16="http://schemas.microsoft.com/office/drawing/2014/main" id="{6A9DF9B2-9D08-49B5-AD84-B93FB79217B4}"/>
                </a:ext>
              </a:extLst>
            </p:cNvPr>
            <p:cNvSpPr/>
            <p:nvPr/>
          </p:nvSpPr>
          <p:spPr>
            <a:xfrm>
              <a:off x="2683" y="3358"/>
              <a:ext cx="4949" cy="1114"/>
            </a:xfrm>
            <a:prstGeom prst="rect">
              <a:avLst/>
            </a:prstGeom>
            <a:blipFill>
              <a:blip r:embed="rId3" cstate="print"/>
              <a:stretch>
                <a:fillRect/>
              </a:stretch>
            </a:blipFill>
          </p:spPr>
          <p:txBody>
            <a:bodyPr wrap="square" lIns="0" tIns="0" rIns="0" bIns="0" rtlCol="0"/>
            <a:lstStyle/>
            <a:p>
              <a:endParaRPr sz="2000"/>
            </a:p>
          </p:txBody>
        </p:sp>
        <p:sp>
          <p:nvSpPr>
            <p:cNvPr id="7" name="object 6">
              <a:extLst>
                <a:ext uri="{FF2B5EF4-FFF2-40B4-BE49-F238E27FC236}">
                  <a16:creationId xmlns:a16="http://schemas.microsoft.com/office/drawing/2014/main" id="{D22351F4-C026-43FC-92F9-3A578F4F0A9F}"/>
                </a:ext>
              </a:extLst>
            </p:cNvPr>
            <p:cNvSpPr/>
            <p:nvPr/>
          </p:nvSpPr>
          <p:spPr>
            <a:xfrm>
              <a:off x="2676" y="3350"/>
              <a:ext cx="4964" cy="1128"/>
            </a:xfrm>
            <a:custGeom>
              <a:avLst/>
              <a:gdLst/>
              <a:ahLst/>
              <a:cxnLst/>
              <a:rect l="l" t="t" r="r" b="b"/>
              <a:pathLst>
                <a:path w="3152140" h="716280">
                  <a:moveTo>
                    <a:pt x="0" y="716279"/>
                  </a:moveTo>
                  <a:lnTo>
                    <a:pt x="3151632" y="716279"/>
                  </a:lnTo>
                  <a:lnTo>
                    <a:pt x="3151632" y="0"/>
                  </a:lnTo>
                  <a:lnTo>
                    <a:pt x="0" y="0"/>
                  </a:lnTo>
                  <a:lnTo>
                    <a:pt x="0" y="716279"/>
                  </a:lnTo>
                  <a:close/>
                </a:path>
              </a:pathLst>
            </a:custGeom>
            <a:ln w="9144">
              <a:solidFill>
                <a:srgbClr val="0000FF"/>
              </a:solidFill>
              <a:prstDash val="sysDash"/>
            </a:ln>
          </p:spPr>
          <p:txBody>
            <a:bodyPr wrap="square" lIns="0" tIns="0" rIns="0" bIns="0" rtlCol="0"/>
            <a:lstStyle/>
            <a:p>
              <a:endParaRPr sz="2000"/>
            </a:p>
          </p:txBody>
        </p:sp>
      </p:grpSp>
      <p:grpSp>
        <p:nvGrpSpPr>
          <p:cNvPr id="9" name="组合 8">
            <a:extLst>
              <a:ext uri="{FF2B5EF4-FFF2-40B4-BE49-F238E27FC236}">
                <a16:creationId xmlns:a16="http://schemas.microsoft.com/office/drawing/2014/main" id="{8BDFFF89-7F7B-4E08-8E3A-82F26F220EBF}"/>
              </a:ext>
            </a:extLst>
          </p:cNvPr>
          <p:cNvGrpSpPr/>
          <p:nvPr/>
        </p:nvGrpSpPr>
        <p:grpSpPr>
          <a:xfrm>
            <a:off x="4497572" y="1384123"/>
            <a:ext cx="4431163" cy="4747179"/>
            <a:chOff x="9558" y="1680"/>
            <a:chExt cx="7917" cy="7691"/>
          </a:xfrm>
        </p:grpSpPr>
        <p:sp>
          <p:nvSpPr>
            <p:cNvPr id="10" name="object 7">
              <a:extLst>
                <a:ext uri="{FF2B5EF4-FFF2-40B4-BE49-F238E27FC236}">
                  <a16:creationId xmlns:a16="http://schemas.microsoft.com/office/drawing/2014/main" id="{4ADB62CD-8398-4D44-B4CE-A73076689A61}"/>
                </a:ext>
              </a:extLst>
            </p:cNvPr>
            <p:cNvSpPr txBox="1"/>
            <p:nvPr/>
          </p:nvSpPr>
          <p:spPr>
            <a:xfrm>
              <a:off x="9558" y="1680"/>
              <a:ext cx="4490" cy="519"/>
            </a:xfrm>
            <a:prstGeom prst="rect">
              <a:avLst/>
            </a:prstGeom>
          </p:spPr>
          <p:txBody>
            <a:bodyPr vert="horz" wrap="square" lIns="0" tIns="12700" rIns="0" bIns="0" rtlCol="0">
              <a:spAutoFit/>
            </a:bodyPr>
            <a:lstStyle/>
            <a:p>
              <a:pPr marL="355600" indent="-342900">
                <a:lnSpc>
                  <a:spcPct val="100000"/>
                </a:lnSpc>
                <a:spcBef>
                  <a:spcPts val="100"/>
                </a:spcBef>
                <a:buFont typeface="Wingdings" panose="05000000000000000000" pitchFamily="2" charset="2"/>
                <a:buChar char="q"/>
                <a:tabLst>
                  <a:tab pos="218440" algn="l"/>
                </a:tabLst>
              </a:pPr>
              <a:r>
                <a:rPr sz="2000" b="1" dirty="0">
                  <a:latin typeface="微软雅黑" panose="020B0503020204020204" pitchFamily="34" charset="-122"/>
                  <a:cs typeface="微软雅黑" panose="020B0503020204020204" pitchFamily="34" charset="-122"/>
                </a:rPr>
                <a:t>常见函数的导数</a:t>
              </a:r>
              <a:endParaRPr sz="2000" dirty="0">
                <a:latin typeface="微软雅黑" panose="020B0503020204020204" pitchFamily="34" charset="-122"/>
                <a:cs typeface="微软雅黑" panose="020B0503020204020204" pitchFamily="34" charset="-122"/>
              </a:endParaRPr>
            </a:p>
          </p:txBody>
        </p:sp>
        <p:sp>
          <p:nvSpPr>
            <p:cNvPr id="11" name="object 8">
              <a:extLst>
                <a:ext uri="{FF2B5EF4-FFF2-40B4-BE49-F238E27FC236}">
                  <a16:creationId xmlns:a16="http://schemas.microsoft.com/office/drawing/2014/main" id="{4BDCD3B2-C500-4BE5-A274-980F78E662EE}"/>
                </a:ext>
              </a:extLst>
            </p:cNvPr>
            <p:cNvSpPr/>
            <p:nvPr/>
          </p:nvSpPr>
          <p:spPr>
            <a:xfrm>
              <a:off x="9900" y="2575"/>
              <a:ext cx="7575" cy="3372"/>
            </a:xfrm>
            <a:prstGeom prst="rect">
              <a:avLst/>
            </a:prstGeom>
            <a:blipFill>
              <a:blip r:embed="rId4" cstate="print"/>
              <a:stretch>
                <a:fillRect/>
              </a:stretch>
            </a:blipFill>
          </p:spPr>
          <p:txBody>
            <a:bodyPr wrap="square" lIns="0" tIns="0" rIns="0" bIns="0" rtlCol="0"/>
            <a:lstStyle/>
            <a:p>
              <a:endParaRPr sz="2000"/>
            </a:p>
          </p:txBody>
        </p:sp>
        <p:sp>
          <p:nvSpPr>
            <p:cNvPr id="12" name="object 9">
              <a:extLst>
                <a:ext uri="{FF2B5EF4-FFF2-40B4-BE49-F238E27FC236}">
                  <a16:creationId xmlns:a16="http://schemas.microsoft.com/office/drawing/2014/main" id="{D631933D-11FC-43D5-8D00-73E12A6BF242}"/>
                </a:ext>
              </a:extLst>
            </p:cNvPr>
            <p:cNvSpPr txBox="1"/>
            <p:nvPr/>
          </p:nvSpPr>
          <p:spPr>
            <a:xfrm>
              <a:off x="9558" y="6296"/>
              <a:ext cx="7579" cy="3075"/>
            </a:xfrm>
            <a:prstGeom prst="rect">
              <a:avLst/>
            </a:prstGeom>
          </p:spPr>
          <p:txBody>
            <a:bodyPr vert="horz" wrap="square" lIns="0" tIns="209550" rIns="0" bIns="0" rtlCol="0">
              <a:spAutoFit/>
            </a:bodyPr>
            <a:lstStyle/>
            <a:p>
              <a:pPr marL="355600" indent="-342900">
                <a:lnSpc>
                  <a:spcPct val="100000"/>
                </a:lnSpc>
                <a:spcBef>
                  <a:spcPts val="1650"/>
                </a:spcBef>
                <a:buFont typeface="Wingdings" panose="05000000000000000000" pitchFamily="2" charset="2"/>
                <a:buChar char="q"/>
                <a:tabLst>
                  <a:tab pos="218440" algn="l"/>
                </a:tabLst>
              </a:pPr>
              <a:r>
                <a:rPr sz="2000" b="1" dirty="0">
                  <a:latin typeface="微软雅黑" panose="020B0503020204020204" pitchFamily="34" charset="-122"/>
                  <a:cs typeface="微软雅黑" panose="020B0503020204020204" pitchFamily="34" charset="-122"/>
                </a:rPr>
                <a:t>高阶导数、偏导数</a:t>
              </a:r>
              <a:endParaRPr sz="2000" dirty="0">
                <a:latin typeface="微软雅黑" panose="020B0503020204020204" pitchFamily="34" charset="-122"/>
                <a:cs typeface="微软雅黑" panose="020B0503020204020204" pitchFamily="34" charset="-122"/>
              </a:endParaRPr>
            </a:p>
            <a:p>
              <a:pPr marL="561340" lvl="1" indent="-342900">
                <a:lnSpc>
                  <a:spcPct val="100000"/>
                </a:lnSpc>
                <a:spcBef>
                  <a:spcPts val="1300"/>
                </a:spcBef>
                <a:buFont typeface="Wingdings" panose="05000000000000000000" pitchFamily="2" charset="2"/>
                <a:buChar char="v"/>
                <a:tabLst>
                  <a:tab pos="424180" algn="l"/>
                </a:tabLst>
              </a:pPr>
              <a:r>
                <a:rPr sz="2000" dirty="0">
                  <a:latin typeface="微软雅黑" panose="020B0503020204020204" pitchFamily="34" charset="-122"/>
                  <a:cs typeface="微软雅黑" panose="020B0503020204020204" pitchFamily="34" charset="-122"/>
                </a:rPr>
                <a:t>高阶导数：导数的继续</a:t>
              </a:r>
              <a:r>
                <a:rPr sz="2000" spc="-15" dirty="0">
                  <a:latin typeface="微软雅黑" panose="020B0503020204020204" pitchFamily="34" charset="-122"/>
                  <a:cs typeface="微软雅黑" panose="020B0503020204020204" pitchFamily="34" charset="-122"/>
                </a:rPr>
                <a:t>求</a:t>
              </a:r>
              <a:r>
                <a:rPr sz="2000" dirty="0">
                  <a:latin typeface="微软雅黑" panose="020B0503020204020204" pitchFamily="34" charset="-122"/>
                  <a:cs typeface="微软雅黑" panose="020B0503020204020204" pitchFamily="34" charset="-122"/>
                </a:rPr>
                <a:t>导</a:t>
              </a:r>
            </a:p>
            <a:p>
              <a:pPr marL="561340" marR="5080" lvl="1" indent="-342900">
                <a:lnSpc>
                  <a:spcPts val="3600"/>
                </a:lnSpc>
                <a:spcBef>
                  <a:spcPts val="320"/>
                </a:spcBef>
                <a:buFont typeface="Wingdings" panose="05000000000000000000" pitchFamily="2" charset="2"/>
                <a:buChar char="v"/>
                <a:tabLst>
                  <a:tab pos="424180" algn="l"/>
                </a:tabLst>
              </a:pPr>
              <a:r>
                <a:rPr sz="2000" dirty="0">
                  <a:latin typeface="微软雅黑" panose="020B0503020204020204" pitchFamily="34" charset="-122"/>
                  <a:cs typeface="微软雅黑" panose="020B0503020204020204" pitchFamily="34" charset="-122"/>
                </a:rPr>
                <a:t>偏导数：关于其中一个</a:t>
              </a:r>
              <a:r>
                <a:rPr sz="2000" spc="-15" dirty="0">
                  <a:latin typeface="微软雅黑" panose="020B0503020204020204" pitchFamily="34" charset="-122"/>
                  <a:cs typeface="微软雅黑" panose="020B0503020204020204" pitchFamily="34" charset="-122"/>
                </a:rPr>
                <a:t>变</a:t>
              </a:r>
              <a:r>
                <a:rPr sz="2000" dirty="0">
                  <a:latin typeface="微软雅黑" panose="020B0503020204020204" pitchFamily="34" charset="-122"/>
                  <a:cs typeface="微软雅黑" panose="020B0503020204020204" pitchFamily="34" charset="-122"/>
                </a:rPr>
                <a:t>量的</a:t>
              </a:r>
              <a:r>
                <a:rPr sz="2000" spc="-15" dirty="0">
                  <a:latin typeface="微软雅黑" panose="020B0503020204020204" pitchFamily="34" charset="-122"/>
                  <a:cs typeface="微软雅黑" panose="020B0503020204020204" pitchFamily="34" charset="-122"/>
                </a:rPr>
                <a:t>导</a:t>
              </a:r>
              <a:r>
                <a:rPr sz="2000" dirty="0">
                  <a:latin typeface="微软雅黑" panose="020B0503020204020204" pitchFamily="34" charset="-122"/>
                  <a:cs typeface="微软雅黑" panose="020B0503020204020204" pitchFamily="34" charset="-122"/>
                </a:rPr>
                <a:t>数，</a:t>
              </a:r>
              <a:r>
                <a:rPr sz="2000" spc="-65" dirty="0">
                  <a:latin typeface="微软雅黑" panose="020B0503020204020204" pitchFamily="34" charset="-122"/>
                  <a:cs typeface="微软雅黑" panose="020B0503020204020204" pitchFamily="34" charset="-122"/>
                </a:rPr>
                <a:t> </a:t>
              </a:r>
              <a:r>
                <a:rPr sz="2000" dirty="0" err="1">
                  <a:latin typeface="微软雅黑" panose="020B0503020204020204" pitchFamily="34" charset="-122"/>
                  <a:cs typeface="微软雅黑" panose="020B0503020204020204" pitchFamily="34" charset="-122"/>
                </a:rPr>
                <a:t>而保持其他变量固定</a:t>
              </a:r>
              <a:endParaRPr sz="2000" dirty="0">
                <a:latin typeface="微软雅黑" panose="020B0503020204020204" pitchFamily="34" charset="-122"/>
                <a:cs typeface="微软雅黑" panose="020B0503020204020204" pitchFamily="34" charset="-122"/>
              </a:endParaRPr>
            </a:p>
          </p:txBody>
        </p:sp>
      </p:grpSp>
      <p:sp>
        <p:nvSpPr>
          <p:cNvPr id="13" name="object 3">
            <a:extLst>
              <a:ext uri="{FF2B5EF4-FFF2-40B4-BE49-F238E27FC236}">
                <a16:creationId xmlns:a16="http://schemas.microsoft.com/office/drawing/2014/main" id="{5C28A5A8-8042-42CC-9430-F1440D16C924}"/>
              </a:ext>
            </a:extLst>
          </p:cNvPr>
          <p:cNvSpPr txBox="1"/>
          <p:nvPr/>
        </p:nvSpPr>
        <p:spPr>
          <a:xfrm>
            <a:off x="511810" y="1212053"/>
            <a:ext cx="3389630" cy="813043"/>
          </a:xfrm>
          <a:prstGeom prst="rect">
            <a:avLst/>
          </a:prstGeom>
        </p:spPr>
        <p:txBody>
          <a:bodyPr vert="horz" wrap="square" lIns="0" tIns="195580" rIns="0" bIns="0" rtlCol="0">
            <a:spAutoFit/>
          </a:bodyPr>
          <a:lstStyle/>
          <a:p>
            <a:pPr marL="355600" indent="-342900">
              <a:lnSpc>
                <a:spcPct val="100000"/>
              </a:lnSpc>
              <a:spcBef>
                <a:spcPts val="1540"/>
              </a:spcBef>
              <a:buFont typeface="Wingdings" panose="05000000000000000000" pitchFamily="2" charset="2"/>
              <a:buChar char="q"/>
              <a:tabLst>
                <a:tab pos="218440" algn="l"/>
              </a:tabLst>
            </a:pPr>
            <a:r>
              <a:rPr sz="2000" b="1" dirty="0">
                <a:latin typeface="微软雅黑" panose="020B0503020204020204" pitchFamily="34" charset="-122"/>
                <a:cs typeface="微软雅黑" panose="020B0503020204020204" pitchFamily="34" charset="-122"/>
              </a:rPr>
              <a:t>导数</a:t>
            </a:r>
            <a:r>
              <a:rPr lang="zh-CN" sz="2000" b="1" dirty="0">
                <a:latin typeface="微软雅黑" panose="020B0503020204020204" pitchFamily="34" charset="-122"/>
                <a:cs typeface="微软雅黑" panose="020B0503020204020204" pitchFamily="34" charset="-122"/>
              </a:rPr>
              <a:t>：</a:t>
            </a:r>
            <a:r>
              <a:rPr sz="2000" dirty="0">
                <a:latin typeface="微软雅黑" panose="020B0503020204020204" pitchFamily="34" charset="-122"/>
                <a:cs typeface="微软雅黑" panose="020B0503020204020204" pitchFamily="34" charset="-122"/>
              </a:rPr>
              <a:t>曲线的斜率，反应曲线变化的快慢</a:t>
            </a:r>
          </a:p>
        </p:txBody>
      </p:sp>
    </p:spTree>
    <p:extLst>
      <p:ext uri="{BB962C8B-B14F-4D97-AF65-F5344CB8AC3E}">
        <p14:creationId xmlns:p14="http://schemas.microsoft.com/office/powerpoint/2010/main" val="26884668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11C06986-C440-4C22-981B-42B4C0D7BA56}"/>
              </a:ext>
            </a:extLst>
          </p:cNvPr>
          <p:cNvSpPr txBox="1"/>
          <p:nvPr/>
        </p:nvSpPr>
        <p:spPr>
          <a:xfrm>
            <a:off x="227965" y="762635"/>
            <a:ext cx="6782435" cy="496098"/>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lang="zh-CN" altLang="en-US" sz="2400" b="1" dirty="0">
                <a:latin typeface="Times New Roman" panose="02020603050405020304" pitchFamily="18" charset="0"/>
                <a:cs typeface="Times New Roman" panose="02020603050405020304" pitchFamily="18" charset="0"/>
              </a:rPr>
              <a:t>微积分</a:t>
            </a:r>
            <a:endParaRPr lang="zh-CN" altLang="en-US" sz="2400" b="1" dirty="0">
              <a:latin typeface="Times New Roman" panose="02020603050405020304" pitchFamily="18" charset="0"/>
              <a:cs typeface="Times New Roman" panose="02020603050405020304" pitchFamily="18" charset="0"/>
              <a:sym typeface="+mn-ea"/>
            </a:endParaRPr>
          </a:p>
        </p:txBody>
      </p:sp>
      <p:sp>
        <p:nvSpPr>
          <p:cNvPr id="4" name="object 3">
            <a:extLst>
              <a:ext uri="{FF2B5EF4-FFF2-40B4-BE49-F238E27FC236}">
                <a16:creationId xmlns:a16="http://schemas.microsoft.com/office/drawing/2014/main" id="{66275AA0-7CA2-48C2-B04E-CA1EAE285C3F}"/>
              </a:ext>
            </a:extLst>
          </p:cNvPr>
          <p:cNvSpPr txBox="1"/>
          <p:nvPr/>
        </p:nvSpPr>
        <p:spPr>
          <a:xfrm>
            <a:off x="622617" y="1323295"/>
            <a:ext cx="7898765" cy="3583032"/>
          </a:xfrm>
          <a:prstGeom prst="rect">
            <a:avLst/>
          </a:prstGeom>
        </p:spPr>
        <p:txBody>
          <a:bodyPr vert="horz" wrap="square" lIns="0" tIns="195580" rIns="0" bIns="0" rtlCol="0">
            <a:spAutoFit/>
          </a:bodyPr>
          <a:lstStyle/>
          <a:p>
            <a:pPr marL="355600" indent="-342900">
              <a:lnSpc>
                <a:spcPct val="150000"/>
              </a:lnSpc>
              <a:spcBef>
                <a:spcPts val="1540"/>
              </a:spcBef>
              <a:buFont typeface="Wingdings" panose="05000000000000000000" pitchFamily="2" charset="2"/>
              <a:buChar char="q"/>
              <a:tabLst>
                <a:tab pos="218440" algn="l"/>
              </a:tabLst>
            </a:pPr>
            <a:r>
              <a:rPr sz="2000" b="1" dirty="0" err="1">
                <a:latin typeface="微软雅黑" panose="020B0503020204020204" pitchFamily="34" charset="-122"/>
                <a:cs typeface="微软雅黑" panose="020B0503020204020204" pitchFamily="34" charset="-122"/>
              </a:rPr>
              <a:t>矩阵微分</a:t>
            </a:r>
            <a:r>
              <a:rPr lang="zh-CN" altLang="en-US" sz="2000" b="1" dirty="0">
                <a:latin typeface="微软雅黑" panose="020B0503020204020204" pitchFamily="34" charset="-122"/>
                <a:cs typeface="微软雅黑" panose="020B0503020204020204" pitchFamily="34" charset="-122"/>
              </a:rPr>
              <a:t>：</a:t>
            </a:r>
            <a:r>
              <a:rPr sz="2000" dirty="0" err="1">
                <a:latin typeface="微软雅黑" panose="020B0503020204020204" pitchFamily="34" charset="-122"/>
                <a:cs typeface="微软雅黑" panose="020B0503020204020204" pitchFamily="34" charset="-122"/>
              </a:rPr>
              <a:t>多元微积分的一种表达方式</a:t>
            </a:r>
            <a:r>
              <a:rPr sz="2000" dirty="0">
                <a:latin typeface="微软雅黑" panose="020B0503020204020204" pitchFamily="34" charset="-122"/>
                <a:cs typeface="微软雅黑" panose="020B0503020204020204" pitchFamily="34" charset="-122"/>
              </a:rPr>
              <a:t>，</a:t>
            </a:r>
            <a:r>
              <a:rPr sz="2000" spc="-100" dirty="0">
                <a:latin typeface="微软雅黑" panose="020B0503020204020204" pitchFamily="34" charset="-122"/>
                <a:cs typeface="微软雅黑" panose="020B0503020204020204" pitchFamily="34" charset="-122"/>
              </a:rPr>
              <a:t> </a:t>
            </a:r>
            <a:r>
              <a:rPr sz="2000" dirty="0" err="1">
                <a:latin typeface="微软雅黑" panose="020B0503020204020204" pitchFamily="34" charset="-122"/>
                <a:cs typeface="微软雅黑" panose="020B0503020204020204" pitchFamily="34" charset="-122"/>
              </a:rPr>
              <a:t>即使用矩阵和向量来表示因变量每个成分关于自变量每个成分的偏导数</a:t>
            </a:r>
            <a:r>
              <a:rPr sz="2000" dirty="0">
                <a:latin typeface="微软雅黑" panose="020B0503020204020204" pitchFamily="34" charset="-122"/>
                <a:cs typeface="微软雅黑" panose="020B0503020204020204" pitchFamily="34" charset="-122"/>
              </a:rPr>
              <a:t>。</a:t>
            </a:r>
          </a:p>
          <a:p>
            <a:pPr>
              <a:lnSpc>
                <a:spcPct val="100000"/>
              </a:lnSpc>
              <a:spcBef>
                <a:spcPts val="45"/>
              </a:spcBef>
            </a:pPr>
            <a:endParaRPr sz="2000" dirty="0">
              <a:latin typeface="微软雅黑" panose="020B0503020204020204" pitchFamily="34" charset="-122"/>
              <a:cs typeface="微软雅黑" panose="020B0503020204020204" pitchFamily="34" charset="-122"/>
            </a:endParaRPr>
          </a:p>
          <a:p>
            <a:pPr marL="342900" indent="-342900">
              <a:lnSpc>
                <a:spcPct val="100000"/>
              </a:lnSpc>
              <a:spcBef>
                <a:spcPts val="45"/>
              </a:spcBef>
              <a:buFont typeface="Wingdings" panose="05000000000000000000" pitchFamily="2" charset="2"/>
              <a:buChar char="q"/>
            </a:pPr>
            <a:r>
              <a:rPr sz="2000" dirty="0">
                <a:latin typeface="微软雅黑" panose="020B0503020204020204" pitchFamily="34" charset="-122"/>
                <a:cs typeface="微软雅黑" panose="020B0503020204020204" pitchFamily="34" charset="-122"/>
              </a:rPr>
              <a:t>标量关于向量的偏导数</a:t>
            </a:r>
          </a:p>
          <a:p>
            <a:pPr>
              <a:lnSpc>
                <a:spcPct val="100000"/>
              </a:lnSpc>
              <a:spcBef>
                <a:spcPts val="45"/>
              </a:spcBef>
            </a:pPr>
            <a:endParaRPr sz="2000" dirty="0">
              <a:latin typeface="微软雅黑" panose="020B0503020204020204" pitchFamily="34" charset="-122"/>
              <a:cs typeface="微软雅黑" panose="020B0503020204020204" pitchFamily="34" charset="-122"/>
            </a:endParaRPr>
          </a:p>
          <a:p>
            <a:pPr>
              <a:lnSpc>
                <a:spcPct val="100000"/>
              </a:lnSpc>
              <a:spcBef>
                <a:spcPts val="45"/>
              </a:spcBef>
            </a:pPr>
            <a:endParaRPr sz="2000" dirty="0">
              <a:latin typeface="微软雅黑" panose="020B0503020204020204" pitchFamily="34" charset="-122"/>
              <a:cs typeface="微软雅黑" panose="020B0503020204020204" pitchFamily="34" charset="-122"/>
            </a:endParaRPr>
          </a:p>
          <a:p>
            <a:pPr>
              <a:lnSpc>
                <a:spcPct val="100000"/>
              </a:lnSpc>
              <a:spcBef>
                <a:spcPts val="45"/>
              </a:spcBef>
            </a:pPr>
            <a:endParaRPr sz="2000" dirty="0">
              <a:latin typeface="微软雅黑" panose="020B0503020204020204" pitchFamily="34" charset="-122"/>
              <a:cs typeface="微软雅黑" panose="020B0503020204020204" pitchFamily="34" charset="-122"/>
            </a:endParaRPr>
          </a:p>
          <a:p>
            <a:pPr>
              <a:lnSpc>
                <a:spcPct val="100000"/>
              </a:lnSpc>
              <a:spcBef>
                <a:spcPts val="45"/>
              </a:spcBef>
            </a:pPr>
            <a:endParaRPr sz="2000" dirty="0">
              <a:latin typeface="微软雅黑" panose="020B0503020204020204" pitchFamily="34" charset="-122"/>
              <a:cs typeface="微软雅黑" panose="020B0503020204020204" pitchFamily="34" charset="-122"/>
            </a:endParaRPr>
          </a:p>
          <a:p>
            <a:pPr marL="342900" indent="-342900">
              <a:lnSpc>
                <a:spcPct val="100000"/>
              </a:lnSpc>
              <a:spcBef>
                <a:spcPts val="45"/>
              </a:spcBef>
              <a:buFont typeface="Wingdings" panose="05000000000000000000" pitchFamily="2" charset="2"/>
              <a:buChar char="q"/>
            </a:pPr>
            <a:r>
              <a:rPr sz="2000" dirty="0">
                <a:latin typeface="微软雅黑" panose="020B0503020204020204" pitchFamily="34" charset="-122"/>
                <a:cs typeface="微软雅黑" panose="020B0503020204020204" pitchFamily="34" charset="-122"/>
                <a:sym typeface="+mn-ea"/>
              </a:rPr>
              <a:t>向量关于向量的偏导数</a:t>
            </a:r>
            <a:endParaRPr sz="2000" dirty="0">
              <a:latin typeface="微软雅黑" panose="020B0503020204020204" pitchFamily="34" charset="-122"/>
              <a:cs typeface="微软雅黑" panose="020B0503020204020204" pitchFamily="34" charset="-122"/>
            </a:endParaRPr>
          </a:p>
          <a:p>
            <a:pPr>
              <a:lnSpc>
                <a:spcPct val="100000"/>
              </a:lnSpc>
              <a:spcBef>
                <a:spcPts val="45"/>
              </a:spcBef>
            </a:pPr>
            <a:endParaRPr sz="2000" dirty="0">
              <a:latin typeface="微软雅黑" panose="020B0503020204020204" pitchFamily="34" charset="-122"/>
              <a:cs typeface="微软雅黑" panose="020B0503020204020204" pitchFamily="34" charset="-122"/>
            </a:endParaRPr>
          </a:p>
        </p:txBody>
      </p:sp>
      <p:sp>
        <p:nvSpPr>
          <p:cNvPr id="5" name="object 5">
            <a:extLst>
              <a:ext uri="{FF2B5EF4-FFF2-40B4-BE49-F238E27FC236}">
                <a16:creationId xmlns:a16="http://schemas.microsoft.com/office/drawing/2014/main" id="{E9A19FDE-5628-4E8F-834C-7C05BA986EC6}"/>
              </a:ext>
            </a:extLst>
          </p:cNvPr>
          <p:cNvSpPr/>
          <p:nvPr/>
        </p:nvSpPr>
        <p:spPr>
          <a:xfrm>
            <a:off x="3795622" y="3353776"/>
            <a:ext cx="2254922" cy="546044"/>
          </a:xfrm>
          <a:prstGeom prst="rect">
            <a:avLst/>
          </a:prstGeom>
          <a:blipFill>
            <a:blip r:embed="rId2" cstate="print"/>
            <a:stretch>
              <a:fillRect/>
            </a:stretch>
          </a:blipFill>
        </p:spPr>
        <p:txBody>
          <a:bodyPr wrap="square" lIns="0" tIns="0" rIns="0" bIns="0" rtlCol="0"/>
          <a:lstStyle/>
          <a:p>
            <a:endParaRPr sz="2000"/>
          </a:p>
        </p:txBody>
      </p:sp>
      <p:sp>
        <p:nvSpPr>
          <p:cNvPr id="6" name="object 6">
            <a:extLst>
              <a:ext uri="{FF2B5EF4-FFF2-40B4-BE49-F238E27FC236}">
                <a16:creationId xmlns:a16="http://schemas.microsoft.com/office/drawing/2014/main" id="{F6071C77-A8E2-4036-BC23-19D8EA0401BD}"/>
              </a:ext>
            </a:extLst>
          </p:cNvPr>
          <p:cNvSpPr/>
          <p:nvPr/>
        </p:nvSpPr>
        <p:spPr>
          <a:xfrm>
            <a:off x="2883498" y="4633305"/>
            <a:ext cx="4126902" cy="1552551"/>
          </a:xfrm>
          <a:prstGeom prst="rect">
            <a:avLst/>
          </a:prstGeom>
          <a:blipFill>
            <a:blip r:embed="rId3" cstate="print"/>
            <a:stretch>
              <a:fillRect/>
            </a:stretch>
          </a:blipFill>
        </p:spPr>
        <p:txBody>
          <a:bodyPr wrap="square" lIns="0" tIns="0" rIns="0" bIns="0" rtlCol="0"/>
          <a:lstStyle/>
          <a:p>
            <a:endParaRPr sz="2000"/>
          </a:p>
        </p:txBody>
      </p:sp>
    </p:spTree>
    <p:extLst>
      <p:ext uri="{BB962C8B-B14F-4D97-AF65-F5344CB8AC3E}">
        <p14:creationId xmlns:p14="http://schemas.microsoft.com/office/powerpoint/2010/main" val="378378176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ED3A699D-FD76-4AF4-8E4E-6B4969D7EFA6}"/>
              </a:ext>
            </a:extLst>
          </p:cNvPr>
          <p:cNvSpPr txBox="1"/>
          <p:nvPr/>
        </p:nvSpPr>
        <p:spPr>
          <a:xfrm>
            <a:off x="227965" y="762635"/>
            <a:ext cx="6782435" cy="496098"/>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lang="zh-CN" altLang="en-US" sz="2400" b="1" dirty="0">
                <a:latin typeface="Times New Roman" panose="02020603050405020304" pitchFamily="18" charset="0"/>
                <a:cs typeface="Times New Roman" panose="02020603050405020304" pitchFamily="18" charset="0"/>
              </a:rPr>
              <a:t>微积分</a:t>
            </a:r>
            <a:endParaRPr lang="zh-CN" altLang="en-US" sz="2400" b="1" dirty="0">
              <a:latin typeface="Times New Roman" panose="02020603050405020304" pitchFamily="18" charset="0"/>
              <a:cs typeface="Times New Roman" panose="02020603050405020304" pitchFamily="18" charset="0"/>
              <a:sym typeface="+mn-ea"/>
            </a:endParaRPr>
          </a:p>
        </p:txBody>
      </p:sp>
      <p:grpSp>
        <p:nvGrpSpPr>
          <p:cNvPr id="4" name="组合 3">
            <a:extLst>
              <a:ext uri="{FF2B5EF4-FFF2-40B4-BE49-F238E27FC236}">
                <a16:creationId xmlns:a16="http://schemas.microsoft.com/office/drawing/2014/main" id="{A49EF3FD-8385-4284-BD43-2F5EA4B35ECD}"/>
              </a:ext>
            </a:extLst>
          </p:cNvPr>
          <p:cNvGrpSpPr/>
          <p:nvPr/>
        </p:nvGrpSpPr>
        <p:grpSpPr>
          <a:xfrm>
            <a:off x="688975" y="1256030"/>
            <a:ext cx="6891655" cy="4653915"/>
            <a:chOff x="1176" y="1989"/>
            <a:chExt cx="10853" cy="7329"/>
          </a:xfrm>
        </p:grpSpPr>
        <p:sp>
          <p:nvSpPr>
            <p:cNvPr id="5" name="object 3">
              <a:extLst>
                <a:ext uri="{FF2B5EF4-FFF2-40B4-BE49-F238E27FC236}">
                  <a16:creationId xmlns:a16="http://schemas.microsoft.com/office/drawing/2014/main" id="{F3EC4378-74B3-4112-A0F0-72378A4DA340}"/>
                </a:ext>
              </a:extLst>
            </p:cNvPr>
            <p:cNvSpPr txBox="1"/>
            <p:nvPr/>
          </p:nvSpPr>
          <p:spPr>
            <a:xfrm>
              <a:off x="1176" y="1989"/>
              <a:ext cx="10288" cy="796"/>
            </a:xfrm>
            <a:prstGeom prst="rect">
              <a:avLst/>
            </a:prstGeom>
          </p:spPr>
          <p:txBody>
            <a:bodyPr vert="horz" wrap="square" lIns="0" tIns="195580" rIns="0" bIns="0" rtlCol="0">
              <a:spAutoFit/>
            </a:bodyPr>
            <a:lstStyle/>
            <a:p>
              <a:pPr marL="355600" indent="-342900">
                <a:lnSpc>
                  <a:spcPct val="100000"/>
                </a:lnSpc>
                <a:spcBef>
                  <a:spcPts val="1540"/>
                </a:spcBef>
                <a:buFont typeface="Wingdings" panose="05000000000000000000" pitchFamily="2" charset="2"/>
                <a:buChar char="q"/>
                <a:tabLst>
                  <a:tab pos="218440" algn="l"/>
                </a:tabLst>
              </a:pPr>
              <a:r>
                <a:rPr sz="2000" b="1" dirty="0" err="1">
                  <a:latin typeface="微软雅黑" panose="020B0503020204020204" pitchFamily="34" charset="-122"/>
                  <a:cs typeface="微软雅黑" panose="020B0503020204020204" pitchFamily="34" charset="-122"/>
                </a:rPr>
                <a:t>链式法则</a:t>
              </a:r>
              <a:r>
                <a:rPr lang="zh-CN" altLang="en-US" sz="2000" b="1" dirty="0">
                  <a:latin typeface="微软雅黑" panose="020B0503020204020204" pitchFamily="34" charset="-122"/>
                  <a:cs typeface="微软雅黑" panose="020B0503020204020204" pitchFamily="34" charset="-122"/>
                </a:rPr>
                <a:t>：</a:t>
              </a:r>
              <a:r>
                <a:rPr sz="2000" dirty="0" err="1">
                  <a:latin typeface="微软雅黑" panose="020B0503020204020204" pitchFamily="34" charset="-122"/>
                  <a:cs typeface="微软雅黑" panose="020B0503020204020204" pitchFamily="34" charset="-122"/>
                </a:rPr>
                <a:t>在微积分中求复合函数导数的一种常用方法</a:t>
              </a:r>
              <a:endParaRPr sz="2000" dirty="0">
                <a:latin typeface="微软雅黑" panose="020B0503020204020204" pitchFamily="34" charset="-122"/>
                <a:cs typeface="微软雅黑" panose="020B0503020204020204" pitchFamily="34" charset="-122"/>
              </a:endParaRPr>
            </a:p>
          </p:txBody>
        </p:sp>
        <p:sp>
          <p:nvSpPr>
            <p:cNvPr id="6" name="object 4">
              <a:extLst>
                <a:ext uri="{FF2B5EF4-FFF2-40B4-BE49-F238E27FC236}">
                  <a16:creationId xmlns:a16="http://schemas.microsoft.com/office/drawing/2014/main" id="{26DF2CFB-3539-47AC-8349-08AD3B4F88FC}"/>
                </a:ext>
              </a:extLst>
            </p:cNvPr>
            <p:cNvSpPr/>
            <p:nvPr/>
          </p:nvSpPr>
          <p:spPr>
            <a:xfrm>
              <a:off x="2553" y="3562"/>
              <a:ext cx="9476" cy="5756"/>
            </a:xfrm>
            <a:prstGeom prst="rect">
              <a:avLst/>
            </a:prstGeom>
            <a:blipFill>
              <a:blip r:embed="rId2" cstate="print"/>
              <a:stretch>
                <a:fillRect/>
              </a:stretch>
            </a:blipFill>
          </p:spPr>
          <p:txBody>
            <a:bodyPr wrap="square" lIns="0" tIns="0" rIns="0" bIns="0" rtlCol="0"/>
            <a:lstStyle/>
            <a:p>
              <a:endParaRPr sz="2000"/>
            </a:p>
          </p:txBody>
        </p:sp>
      </p:grpSp>
    </p:spTree>
    <p:extLst>
      <p:ext uri="{BB962C8B-B14F-4D97-AF65-F5344CB8AC3E}">
        <p14:creationId xmlns:p14="http://schemas.microsoft.com/office/powerpoint/2010/main" val="89700270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531EA117-3EC1-426A-AFA8-79E57536EFA9}"/>
              </a:ext>
            </a:extLst>
          </p:cNvPr>
          <p:cNvSpPr txBox="1"/>
          <p:nvPr/>
        </p:nvSpPr>
        <p:spPr>
          <a:xfrm>
            <a:off x="227965" y="762635"/>
            <a:ext cx="6782435" cy="496098"/>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lang="zh-CN" altLang="en-US" sz="2400" b="1" dirty="0">
                <a:latin typeface="Times New Roman" panose="02020603050405020304" pitchFamily="18" charset="0"/>
                <a:cs typeface="Times New Roman" panose="02020603050405020304" pitchFamily="18" charset="0"/>
              </a:rPr>
              <a:t>概率与统计</a:t>
            </a:r>
            <a:endParaRPr lang="zh-CN" altLang="en-US" sz="2400" b="1" dirty="0">
              <a:latin typeface="Times New Roman" panose="02020603050405020304" pitchFamily="18" charset="0"/>
              <a:cs typeface="Times New Roman" panose="02020603050405020304" pitchFamily="18" charset="0"/>
              <a:sym typeface="+mn-ea"/>
            </a:endParaRPr>
          </a:p>
        </p:txBody>
      </p:sp>
      <p:sp>
        <p:nvSpPr>
          <p:cNvPr id="4" name="object 3">
            <a:extLst>
              <a:ext uri="{FF2B5EF4-FFF2-40B4-BE49-F238E27FC236}">
                <a16:creationId xmlns:a16="http://schemas.microsoft.com/office/drawing/2014/main" id="{C8C55FE5-E4D9-48C8-A2FF-200DB113CBF6}"/>
              </a:ext>
            </a:extLst>
          </p:cNvPr>
          <p:cNvSpPr txBox="1"/>
          <p:nvPr/>
        </p:nvSpPr>
        <p:spPr>
          <a:xfrm>
            <a:off x="565212" y="1522347"/>
            <a:ext cx="4399280" cy="4026743"/>
          </a:xfrm>
          <a:prstGeom prst="rect">
            <a:avLst/>
          </a:prstGeom>
        </p:spPr>
        <p:txBody>
          <a:bodyPr vert="horz" wrap="square" lIns="0" tIns="12700" rIns="0" bIns="0" rtlCol="0">
            <a:spAutoFit/>
          </a:bodyPr>
          <a:lstStyle/>
          <a:p>
            <a:pPr marL="355600" indent="-342900">
              <a:lnSpc>
                <a:spcPct val="100000"/>
              </a:lnSpc>
              <a:spcBef>
                <a:spcPts val="100"/>
              </a:spcBef>
              <a:buFont typeface="Wingdings" panose="05000000000000000000" pitchFamily="2" charset="2"/>
              <a:buChar char="q"/>
              <a:tabLst>
                <a:tab pos="218440" algn="l"/>
              </a:tabLst>
            </a:pPr>
            <a:r>
              <a:rPr sz="2000" b="1" dirty="0">
                <a:latin typeface="微软雅黑" panose="020B0503020204020204" pitchFamily="34" charset="-122"/>
                <a:cs typeface="微软雅黑" panose="020B0503020204020204" pitchFamily="34" charset="-122"/>
              </a:rPr>
              <a:t>概率公式</a:t>
            </a:r>
            <a:endParaRPr sz="2000" dirty="0">
              <a:latin typeface="微软雅黑" panose="020B0503020204020204" pitchFamily="34" charset="-122"/>
              <a:cs typeface="微软雅黑" panose="020B0503020204020204" pitchFamily="34" charset="-122"/>
            </a:endParaRPr>
          </a:p>
          <a:p>
            <a:pPr marL="560705" lvl="1" indent="-342900">
              <a:lnSpc>
                <a:spcPct val="100000"/>
              </a:lnSpc>
              <a:spcBef>
                <a:spcPts val="2040"/>
              </a:spcBef>
              <a:buFont typeface="Wingdings" panose="05000000000000000000" pitchFamily="2" charset="2"/>
              <a:buChar char="v"/>
              <a:tabLst>
                <a:tab pos="424180" algn="l"/>
              </a:tabLst>
            </a:pPr>
            <a:r>
              <a:rPr sz="2000" dirty="0">
                <a:latin typeface="微软雅黑" panose="020B0503020204020204" pitchFamily="34" charset="-122"/>
                <a:cs typeface="微软雅黑" panose="020B0503020204020204" pitchFamily="34" charset="-122"/>
              </a:rPr>
              <a:t>条件概率</a:t>
            </a:r>
          </a:p>
          <a:p>
            <a:pPr marL="800100" lvl="1" indent="-342900">
              <a:lnSpc>
                <a:spcPct val="100000"/>
              </a:lnSpc>
              <a:spcBef>
                <a:spcPts val="45"/>
              </a:spcBef>
              <a:buFont typeface="Wingdings" panose="05000000000000000000" pitchFamily="2" charset="2"/>
              <a:buChar char="v"/>
            </a:pPr>
            <a:endParaRPr sz="2000" dirty="0">
              <a:latin typeface="Times New Roman" panose="02020603050405020304"/>
              <a:cs typeface="Times New Roman" panose="02020603050405020304"/>
            </a:endParaRPr>
          </a:p>
          <a:p>
            <a:pPr marL="560705" lvl="1" indent="-342900">
              <a:lnSpc>
                <a:spcPct val="100000"/>
              </a:lnSpc>
              <a:buFont typeface="Wingdings" panose="05000000000000000000" pitchFamily="2" charset="2"/>
              <a:buChar char="v"/>
              <a:tabLst>
                <a:tab pos="424180" algn="l"/>
              </a:tabLst>
            </a:pPr>
            <a:r>
              <a:rPr sz="2000" dirty="0">
                <a:latin typeface="微软雅黑" panose="020B0503020204020204" pitchFamily="34" charset="-122"/>
                <a:cs typeface="微软雅黑" panose="020B0503020204020204" pitchFamily="34" charset="-122"/>
              </a:rPr>
              <a:t>贝叶斯公式</a:t>
            </a:r>
          </a:p>
          <a:p>
            <a:pPr lvl="1">
              <a:lnSpc>
                <a:spcPct val="100000"/>
              </a:lnSpc>
              <a:spcBef>
                <a:spcPts val="20"/>
              </a:spcBef>
              <a:buFont typeface="Arial" panose="020B0604020202020204"/>
              <a:buChar char="•"/>
            </a:pPr>
            <a:endParaRPr sz="2000" dirty="0">
              <a:latin typeface="Times New Roman" panose="02020603050405020304"/>
              <a:cs typeface="Times New Roman" panose="02020603050405020304"/>
            </a:endParaRPr>
          </a:p>
          <a:p>
            <a:pPr marL="355600" indent="-342900">
              <a:lnSpc>
                <a:spcPct val="100000"/>
              </a:lnSpc>
              <a:buFont typeface="Wingdings" panose="05000000000000000000" pitchFamily="2" charset="2"/>
              <a:buChar char="q"/>
              <a:tabLst>
                <a:tab pos="218440" algn="l"/>
              </a:tabLst>
            </a:pPr>
            <a:r>
              <a:rPr sz="2000" b="1" dirty="0">
                <a:latin typeface="微软雅黑" panose="020B0503020204020204" pitchFamily="34" charset="-122"/>
                <a:cs typeface="微软雅黑" panose="020B0503020204020204" pitchFamily="34" charset="-122"/>
              </a:rPr>
              <a:t>常见概率分布</a:t>
            </a:r>
            <a:endParaRPr sz="2000" dirty="0">
              <a:latin typeface="微软雅黑" panose="020B0503020204020204" pitchFamily="34" charset="-122"/>
              <a:cs typeface="微软雅黑" panose="020B0503020204020204" pitchFamily="34" charset="-122"/>
            </a:endParaRPr>
          </a:p>
          <a:p>
            <a:pPr marL="560705" lvl="1" indent="-342900">
              <a:lnSpc>
                <a:spcPct val="100000"/>
              </a:lnSpc>
              <a:spcBef>
                <a:spcPts val="1445"/>
              </a:spcBef>
              <a:buFont typeface="Wingdings" panose="05000000000000000000" pitchFamily="2" charset="2"/>
              <a:buChar char="v"/>
              <a:tabLst>
                <a:tab pos="424180" algn="l"/>
              </a:tabLst>
            </a:pPr>
            <a:r>
              <a:rPr sz="2000" dirty="0">
                <a:latin typeface="微软雅黑" panose="020B0503020204020204" pitchFamily="34" charset="-122"/>
                <a:cs typeface="微软雅黑" panose="020B0503020204020204" pitchFamily="34" charset="-122"/>
              </a:rPr>
              <a:t>离散随机变量的概率分布有：</a:t>
            </a:r>
          </a:p>
          <a:p>
            <a:pPr marL="799465" lvl="2" indent="-342900">
              <a:lnSpc>
                <a:spcPct val="100000"/>
              </a:lnSpc>
              <a:spcBef>
                <a:spcPts val="1300"/>
              </a:spcBef>
              <a:buFont typeface="Wingdings" panose="05000000000000000000" pitchFamily="2" charset="2"/>
              <a:buChar char="ü"/>
              <a:tabLst>
                <a:tab pos="629920" algn="l"/>
              </a:tabLst>
            </a:pPr>
            <a:r>
              <a:rPr sz="2000" dirty="0" err="1">
                <a:latin typeface="微软雅黑" panose="020B0503020204020204" pitchFamily="34" charset="-122"/>
                <a:cs typeface="微软雅黑" panose="020B0503020204020204" pitchFamily="34" charset="-122"/>
              </a:rPr>
              <a:t>伯努利分布</a:t>
            </a:r>
            <a:r>
              <a:rPr lang="zh-CN" altLang="en-US" sz="2000" dirty="0">
                <a:latin typeface="微软雅黑" panose="020B0503020204020204" pitchFamily="34" charset="-122"/>
                <a:cs typeface="微软雅黑" panose="020B0503020204020204" pitchFamily="34" charset="-122"/>
              </a:rPr>
              <a:t>、</a:t>
            </a:r>
            <a:r>
              <a:rPr sz="2000" dirty="0" err="1">
                <a:latin typeface="微软雅黑" panose="020B0503020204020204" pitchFamily="34" charset="-122"/>
                <a:cs typeface="微软雅黑" panose="020B0503020204020204" pitchFamily="34" charset="-122"/>
              </a:rPr>
              <a:t>二项分布</a:t>
            </a:r>
            <a:endParaRPr sz="2000" dirty="0">
              <a:latin typeface="微软雅黑" panose="020B0503020204020204" pitchFamily="34" charset="-122"/>
              <a:cs typeface="微软雅黑" panose="020B0503020204020204" pitchFamily="34" charset="-122"/>
            </a:endParaRPr>
          </a:p>
          <a:p>
            <a:pPr marL="560705" lvl="1" indent="-342900">
              <a:lnSpc>
                <a:spcPct val="100000"/>
              </a:lnSpc>
              <a:spcBef>
                <a:spcPts val="1340"/>
              </a:spcBef>
              <a:buFont typeface="Wingdings" panose="05000000000000000000" pitchFamily="2" charset="2"/>
              <a:buChar char="v"/>
              <a:tabLst>
                <a:tab pos="424180" algn="l"/>
              </a:tabLst>
            </a:pPr>
            <a:r>
              <a:rPr sz="2000" dirty="0">
                <a:latin typeface="微软雅黑" panose="020B0503020204020204" pitchFamily="34" charset="-122"/>
                <a:cs typeface="微软雅黑" panose="020B0503020204020204" pitchFamily="34" charset="-122"/>
              </a:rPr>
              <a:t>连续随机变量的概率分布有：</a:t>
            </a:r>
          </a:p>
          <a:p>
            <a:pPr marL="799465" lvl="2" indent="-342900">
              <a:lnSpc>
                <a:spcPct val="100000"/>
              </a:lnSpc>
              <a:spcBef>
                <a:spcPts val="1300"/>
              </a:spcBef>
              <a:buFont typeface="Wingdings" panose="05000000000000000000" pitchFamily="2" charset="2"/>
              <a:buChar char="ü"/>
              <a:tabLst>
                <a:tab pos="629920" algn="l"/>
              </a:tabLst>
            </a:pPr>
            <a:r>
              <a:rPr sz="2000" dirty="0">
                <a:latin typeface="微软雅黑" panose="020B0503020204020204" pitchFamily="34" charset="-122"/>
                <a:cs typeface="微软雅黑" panose="020B0503020204020204" pitchFamily="34" charset="-122"/>
              </a:rPr>
              <a:t>均匀分布、正态分布</a:t>
            </a:r>
          </a:p>
        </p:txBody>
      </p:sp>
      <p:sp>
        <p:nvSpPr>
          <p:cNvPr id="5" name="object 4">
            <a:extLst>
              <a:ext uri="{FF2B5EF4-FFF2-40B4-BE49-F238E27FC236}">
                <a16:creationId xmlns:a16="http://schemas.microsoft.com/office/drawing/2014/main" id="{09779F47-27C7-47D1-A2C3-9240D40F041A}"/>
              </a:ext>
            </a:extLst>
          </p:cNvPr>
          <p:cNvSpPr/>
          <p:nvPr/>
        </p:nvSpPr>
        <p:spPr>
          <a:xfrm>
            <a:off x="2610857" y="1948939"/>
            <a:ext cx="3196337" cy="500090"/>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260CC97A-35EC-48FA-91C2-A2E4CB20A3FC}"/>
              </a:ext>
            </a:extLst>
          </p:cNvPr>
          <p:cNvSpPr/>
          <p:nvPr/>
        </p:nvSpPr>
        <p:spPr>
          <a:xfrm>
            <a:off x="2610857" y="2675656"/>
            <a:ext cx="1876730" cy="500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7409599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47F64431-DBA9-4F20-BE7A-8E9A0957B784}"/>
              </a:ext>
            </a:extLst>
          </p:cNvPr>
          <p:cNvSpPr txBox="1"/>
          <p:nvPr/>
        </p:nvSpPr>
        <p:spPr>
          <a:xfrm>
            <a:off x="227965" y="762635"/>
            <a:ext cx="6782435" cy="496098"/>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lang="zh-CN" altLang="en-US" sz="2400" b="1" dirty="0">
                <a:latin typeface="Times New Roman" panose="02020603050405020304" pitchFamily="18" charset="0"/>
                <a:cs typeface="Times New Roman" panose="02020603050405020304" pitchFamily="18" charset="0"/>
              </a:rPr>
              <a:t>优化方法</a:t>
            </a:r>
            <a:endParaRPr lang="zh-CN" altLang="en-US" sz="2400" b="1" dirty="0">
              <a:latin typeface="Times New Roman" panose="02020603050405020304" pitchFamily="18" charset="0"/>
              <a:cs typeface="Times New Roman" panose="02020603050405020304" pitchFamily="18" charset="0"/>
              <a:sym typeface="+mn-ea"/>
            </a:endParaRPr>
          </a:p>
        </p:txBody>
      </p:sp>
      <p:sp>
        <p:nvSpPr>
          <p:cNvPr id="5" name="文本框 4">
            <a:extLst>
              <a:ext uri="{FF2B5EF4-FFF2-40B4-BE49-F238E27FC236}">
                <a16:creationId xmlns:a16="http://schemas.microsoft.com/office/drawing/2014/main" id="{202A018A-96BC-40E2-99AA-D221A671C41E}"/>
              </a:ext>
            </a:extLst>
          </p:cNvPr>
          <p:cNvSpPr txBox="1"/>
          <p:nvPr/>
        </p:nvSpPr>
        <p:spPr>
          <a:xfrm>
            <a:off x="467832" y="1479329"/>
            <a:ext cx="4572000" cy="400110"/>
          </a:xfrm>
          <a:prstGeom prst="rect">
            <a:avLst/>
          </a:prstGeom>
          <a:noFill/>
        </p:spPr>
        <p:txBody>
          <a:bodyPr wrap="square">
            <a:spAutoFit/>
          </a:bodyPr>
          <a:lstStyle/>
          <a:p>
            <a:pPr marL="355600" indent="-342900">
              <a:lnSpc>
                <a:spcPct val="100000"/>
              </a:lnSpc>
              <a:spcBef>
                <a:spcPts val="100"/>
              </a:spcBef>
              <a:buFont typeface="Wingdings" panose="05000000000000000000" pitchFamily="2" charset="2"/>
              <a:buChar char="q"/>
              <a:tabLst>
                <a:tab pos="218440" algn="l"/>
              </a:tabLst>
            </a:pPr>
            <a:r>
              <a:rPr lang="zh-CN" altLang="en-US" sz="2000" b="1" dirty="0">
                <a:latin typeface="微软雅黑" panose="020B0503020204020204" pitchFamily="34" charset="-122"/>
                <a:cs typeface="微软雅黑" panose="020B0503020204020204" pitchFamily="34" charset="-122"/>
              </a:rPr>
              <a:t>梯度下降</a:t>
            </a:r>
            <a:endParaRPr lang="zh-CN" altLang="en-US" sz="2000" dirty="0">
              <a:latin typeface="微软雅黑" panose="020B0503020204020204" pitchFamily="34" charset="-122"/>
              <a:cs typeface="微软雅黑" panose="020B0503020204020204" pitchFamily="34" charset="-122"/>
            </a:endParaRPr>
          </a:p>
        </p:txBody>
      </p:sp>
      <p:pic>
        <p:nvPicPr>
          <p:cNvPr id="6" name="Picture 6" descr="相关图片">
            <a:extLst>
              <a:ext uri="{FF2B5EF4-FFF2-40B4-BE49-F238E27FC236}">
                <a16:creationId xmlns:a16="http://schemas.microsoft.com/office/drawing/2014/main" id="{8DE972E8-1FC5-47BE-941B-343280ED77EC}"/>
              </a:ext>
            </a:extLst>
          </p:cNvPr>
          <p:cNvPicPr>
            <a:picLocks noChangeAspect="1" noChangeArrowheads="1"/>
          </p:cNvPicPr>
          <p:nvPr/>
        </p:nvPicPr>
        <p:blipFill>
          <a:blip r:embed="rId2"/>
          <a:srcRect/>
          <a:stretch>
            <a:fillRect/>
          </a:stretch>
        </p:blipFill>
        <p:spPr bwMode="auto">
          <a:xfrm>
            <a:off x="1705610" y="1879439"/>
            <a:ext cx="2866390" cy="29508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åº¦ä¸é">
            <a:extLst>
              <a:ext uri="{FF2B5EF4-FFF2-40B4-BE49-F238E27FC236}">
                <a16:creationId xmlns:a16="http://schemas.microsoft.com/office/drawing/2014/main" id="{A01727DD-2B6E-48B1-BA33-4B994F0EDA8F}"/>
              </a:ext>
            </a:extLst>
          </p:cNvPr>
          <p:cNvPicPr>
            <a:picLocks noChangeAspect="1" noChangeArrowheads="1" noCrop="1"/>
          </p:cNvPicPr>
          <p:nvPr/>
        </p:nvPicPr>
        <p:blipFill>
          <a:blip r:embed="rId3"/>
          <a:srcRect/>
          <a:stretch>
            <a:fillRect/>
          </a:stretch>
        </p:blipFill>
        <p:spPr bwMode="auto">
          <a:xfrm>
            <a:off x="4995545" y="1879440"/>
            <a:ext cx="2951480" cy="281813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屏幕剪辑">
            <a:extLst>
              <a:ext uri="{FF2B5EF4-FFF2-40B4-BE49-F238E27FC236}">
                <a16:creationId xmlns:a16="http://schemas.microsoft.com/office/drawing/2014/main" id="{C784FE72-CCF7-4040-87CC-B6862DB31137}"/>
              </a:ext>
            </a:extLst>
          </p:cNvPr>
          <p:cNvPicPr>
            <a:picLocks noChangeAspect="1"/>
          </p:cNvPicPr>
          <p:nvPr/>
        </p:nvPicPr>
        <p:blipFill>
          <a:blip r:embed="rId4"/>
          <a:stretch>
            <a:fillRect/>
          </a:stretch>
        </p:blipFill>
        <p:spPr>
          <a:xfrm>
            <a:off x="2727325" y="4697569"/>
            <a:ext cx="4277995" cy="1608455"/>
          </a:xfrm>
          <a:prstGeom prst="rect">
            <a:avLst/>
          </a:prstGeom>
        </p:spPr>
      </p:pic>
      <p:sp>
        <p:nvSpPr>
          <p:cNvPr id="11" name="文本框 10">
            <a:extLst>
              <a:ext uri="{FF2B5EF4-FFF2-40B4-BE49-F238E27FC236}">
                <a16:creationId xmlns:a16="http://schemas.microsoft.com/office/drawing/2014/main" id="{B7BC8B34-EE42-4BAD-873C-C4AE01AAD0BC}"/>
              </a:ext>
            </a:extLst>
          </p:cNvPr>
          <p:cNvSpPr txBox="1"/>
          <p:nvPr/>
        </p:nvSpPr>
        <p:spPr>
          <a:xfrm>
            <a:off x="1473865" y="5634829"/>
            <a:ext cx="874395" cy="368300"/>
          </a:xfrm>
          <a:prstGeom prst="rect">
            <a:avLst/>
          </a:prstGeom>
          <a:noFill/>
        </p:spPr>
        <p:txBody>
          <a:bodyPr wrap="square" rtlCol="0">
            <a:spAutoFit/>
          </a:bodyPr>
          <a:lstStyle/>
          <a:p>
            <a:r>
              <a:rPr lang="zh-CN" altLang="en-US" b="1" dirty="0"/>
              <a:t>学习率</a:t>
            </a:r>
          </a:p>
        </p:txBody>
      </p:sp>
      <p:sp>
        <p:nvSpPr>
          <p:cNvPr id="4" name="椭圆 3">
            <a:extLst>
              <a:ext uri="{FF2B5EF4-FFF2-40B4-BE49-F238E27FC236}">
                <a16:creationId xmlns:a16="http://schemas.microsoft.com/office/drawing/2014/main" id="{9E819207-B4BE-421D-BFAD-E9A45BA9B751}"/>
              </a:ext>
            </a:extLst>
          </p:cNvPr>
          <p:cNvSpPr/>
          <p:nvPr/>
        </p:nvSpPr>
        <p:spPr>
          <a:xfrm>
            <a:off x="4029740" y="5501796"/>
            <a:ext cx="340241" cy="707618"/>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172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866418E6-E68F-4E33-928F-72E3620D9CA0}"/>
              </a:ext>
            </a:extLst>
          </p:cNvPr>
          <p:cNvSpPr txBox="1"/>
          <p:nvPr/>
        </p:nvSpPr>
        <p:spPr>
          <a:xfrm>
            <a:off x="227965" y="762635"/>
            <a:ext cx="6782435" cy="496098"/>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lang="zh-CN" altLang="en-US" sz="2400" b="1" dirty="0">
                <a:latin typeface="Times New Roman" panose="02020603050405020304" pitchFamily="18" charset="0"/>
                <a:cs typeface="Times New Roman" panose="02020603050405020304" pitchFamily="18" charset="0"/>
              </a:rPr>
              <a:t>优化方法</a:t>
            </a:r>
            <a:endParaRPr lang="zh-CN" altLang="en-US" sz="2400" b="1" dirty="0">
              <a:latin typeface="Times New Roman" panose="02020603050405020304" pitchFamily="18" charset="0"/>
              <a:cs typeface="Times New Roman" panose="02020603050405020304" pitchFamily="18" charset="0"/>
              <a:sym typeface="+mn-ea"/>
            </a:endParaRPr>
          </a:p>
        </p:txBody>
      </p:sp>
      <p:sp>
        <p:nvSpPr>
          <p:cNvPr id="4" name="文本框 3">
            <a:extLst>
              <a:ext uri="{FF2B5EF4-FFF2-40B4-BE49-F238E27FC236}">
                <a16:creationId xmlns:a16="http://schemas.microsoft.com/office/drawing/2014/main" id="{1211BB60-EDF9-4433-916A-2C204C0A450C}"/>
              </a:ext>
            </a:extLst>
          </p:cNvPr>
          <p:cNvSpPr txBox="1"/>
          <p:nvPr/>
        </p:nvSpPr>
        <p:spPr>
          <a:xfrm>
            <a:off x="467832" y="1479329"/>
            <a:ext cx="4572000" cy="400110"/>
          </a:xfrm>
          <a:prstGeom prst="rect">
            <a:avLst/>
          </a:prstGeom>
          <a:noFill/>
        </p:spPr>
        <p:txBody>
          <a:bodyPr wrap="square">
            <a:spAutoFit/>
          </a:bodyPr>
          <a:lstStyle/>
          <a:p>
            <a:pPr marL="355600" indent="-342900">
              <a:lnSpc>
                <a:spcPct val="100000"/>
              </a:lnSpc>
              <a:spcBef>
                <a:spcPts val="100"/>
              </a:spcBef>
              <a:buFont typeface="Wingdings" panose="05000000000000000000" pitchFamily="2" charset="2"/>
              <a:buChar char="q"/>
              <a:tabLst>
                <a:tab pos="218440" algn="l"/>
              </a:tabLst>
            </a:pPr>
            <a:r>
              <a:rPr lang="zh-CN" altLang="en-US" sz="2000" b="1" dirty="0">
                <a:latin typeface="微软雅黑" panose="020B0503020204020204" pitchFamily="34" charset="-122"/>
                <a:cs typeface="微软雅黑" panose="020B0503020204020204" pitchFamily="34" charset="-122"/>
              </a:rPr>
              <a:t>学习率是十分重要的超参数！</a:t>
            </a:r>
            <a:endParaRPr lang="zh-CN" altLang="en-US" sz="2000" dirty="0">
              <a:latin typeface="微软雅黑" panose="020B0503020204020204" pitchFamily="34" charset="-122"/>
              <a:cs typeface="微软雅黑" panose="020B0503020204020204" pitchFamily="34" charset="-122"/>
            </a:endParaRPr>
          </a:p>
        </p:txBody>
      </p:sp>
      <p:pic>
        <p:nvPicPr>
          <p:cNvPr id="5" name="Picture 2" descr="Goldilocks of learning rates">
            <a:extLst>
              <a:ext uri="{FF2B5EF4-FFF2-40B4-BE49-F238E27FC236}">
                <a16:creationId xmlns:a16="http://schemas.microsoft.com/office/drawing/2014/main" id="{B5314B5F-E5A1-41C8-AA7B-484ECF137C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825" y="1916653"/>
            <a:ext cx="7118350" cy="2760980"/>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4">
            <a:extLst>
              <a:ext uri="{FF2B5EF4-FFF2-40B4-BE49-F238E27FC236}">
                <a16:creationId xmlns:a16="http://schemas.microsoft.com/office/drawing/2014/main" id="{101D3651-2A30-4099-BA74-B7C4E22674B9}"/>
              </a:ext>
            </a:extLst>
          </p:cNvPr>
          <p:cNvSpPr/>
          <p:nvPr/>
        </p:nvSpPr>
        <p:spPr>
          <a:xfrm>
            <a:off x="3026513" y="4513803"/>
            <a:ext cx="3246696" cy="234419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248088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A59B7E65-E97F-4E65-BB8C-9920340323B0}"/>
              </a:ext>
            </a:extLst>
          </p:cNvPr>
          <p:cNvSpPr txBox="1"/>
          <p:nvPr/>
        </p:nvSpPr>
        <p:spPr>
          <a:xfrm>
            <a:off x="227965" y="762635"/>
            <a:ext cx="6782435" cy="496098"/>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lang="zh-CN" altLang="en-US" sz="2400" b="1" dirty="0">
                <a:latin typeface="Times New Roman" panose="02020603050405020304" pitchFamily="18" charset="0"/>
                <a:cs typeface="Times New Roman" panose="02020603050405020304" pitchFamily="18" charset="0"/>
              </a:rPr>
              <a:t>优化方法</a:t>
            </a:r>
            <a:endParaRPr lang="zh-CN" altLang="en-US" sz="2400" b="1" dirty="0">
              <a:latin typeface="Times New Roman" panose="02020603050405020304" pitchFamily="18" charset="0"/>
              <a:cs typeface="Times New Roman" panose="02020603050405020304" pitchFamily="18" charset="0"/>
              <a:sym typeface="+mn-ea"/>
            </a:endParaRPr>
          </a:p>
        </p:txBody>
      </p:sp>
      <p:sp>
        <p:nvSpPr>
          <p:cNvPr id="4" name="文本框 3">
            <a:extLst>
              <a:ext uri="{FF2B5EF4-FFF2-40B4-BE49-F238E27FC236}">
                <a16:creationId xmlns:a16="http://schemas.microsoft.com/office/drawing/2014/main" id="{E2166939-CB48-4227-9A6A-23E9521FAD12}"/>
              </a:ext>
            </a:extLst>
          </p:cNvPr>
          <p:cNvSpPr txBox="1"/>
          <p:nvPr/>
        </p:nvSpPr>
        <p:spPr>
          <a:xfrm>
            <a:off x="467832" y="1479329"/>
            <a:ext cx="4572000" cy="400110"/>
          </a:xfrm>
          <a:prstGeom prst="rect">
            <a:avLst/>
          </a:prstGeom>
          <a:noFill/>
        </p:spPr>
        <p:txBody>
          <a:bodyPr wrap="square">
            <a:spAutoFit/>
          </a:bodyPr>
          <a:lstStyle/>
          <a:p>
            <a:pPr marL="355600" indent="-342900">
              <a:lnSpc>
                <a:spcPct val="100000"/>
              </a:lnSpc>
              <a:spcBef>
                <a:spcPts val="100"/>
              </a:spcBef>
              <a:buFont typeface="Wingdings" panose="05000000000000000000" pitchFamily="2" charset="2"/>
              <a:buChar char="q"/>
              <a:tabLst>
                <a:tab pos="218440" algn="l"/>
              </a:tabLst>
            </a:pPr>
            <a:r>
              <a:rPr lang="zh-CN" altLang="en-US" sz="2000" b="1" dirty="0">
                <a:latin typeface="微软雅黑" panose="020B0503020204020204" pitchFamily="34" charset="-122"/>
                <a:cs typeface="微软雅黑" panose="020B0503020204020204" pitchFamily="34" charset="-122"/>
              </a:rPr>
              <a:t>批量梯度下降法 </a:t>
            </a:r>
            <a:r>
              <a:rPr lang="en-US" altLang="zh-CN" sz="2000" b="1" dirty="0">
                <a:latin typeface="微软雅黑" panose="020B0503020204020204" pitchFamily="34" charset="-122"/>
                <a:cs typeface="微软雅黑" panose="020B0503020204020204" pitchFamily="34" charset="-122"/>
              </a:rPr>
              <a:t>V.S. </a:t>
            </a:r>
            <a:r>
              <a:rPr lang="zh-CN" altLang="en-US" sz="2000" b="1" dirty="0">
                <a:latin typeface="微软雅黑" panose="020B0503020204020204" pitchFamily="34" charset="-122"/>
                <a:cs typeface="微软雅黑" panose="020B0503020204020204" pitchFamily="34" charset="-122"/>
              </a:rPr>
              <a:t>随机梯度下降</a:t>
            </a:r>
            <a:endParaRPr lang="zh-CN" altLang="en-US" sz="2000" dirty="0">
              <a:latin typeface="微软雅黑" panose="020B0503020204020204" pitchFamily="34" charset="-122"/>
              <a:cs typeface="微软雅黑" panose="020B0503020204020204" pitchFamily="34" charset="-122"/>
            </a:endParaRPr>
          </a:p>
        </p:txBody>
      </p:sp>
      <p:sp>
        <p:nvSpPr>
          <p:cNvPr id="5" name="object 3">
            <a:extLst>
              <a:ext uri="{FF2B5EF4-FFF2-40B4-BE49-F238E27FC236}">
                <a16:creationId xmlns:a16="http://schemas.microsoft.com/office/drawing/2014/main" id="{7EEBCAAA-D27C-4505-A349-71AB1F468F4A}"/>
              </a:ext>
            </a:extLst>
          </p:cNvPr>
          <p:cNvSpPr txBox="1"/>
          <p:nvPr/>
        </p:nvSpPr>
        <p:spPr>
          <a:xfrm>
            <a:off x="916940" y="1939290"/>
            <a:ext cx="7865553" cy="1801775"/>
          </a:xfrm>
          <a:prstGeom prst="rect">
            <a:avLst/>
          </a:prstGeom>
        </p:spPr>
        <p:txBody>
          <a:bodyPr vert="horz" wrap="square" lIns="0" tIns="12700" rIns="0" bIns="0" rtlCol="0">
            <a:spAutoFit/>
          </a:bodyPr>
          <a:lstStyle/>
          <a:p>
            <a:pPr marL="12700" marR="5080" algn="just">
              <a:lnSpc>
                <a:spcPct val="150000"/>
              </a:lnSpc>
              <a:spcBef>
                <a:spcPts val="100"/>
              </a:spcBef>
            </a:pPr>
            <a:r>
              <a:rPr sz="2000" spc="20" dirty="0">
                <a:latin typeface="微软雅黑" panose="020B0503020204020204" pitchFamily="34" charset="-122"/>
                <a:cs typeface="微软雅黑" panose="020B0503020204020204" pitchFamily="34" charset="-122"/>
              </a:rPr>
              <a:t>（批量</a:t>
            </a:r>
            <a:r>
              <a:rPr sz="2000" spc="10" dirty="0">
                <a:latin typeface="微软雅黑" panose="020B0503020204020204" pitchFamily="34" charset="-122"/>
                <a:cs typeface="微软雅黑" panose="020B0503020204020204" pitchFamily="34" charset="-122"/>
              </a:rPr>
              <a:t>）梯</a:t>
            </a:r>
            <a:r>
              <a:rPr sz="2000" spc="20" dirty="0">
                <a:latin typeface="微软雅黑" panose="020B0503020204020204" pitchFamily="34" charset="-122"/>
                <a:cs typeface="微软雅黑" panose="020B0503020204020204" pitchFamily="34" charset="-122"/>
              </a:rPr>
              <a:t>度下降</a:t>
            </a:r>
            <a:r>
              <a:rPr sz="2000" spc="5" dirty="0">
                <a:latin typeface="微软雅黑" panose="020B0503020204020204" pitchFamily="34" charset="-122"/>
                <a:cs typeface="微软雅黑" panose="020B0503020204020204" pitchFamily="34" charset="-122"/>
              </a:rPr>
              <a:t>法在</a:t>
            </a:r>
            <a:r>
              <a:rPr sz="2000" spc="20" dirty="0">
                <a:latin typeface="微软雅黑" panose="020B0503020204020204" pitchFamily="34" charset="-122"/>
                <a:cs typeface="微软雅黑" panose="020B0503020204020204" pitchFamily="34" charset="-122"/>
              </a:rPr>
              <a:t>每次迭</a:t>
            </a:r>
            <a:r>
              <a:rPr sz="2000" spc="5" dirty="0">
                <a:latin typeface="微软雅黑" panose="020B0503020204020204" pitchFamily="34" charset="-122"/>
                <a:cs typeface="微软雅黑" panose="020B0503020204020204" pitchFamily="34" charset="-122"/>
              </a:rPr>
              <a:t>代都</a:t>
            </a:r>
            <a:r>
              <a:rPr sz="2000" spc="20" dirty="0">
                <a:latin typeface="微软雅黑" panose="020B0503020204020204" pitchFamily="34" charset="-122"/>
                <a:cs typeface="微软雅黑" panose="020B0503020204020204" pitchFamily="34" charset="-122"/>
              </a:rPr>
              <a:t>需计算</a:t>
            </a:r>
            <a:r>
              <a:rPr sz="2000" spc="5" dirty="0">
                <a:latin typeface="微软雅黑" panose="020B0503020204020204" pitchFamily="34" charset="-122"/>
                <a:cs typeface="微软雅黑" panose="020B0503020204020204" pitchFamily="34" charset="-122"/>
              </a:rPr>
              <a:t>每个</a:t>
            </a:r>
            <a:r>
              <a:rPr sz="2000" spc="20" dirty="0">
                <a:latin typeface="微软雅黑" panose="020B0503020204020204" pitchFamily="34" charset="-122"/>
                <a:cs typeface="微软雅黑" panose="020B0503020204020204" pitchFamily="34" charset="-122"/>
              </a:rPr>
              <a:t>样本上</a:t>
            </a:r>
            <a:r>
              <a:rPr sz="2000" spc="5" dirty="0">
                <a:latin typeface="微软雅黑" panose="020B0503020204020204" pitchFamily="34" charset="-122"/>
                <a:cs typeface="微软雅黑" panose="020B0503020204020204" pitchFamily="34" charset="-122"/>
              </a:rPr>
              <a:t>损失</a:t>
            </a:r>
            <a:r>
              <a:rPr sz="2000" spc="20" dirty="0">
                <a:latin typeface="微软雅黑" panose="020B0503020204020204" pitchFamily="34" charset="-122"/>
                <a:cs typeface="微软雅黑" panose="020B0503020204020204" pitchFamily="34" charset="-122"/>
              </a:rPr>
              <a:t>函数</a:t>
            </a:r>
            <a:r>
              <a:rPr sz="2000" spc="5" dirty="0">
                <a:latin typeface="微软雅黑" panose="020B0503020204020204" pitchFamily="34" charset="-122"/>
                <a:cs typeface="微软雅黑" panose="020B0503020204020204" pitchFamily="34" charset="-122"/>
              </a:rPr>
              <a:t>的</a:t>
            </a:r>
            <a:r>
              <a:rPr sz="2000" spc="20" dirty="0">
                <a:latin typeface="微软雅黑" panose="020B0503020204020204" pitchFamily="34" charset="-122"/>
                <a:cs typeface="微软雅黑" panose="020B0503020204020204" pitchFamily="34" charset="-122"/>
              </a:rPr>
              <a:t>梯</a:t>
            </a:r>
            <a:r>
              <a:rPr sz="2000" spc="5" dirty="0">
                <a:latin typeface="微软雅黑" panose="020B0503020204020204" pitchFamily="34" charset="-122"/>
                <a:cs typeface="微软雅黑" panose="020B0503020204020204" pitchFamily="34" charset="-122"/>
              </a:rPr>
              <a:t>度</a:t>
            </a:r>
            <a:r>
              <a:rPr sz="2000" spc="20" dirty="0">
                <a:latin typeface="微软雅黑" panose="020B0503020204020204" pitchFamily="34" charset="-122"/>
                <a:cs typeface="微软雅黑" panose="020B0503020204020204" pitchFamily="34" charset="-122"/>
              </a:rPr>
              <a:t>并加</a:t>
            </a:r>
            <a:r>
              <a:rPr sz="2000" spc="80" dirty="0">
                <a:latin typeface="微软雅黑" panose="020B0503020204020204" pitchFamily="34" charset="-122"/>
                <a:cs typeface="微软雅黑" panose="020B0503020204020204" pitchFamily="34" charset="-122"/>
              </a:rPr>
              <a:t>和</a:t>
            </a:r>
            <a:r>
              <a:rPr sz="2000" spc="35" dirty="0">
                <a:latin typeface="微软雅黑" panose="020B0503020204020204" pitchFamily="34" charset="-122"/>
                <a:cs typeface="微软雅黑" panose="020B0503020204020204" pitchFamily="34" charset="-122"/>
              </a:rPr>
              <a:t>，</a:t>
            </a:r>
            <a:r>
              <a:rPr sz="2000" dirty="0">
                <a:latin typeface="微软雅黑" panose="020B0503020204020204" pitchFamily="34" charset="-122"/>
                <a:cs typeface="微软雅黑" panose="020B0503020204020204" pitchFamily="34" charset="-122"/>
              </a:rPr>
              <a:t>计</a:t>
            </a:r>
            <a:r>
              <a:rPr sz="2000" spc="20" dirty="0">
                <a:latin typeface="微软雅黑" panose="020B0503020204020204" pitchFamily="34" charset="-122"/>
                <a:cs typeface="微软雅黑" panose="020B0503020204020204" pitchFamily="34" charset="-122"/>
              </a:rPr>
              <a:t>算复杂</a:t>
            </a:r>
            <a:r>
              <a:rPr sz="2000" spc="5" dirty="0">
                <a:latin typeface="微软雅黑" panose="020B0503020204020204" pitchFamily="34" charset="-122"/>
                <a:cs typeface="微软雅黑" panose="020B0503020204020204" pitchFamily="34" charset="-122"/>
              </a:rPr>
              <a:t>度较</a:t>
            </a:r>
            <a:r>
              <a:rPr sz="2000" spc="35" dirty="0">
                <a:latin typeface="微软雅黑" panose="020B0503020204020204" pitchFamily="34" charset="-122"/>
                <a:cs typeface="微软雅黑" panose="020B0503020204020204" pitchFamily="34" charset="-122"/>
              </a:rPr>
              <a:t>大</a:t>
            </a:r>
            <a:r>
              <a:rPr sz="2000" spc="20" dirty="0">
                <a:latin typeface="微软雅黑" panose="020B0503020204020204" pitchFamily="34" charset="-122"/>
                <a:cs typeface="微软雅黑" panose="020B0503020204020204" pitchFamily="34" charset="-122"/>
              </a:rPr>
              <a:t>；为</a:t>
            </a:r>
            <a:r>
              <a:rPr sz="2000" spc="10" dirty="0">
                <a:latin typeface="微软雅黑" panose="020B0503020204020204" pitchFamily="34" charset="-122"/>
                <a:cs typeface="微软雅黑" panose="020B0503020204020204" pitchFamily="34" charset="-122"/>
              </a:rPr>
              <a:t>了</a:t>
            </a:r>
            <a:r>
              <a:rPr sz="2000" spc="5" dirty="0">
                <a:latin typeface="微软雅黑" panose="020B0503020204020204" pitchFamily="34" charset="-122"/>
                <a:cs typeface="微软雅黑" panose="020B0503020204020204" pitchFamily="34" charset="-122"/>
              </a:rPr>
              <a:t>降</a:t>
            </a:r>
            <a:r>
              <a:rPr sz="2000" spc="20" dirty="0">
                <a:latin typeface="微软雅黑" panose="020B0503020204020204" pitchFamily="34" charset="-122"/>
                <a:cs typeface="微软雅黑" panose="020B0503020204020204" pitchFamily="34" charset="-122"/>
              </a:rPr>
              <a:t>低迭代</a:t>
            </a:r>
            <a:r>
              <a:rPr sz="2000" spc="5" dirty="0">
                <a:latin typeface="微软雅黑" panose="020B0503020204020204" pitchFamily="34" charset="-122"/>
                <a:cs typeface="微软雅黑" panose="020B0503020204020204" pitchFamily="34" charset="-122"/>
              </a:rPr>
              <a:t>的计</a:t>
            </a:r>
            <a:r>
              <a:rPr sz="2000" spc="20" dirty="0">
                <a:latin typeface="微软雅黑" panose="020B0503020204020204" pitchFamily="34" charset="-122"/>
                <a:cs typeface="微软雅黑" panose="020B0503020204020204" pitchFamily="34" charset="-122"/>
              </a:rPr>
              <a:t>算复杂</a:t>
            </a:r>
            <a:r>
              <a:rPr sz="2000" spc="35" dirty="0">
                <a:latin typeface="微软雅黑" panose="020B0503020204020204" pitchFamily="34" charset="-122"/>
                <a:cs typeface="微软雅黑" panose="020B0503020204020204" pitchFamily="34" charset="-122"/>
              </a:rPr>
              <a:t>度</a:t>
            </a:r>
            <a:r>
              <a:rPr sz="2000" spc="15" dirty="0">
                <a:latin typeface="微软雅黑" panose="020B0503020204020204" pitchFamily="34" charset="-122"/>
                <a:cs typeface="微软雅黑" panose="020B0503020204020204" pitchFamily="34" charset="-122"/>
              </a:rPr>
              <a:t>，</a:t>
            </a:r>
            <a:r>
              <a:rPr sz="2000" spc="20" dirty="0">
                <a:latin typeface="微软雅黑" panose="020B0503020204020204" pitchFamily="34" charset="-122"/>
                <a:cs typeface="微软雅黑" panose="020B0503020204020204" pitchFamily="34" charset="-122"/>
              </a:rPr>
              <a:t>可以每</a:t>
            </a:r>
            <a:r>
              <a:rPr sz="2000" spc="5" dirty="0">
                <a:latin typeface="微软雅黑" panose="020B0503020204020204" pitchFamily="34" charset="-122"/>
                <a:cs typeface="微软雅黑" panose="020B0503020204020204" pitchFamily="34" charset="-122"/>
              </a:rPr>
              <a:t>次迭</a:t>
            </a:r>
            <a:r>
              <a:rPr sz="2000" spc="20" dirty="0">
                <a:latin typeface="微软雅黑" panose="020B0503020204020204" pitchFamily="34" charset="-122"/>
                <a:cs typeface="微软雅黑" panose="020B0503020204020204" pitchFamily="34" charset="-122"/>
              </a:rPr>
              <a:t>代只</a:t>
            </a:r>
            <a:r>
              <a:rPr sz="2000" spc="5" dirty="0">
                <a:latin typeface="微软雅黑" panose="020B0503020204020204" pitchFamily="34" charset="-122"/>
                <a:cs typeface="微软雅黑" panose="020B0503020204020204" pitchFamily="34" charset="-122"/>
              </a:rPr>
              <a:t>采</a:t>
            </a:r>
            <a:r>
              <a:rPr sz="2000" spc="20" dirty="0">
                <a:latin typeface="微软雅黑" panose="020B0503020204020204" pitchFamily="34" charset="-122"/>
                <a:cs typeface="微软雅黑" panose="020B0503020204020204" pitchFamily="34" charset="-122"/>
              </a:rPr>
              <a:t>集</a:t>
            </a:r>
            <a:r>
              <a:rPr sz="2000" spc="5" dirty="0">
                <a:latin typeface="微软雅黑" panose="020B0503020204020204" pitchFamily="34" charset="-122"/>
                <a:cs typeface="微软雅黑" panose="020B0503020204020204" pitchFamily="34" charset="-122"/>
              </a:rPr>
              <a:t>一</a:t>
            </a:r>
            <a:r>
              <a:rPr sz="2000" spc="20" dirty="0">
                <a:latin typeface="微软雅黑" panose="020B0503020204020204" pitchFamily="34" charset="-122"/>
                <a:cs typeface="微软雅黑" panose="020B0503020204020204" pitchFamily="34" charset="-122"/>
              </a:rPr>
              <a:t>个样</a:t>
            </a:r>
            <a:r>
              <a:rPr sz="2000" spc="40" dirty="0">
                <a:latin typeface="微软雅黑" panose="020B0503020204020204" pitchFamily="34" charset="-122"/>
                <a:cs typeface="微软雅黑" panose="020B0503020204020204" pitchFamily="34" charset="-122"/>
              </a:rPr>
              <a:t>本</a:t>
            </a:r>
            <a:r>
              <a:rPr sz="2000" spc="35" dirty="0">
                <a:latin typeface="微软雅黑" panose="020B0503020204020204" pitchFamily="34" charset="-122"/>
                <a:cs typeface="微软雅黑" panose="020B0503020204020204" pitchFamily="34" charset="-122"/>
              </a:rPr>
              <a:t>，</a:t>
            </a:r>
            <a:r>
              <a:rPr sz="2000" dirty="0">
                <a:latin typeface="微软雅黑" panose="020B0503020204020204" pitchFamily="34" charset="-122"/>
                <a:cs typeface="微软雅黑" panose="020B0503020204020204" pitchFamily="34" charset="-122"/>
              </a:rPr>
              <a:t>计算该样本的损失函数的梯度并更新参数，即</a:t>
            </a:r>
            <a:r>
              <a:rPr sz="2000" dirty="0">
                <a:solidFill>
                  <a:srgbClr val="FF0000"/>
                </a:solidFill>
                <a:latin typeface="微软雅黑" panose="020B0503020204020204" pitchFamily="34" charset="-122"/>
                <a:cs typeface="微软雅黑" panose="020B0503020204020204" pitchFamily="34" charset="-122"/>
              </a:rPr>
              <a:t>随机梯度下降</a:t>
            </a:r>
            <a:r>
              <a:rPr sz="2000" spc="-15" dirty="0">
                <a:solidFill>
                  <a:srgbClr val="FF0000"/>
                </a:solidFill>
                <a:latin typeface="微软雅黑" panose="020B0503020204020204" pitchFamily="34" charset="-122"/>
                <a:cs typeface="微软雅黑" panose="020B0503020204020204" pitchFamily="34" charset="-122"/>
              </a:rPr>
              <a:t>法</a:t>
            </a:r>
            <a:r>
              <a:rPr sz="2000" dirty="0">
                <a:latin typeface="微软雅黑" panose="020B0503020204020204" pitchFamily="34" charset="-122"/>
                <a:cs typeface="微软雅黑" panose="020B0503020204020204" pitchFamily="34" charset="-122"/>
              </a:rPr>
              <a:t>。</a:t>
            </a:r>
          </a:p>
        </p:txBody>
      </p:sp>
      <p:grpSp>
        <p:nvGrpSpPr>
          <p:cNvPr id="6" name="组合 5">
            <a:extLst>
              <a:ext uri="{FF2B5EF4-FFF2-40B4-BE49-F238E27FC236}">
                <a16:creationId xmlns:a16="http://schemas.microsoft.com/office/drawing/2014/main" id="{27E5B5A7-4B23-4E36-89A9-6D5AC17C1962}"/>
              </a:ext>
            </a:extLst>
          </p:cNvPr>
          <p:cNvGrpSpPr/>
          <p:nvPr/>
        </p:nvGrpSpPr>
        <p:grpSpPr>
          <a:xfrm>
            <a:off x="467832" y="4223385"/>
            <a:ext cx="3716020" cy="1871980"/>
            <a:chOff x="1424" y="4067"/>
            <a:chExt cx="5852" cy="2948"/>
          </a:xfrm>
        </p:grpSpPr>
        <p:sp>
          <p:nvSpPr>
            <p:cNvPr id="7" name="object 8">
              <a:extLst>
                <a:ext uri="{FF2B5EF4-FFF2-40B4-BE49-F238E27FC236}">
                  <a16:creationId xmlns:a16="http://schemas.microsoft.com/office/drawing/2014/main" id="{3D0176DE-B220-4141-9FA9-DDD0D70D8763}"/>
                </a:ext>
              </a:extLst>
            </p:cNvPr>
            <p:cNvSpPr/>
            <p:nvPr/>
          </p:nvSpPr>
          <p:spPr>
            <a:xfrm>
              <a:off x="1540" y="4157"/>
              <a:ext cx="5567" cy="1959"/>
            </a:xfrm>
            <a:prstGeom prst="rect">
              <a:avLst/>
            </a:prstGeom>
            <a:blipFill>
              <a:blip r:embed="rId2"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6C2D6E16-289B-4815-9811-F65AB8DE377B}"/>
                </a:ext>
              </a:extLst>
            </p:cNvPr>
            <p:cNvSpPr/>
            <p:nvPr/>
          </p:nvSpPr>
          <p:spPr>
            <a:xfrm>
              <a:off x="1424" y="4067"/>
              <a:ext cx="5852" cy="2230"/>
            </a:xfrm>
            <a:custGeom>
              <a:avLst/>
              <a:gdLst/>
              <a:ahLst/>
              <a:cxnLst/>
              <a:rect l="l" t="t" r="r" b="b"/>
              <a:pathLst>
                <a:path w="3716020" h="1416050">
                  <a:moveTo>
                    <a:pt x="0" y="1415796"/>
                  </a:moveTo>
                  <a:lnTo>
                    <a:pt x="3715511" y="1415796"/>
                  </a:lnTo>
                  <a:lnTo>
                    <a:pt x="3715511" y="0"/>
                  </a:lnTo>
                  <a:lnTo>
                    <a:pt x="0" y="0"/>
                  </a:lnTo>
                  <a:lnTo>
                    <a:pt x="0" y="1415796"/>
                  </a:lnTo>
                  <a:close/>
                </a:path>
              </a:pathLst>
            </a:custGeom>
            <a:ln w="32004">
              <a:solidFill>
                <a:srgbClr val="006FC0"/>
              </a:solidFill>
            </a:ln>
          </p:spPr>
          <p:txBody>
            <a:bodyPr wrap="square" lIns="0" tIns="0" rIns="0" bIns="0" rtlCol="0"/>
            <a:lstStyle/>
            <a:p>
              <a:endParaRPr/>
            </a:p>
          </p:txBody>
        </p:sp>
        <p:sp>
          <p:nvSpPr>
            <p:cNvPr id="10" name="object 10">
              <a:extLst>
                <a:ext uri="{FF2B5EF4-FFF2-40B4-BE49-F238E27FC236}">
                  <a16:creationId xmlns:a16="http://schemas.microsoft.com/office/drawing/2014/main" id="{2CAB2C4B-8B86-452E-975A-736B4CAB334F}"/>
                </a:ext>
              </a:extLst>
            </p:cNvPr>
            <p:cNvSpPr txBox="1"/>
            <p:nvPr/>
          </p:nvSpPr>
          <p:spPr>
            <a:xfrm>
              <a:off x="1963" y="6495"/>
              <a:ext cx="4848" cy="521"/>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FF0000"/>
                  </a:solidFill>
                  <a:latin typeface="微软雅黑" panose="020B0503020204020204" pitchFamily="34" charset="-122"/>
                  <a:cs typeface="微软雅黑" panose="020B0503020204020204" pitchFamily="34" charset="-122"/>
                </a:rPr>
                <a:t>速度慢！大数据内存不</a:t>
              </a:r>
              <a:r>
                <a:rPr sz="2000" b="1" spc="-15" dirty="0">
                  <a:solidFill>
                    <a:srgbClr val="FF0000"/>
                  </a:solidFill>
                  <a:latin typeface="微软雅黑" panose="020B0503020204020204" pitchFamily="34" charset="-122"/>
                  <a:cs typeface="微软雅黑" panose="020B0503020204020204" pitchFamily="34" charset="-122"/>
                </a:rPr>
                <a:t>足</a:t>
              </a:r>
              <a:r>
                <a:rPr sz="2000" b="1" dirty="0">
                  <a:solidFill>
                    <a:srgbClr val="FF0000"/>
                  </a:solidFill>
                  <a:latin typeface="微软雅黑" panose="020B0503020204020204" pitchFamily="34" charset="-122"/>
                  <a:cs typeface="微软雅黑" panose="020B0503020204020204" pitchFamily="34" charset="-122"/>
                </a:rPr>
                <a:t>！</a:t>
              </a:r>
              <a:endParaRPr sz="2000">
                <a:latin typeface="微软雅黑" panose="020B0503020204020204" pitchFamily="34" charset="-122"/>
                <a:cs typeface="微软雅黑" panose="020B0503020204020204" pitchFamily="34" charset="-122"/>
              </a:endParaRPr>
            </a:p>
          </p:txBody>
        </p:sp>
      </p:grpSp>
      <p:grpSp>
        <p:nvGrpSpPr>
          <p:cNvPr id="11" name="组合 10">
            <a:extLst>
              <a:ext uri="{FF2B5EF4-FFF2-40B4-BE49-F238E27FC236}">
                <a16:creationId xmlns:a16="http://schemas.microsoft.com/office/drawing/2014/main" id="{EEAD1E44-0F1F-4156-BCD4-8560DE51D9CB}"/>
              </a:ext>
            </a:extLst>
          </p:cNvPr>
          <p:cNvGrpSpPr/>
          <p:nvPr/>
        </p:nvGrpSpPr>
        <p:grpSpPr>
          <a:xfrm>
            <a:off x="4660102" y="4166235"/>
            <a:ext cx="3716020" cy="1862455"/>
            <a:chOff x="1424" y="4067"/>
            <a:chExt cx="5852" cy="2933"/>
          </a:xfrm>
        </p:grpSpPr>
        <p:sp>
          <p:nvSpPr>
            <p:cNvPr id="12" name="object 8">
              <a:extLst>
                <a:ext uri="{FF2B5EF4-FFF2-40B4-BE49-F238E27FC236}">
                  <a16:creationId xmlns:a16="http://schemas.microsoft.com/office/drawing/2014/main" id="{E10BD3B3-761F-4B09-8088-DC70F27C3A71}"/>
                </a:ext>
              </a:extLst>
            </p:cNvPr>
            <p:cNvSpPr/>
            <p:nvPr/>
          </p:nvSpPr>
          <p:spPr>
            <a:xfrm>
              <a:off x="1540" y="4157"/>
              <a:ext cx="5567" cy="1959"/>
            </a:xfrm>
            <a:prstGeom prst="rect">
              <a:avLst/>
            </a:prstGeom>
            <a:blipFill>
              <a:blip r:embed="rId2" cstate="print"/>
              <a:stretch>
                <a:fillRect/>
              </a:stretch>
            </a:blipFill>
          </p:spPr>
          <p:txBody>
            <a:bodyPr wrap="square" lIns="0" tIns="0" rIns="0" bIns="0" rtlCol="0"/>
            <a:lstStyle/>
            <a:p>
              <a:endParaRPr dirty="0"/>
            </a:p>
          </p:txBody>
        </p:sp>
        <p:sp>
          <p:nvSpPr>
            <p:cNvPr id="13" name="object 9">
              <a:extLst>
                <a:ext uri="{FF2B5EF4-FFF2-40B4-BE49-F238E27FC236}">
                  <a16:creationId xmlns:a16="http://schemas.microsoft.com/office/drawing/2014/main" id="{8756394F-7C3D-445A-8D77-FC7FEF89D624}"/>
                </a:ext>
              </a:extLst>
            </p:cNvPr>
            <p:cNvSpPr/>
            <p:nvPr/>
          </p:nvSpPr>
          <p:spPr>
            <a:xfrm>
              <a:off x="1424" y="4067"/>
              <a:ext cx="5852" cy="2230"/>
            </a:xfrm>
            <a:custGeom>
              <a:avLst/>
              <a:gdLst/>
              <a:ahLst/>
              <a:cxnLst/>
              <a:rect l="l" t="t" r="r" b="b"/>
              <a:pathLst>
                <a:path w="3716020" h="1416050">
                  <a:moveTo>
                    <a:pt x="0" y="1415796"/>
                  </a:moveTo>
                  <a:lnTo>
                    <a:pt x="3715511" y="1415796"/>
                  </a:lnTo>
                  <a:lnTo>
                    <a:pt x="3715511" y="0"/>
                  </a:lnTo>
                  <a:lnTo>
                    <a:pt x="0" y="0"/>
                  </a:lnTo>
                  <a:lnTo>
                    <a:pt x="0" y="1415796"/>
                  </a:lnTo>
                  <a:close/>
                </a:path>
              </a:pathLst>
            </a:custGeom>
            <a:ln w="32004">
              <a:solidFill>
                <a:srgbClr val="006FC0"/>
              </a:solidFill>
            </a:ln>
          </p:spPr>
          <p:txBody>
            <a:bodyPr wrap="square" lIns="0" tIns="0" rIns="0" bIns="0" rtlCol="0"/>
            <a:lstStyle/>
            <a:p>
              <a:endParaRPr/>
            </a:p>
          </p:txBody>
        </p:sp>
        <p:sp>
          <p:nvSpPr>
            <p:cNvPr id="14" name="object 10">
              <a:extLst>
                <a:ext uri="{FF2B5EF4-FFF2-40B4-BE49-F238E27FC236}">
                  <a16:creationId xmlns:a16="http://schemas.microsoft.com/office/drawing/2014/main" id="{414573A6-39F2-4469-9FB5-C5573C076441}"/>
                </a:ext>
              </a:extLst>
            </p:cNvPr>
            <p:cNvSpPr txBox="1"/>
            <p:nvPr/>
          </p:nvSpPr>
          <p:spPr>
            <a:xfrm>
              <a:off x="1963" y="6495"/>
              <a:ext cx="5144" cy="505"/>
            </a:xfrm>
            <a:prstGeom prst="rect">
              <a:avLst/>
            </a:prstGeom>
          </p:spPr>
          <p:txBody>
            <a:bodyPr vert="horz" wrap="square" lIns="0" tIns="12700" rIns="0" bIns="0" rtlCol="0">
              <a:spAutoFit/>
            </a:bodyPr>
            <a:lstStyle/>
            <a:p>
              <a:pPr marL="12700">
                <a:lnSpc>
                  <a:spcPct val="100000"/>
                </a:lnSpc>
                <a:spcBef>
                  <a:spcPts val="100"/>
                </a:spcBef>
              </a:pPr>
              <a:r>
                <a:rPr sz="2000" b="1" dirty="0" err="1">
                  <a:solidFill>
                    <a:srgbClr val="FF0000"/>
                  </a:solidFill>
                  <a:latin typeface="微软雅黑" panose="020B0503020204020204" pitchFamily="34" charset="-122"/>
                  <a:cs typeface="微软雅黑" panose="020B0503020204020204" pitchFamily="34" charset="-122"/>
                </a:rPr>
                <a:t>速度</a:t>
              </a:r>
              <a:r>
                <a:rPr lang="zh-CN" altLang="en-US" sz="2000" b="1" dirty="0">
                  <a:solidFill>
                    <a:srgbClr val="FF0000"/>
                  </a:solidFill>
                  <a:latin typeface="微软雅黑" panose="020B0503020204020204" pitchFamily="34" charset="-122"/>
                  <a:cs typeface="微软雅黑" panose="020B0503020204020204" pitchFamily="34" charset="-122"/>
                </a:rPr>
                <a:t>快</a:t>
              </a:r>
              <a:r>
                <a:rPr sz="2000" b="1" dirty="0">
                  <a:solidFill>
                    <a:srgbClr val="FF0000"/>
                  </a:solidFill>
                  <a:latin typeface="微软雅黑" panose="020B0503020204020204" pitchFamily="34" charset="-122"/>
                  <a:cs typeface="微软雅黑" panose="020B0503020204020204" pitchFamily="34" charset="-122"/>
                </a:rPr>
                <a:t>！</a:t>
              </a:r>
              <a:r>
                <a:rPr lang="zh-CN" altLang="en-US" sz="2000" b="1" dirty="0">
                  <a:solidFill>
                    <a:srgbClr val="FF0000"/>
                  </a:solidFill>
                  <a:latin typeface="微软雅黑" panose="020B0503020204020204" pitchFamily="34" charset="-122"/>
                  <a:cs typeface="微软雅黑" panose="020B0503020204020204" pitchFamily="34" charset="-122"/>
                </a:rPr>
                <a:t>模型训练不稳定</a:t>
              </a:r>
              <a:r>
                <a:rPr sz="2000" b="1" dirty="0">
                  <a:solidFill>
                    <a:srgbClr val="FF0000"/>
                  </a:solidFill>
                  <a:latin typeface="微软雅黑" panose="020B0503020204020204" pitchFamily="34" charset="-122"/>
                  <a:cs typeface="微软雅黑" panose="020B0503020204020204" pitchFamily="34" charset="-122"/>
                </a:rPr>
                <a:t>！</a:t>
              </a:r>
              <a:endParaRPr sz="2000" dirty="0">
                <a:latin typeface="微软雅黑" panose="020B0503020204020204" pitchFamily="34" charset="-122"/>
                <a:cs typeface="微软雅黑" panose="020B0503020204020204" pitchFamily="34" charset="-122"/>
              </a:endParaRPr>
            </a:p>
          </p:txBody>
        </p:sp>
      </p:grpSp>
      <p:sp>
        <p:nvSpPr>
          <p:cNvPr id="2" name="乘号 1">
            <a:extLst>
              <a:ext uri="{FF2B5EF4-FFF2-40B4-BE49-F238E27FC236}">
                <a16:creationId xmlns:a16="http://schemas.microsoft.com/office/drawing/2014/main" id="{4A46FA55-90B8-401F-8922-07136F614A00}"/>
              </a:ext>
            </a:extLst>
          </p:cNvPr>
          <p:cNvSpPr/>
          <p:nvPr/>
        </p:nvSpPr>
        <p:spPr>
          <a:xfrm>
            <a:off x="6039293" y="4796015"/>
            <a:ext cx="613177" cy="728485"/>
          </a:xfrm>
          <a:prstGeom prst="mathMultiply">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821364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69DD3826-1E6E-4FA7-9C41-2160F72ECC01}"/>
              </a:ext>
            </a:extLst>
          </p:cNvPr>
          <p:cNvSpPr txBox="1"/>
          <p:nvPr/>
        </p:nvSpPr>
        <p:spPr>
          <a:xfrm>
            <a:off x="227965" y="762635"/>
            <a:ext cx="6782435" cy="496098"/>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lang="zh-CN" altLang="en-US" sz="2400" b="1" dirty="0">
                <a:latin typeface="Times New Roman" panose="02020603050405020304" pitchFamily="18" charset="0"/>
                <a:cs typeface="Times New Roman" panose="02020603050405020304" pitchFamily="18" charset="0"/>
              </a:rPr>
              <a:t>优化方法</a:t>
            </a:r>
            <a:endParaRPr lang="zh-CN" altLang="en-US" sz="2400" b="1" dirty="0">
              <a:latin typeface="Times New Roman" panose="02020603050405020304" pitchFamily="18" charset="0"/>
              <a:cs typeface="Times New Roman" panose="02020603050405020304" pitchFamily="18" charset="0"/>
              <a:sym typeface="+mn-ea"/>
            </a:endParaRPr>
          </a:p>
        </p:txBody>
      </p:sp>
      <p:sp>
        <p:nvSpPr>
          <p:cNvPr id="4" name="object 3">
            <a:extLst>
              <a:ext uri="{FF2B5EF4-FFF2-40B4-BE49-F238E27FC236}">
                <a16:creationId xmlns:a16="http://schemas.microsoft.com/office/drawing/2014/main" id="{8608CA05-1EEA-49C7-9CF7-F7E629052FA7}"/>
              </a:ext>
            </a:extLst>
          </p:cNvPr>
          <p:cNvSpPr txBox="1"/>
          <p:nvPr/>
        </p:nvSpPr>
        <p:spPr>
          <a:xfrm>
            <a:off x="548684" y="1384123"/>
            <a:ext cx="8457093" cy="3390672"/>
          </a:xfrm>
          <a:prstGeom prst="rect">
            <a:avLst/>
          </a:prstGeom>
        </p:spPr>
        <p:txBody>
          <a:bodyPr vert="horz" wrap="square" lIns="0" tIns="195580" rIns="0" bIns="0" rtlCol="0">
            <a:spAutoFit/>
          </a:bodyPr>
          <a:lstStyle/>
          <a:p>
            <a:pPr marL="355600" indent="-342900">
              <a:lnSpc>
                <a:spcPct val="150000"/>
              </a:lnSpc>
              <a:spcBef>
                <a:spcPts val="1540"/>
              </a:spcBef>
              <a:buFont typeface="Wingdings" panose="05000000000000000000" pitchFamily="2" charset="2"/>
              <a:buChar char="q"/>
              <a:tabLst>
                <a:tab pos="218440" algn="l"/>
              </a:tabLst>
            </a:pPr>
            <a:r>
              <a:rPr lang="zh-CN" sz="2000" b="1" dirty="0">
                <a:latin typeface="微软雅黑" panose="020B0503020204020204" pitchFamily="34" charset="-122"/>
                <a:cs typeface="微软雅黑" panose="020B0503020204020204" pitchFamily="34" charset="-122"/>
                <a:sym typeface="+mn-ea"/>
              </a:rPr>
              <a:t>小批量梯度下降法</a:t>
            </a:r>
          </a:p>
          <a:p>
            <a:pPr marL="12700">
              <a:lnSpc>
                <a:spcPct val="150000"/>
              </a:lnSpc>
              <a:spcBef>
                <a:spcPts val="1540"/>
              </a:spcBef>
              <a:buFont typeface="Arial" panose="020B0604020202020204"/>
              <a:tabLst>
                <a:tab pos="218440" algn="l"/>
              </a:tabLst>
            </a:pPr>
            <a:r>
              <a:rPr sz="2000" spc="10" dirty="0" err="1">
                <a:latin typeface="Times New Roman" panose="02020603050405020304" pitchFamily="18" charset="0"/>
                <a:cs typeface="Times New Roman" panose="02020603050405020304" pitchFamily="18" charset="0"/>
                <a:sym typeface="+mn-ea"/>
              </a:rPr>
              <a:t>小</a:t>
            </a:r>
            <a:r>
              <a:rPr sz="2000" dirty="0" err="1">
                <a:latin typeface="Times New Roman" panose="02020603050405020304" pitchFamily="18" charset="0"/>
                <a:cs typeface="Times New Roman" panose="02020603050405020304" pitchFamily="18" charset="0"/>
                <a:sym typeface="+mn-ea"/>
              </a:rPr>
              <a:t>批量</a:t>
            </a:r>
            <a:r>
              <a:rPr sz="2000" spc="10" dirty="0" err="1">
                <a:latin typeface="Times New Roman" panose="02020603050405020304" pitchFamily="18" charset="0"/>
                <a:cs typeface="Times New Roman" panose="02020603050405020304" pitchFamily="18" charset="0"/>
                <a:sym typeface="+mn-ea"/>
              </a:rPr>
              <a:t>梯</a:t>
            </a:r>
            <a:r>
              <a:rPr sz="2000" dirty="0" err="1">
                <a:latin typeface="Times New Roman" panose="02020603050405020304" pitchFamily="18" charset="0"/>
                <a:cs typeface="Times New Roman" panose="02020603050405020304" pitchFamily="18" charset="0"/>
                <a:sym typeface="+mn-ea"/>
              </a:rPr>
              <a:t>度下</a:t>
            </a:r>
            <a:r>
              <a:rPr sz="2000" spc="15" dirty="0" err="1">
                <a:latin typeface="Times New Roman" panose="02020603050405020304" pitchFamily="18" charset="0"/>
                <a:cs typeface="Times New Roman" panose="02020603050405020304" pitchFamily="18" charset="0"/>
                <a:sym typeface="+mn-ea"/>
              </a:rPr>
              <a:t>降</a:t>
            </a:r>
            <a:r>
              <a:rPr sz="2000" spc="-5" dirty="0" err="1">
                <a:latin typeface="Times New Roman" panose="02020603050405020304" pitchFamily="18" charset="0"/>
                <a:cs typeface="Times New Roman" panose="02020603050405020304" pitchFamily="18" charset="0"/>
                <a:sym typeface="+mn-ea"/>
              </a:rPr>
              <a:t>法</a:t>
            </a:r>
            <a:r>
              <a:rPr lang="en-US" sz="2000" spc="-5" dirty="0">
                <a:latin typeface="Times New Roman" panose="02020603050405020304" pitchFamily="18" charset="0"/>
                <a:cs typeface="Times New Roman" panose="02020603050405020304" pitchFamily="18" charset="0"/>
                <a:sym typeface="+mn-ea"/>
              </a:rPr>
              <a:t>(</a:t>
            </a:r>
            <a:r>
              <a:rPr sz="2000" spc="-5" dirty="0">
                <a:latin typeface="Times New Roman" panose="02020603050405020304" pitchFamily="18" charset="0"/>
                <a:cs typeface="Times New Roman" panose="02020603050405020304" pitchFamily="18" charset="0"/>
                <a:sym typeface="+mn-ea"/>
              </a:rPr>
              <a:t>Mini-Batch</a:t>
            </a:r>
            <a:r>
              <a:rPr sz="2000" spc="445" dirty="0">
                <a:latin typeface="Times New Roman" panose="02020603050405020304" pitchFamily="18" charset="0"/>
                <a:cs typeface="Times New Roman" panose="02020603050405020304" pitchFamily="18" charset="0"/>
                <a:sym typeface="+mn-ea"/>
              </a:rPr>
              <a:t> </a:t>
            </a:r>
            <a:r>
              <a:rPr sz="2000" spc="-5" dirty="0">
                <a:latin typeface="Times New Roman" panose="02020603050405020304" pitchFamily="18" charset="0"/>
                <a:cs typeface="Times New Roman" panose="02020603050405020304" pitchFamily="18" charset="0"/>
                <a:sym typeface="+mn-ea"/>
              </a:rPr>
              <a:t>Gradient</a:t>
            </a:r>
            <a:r>
              <a:rPr sz="2000" spc="425" dirty="0">
                <a:latin typeface="Times New Roman" panose="02020603050405020304" pitchFamily="18" charset="0"/>
                <a:cs typeface="Times New Roman" panose="02020603050405020304" pitchFamily="18" charset="0"/>
                <a:sym typeface="+mn-ea"/>
              </a:rPr>
              <a:t> </a:t>
            </a:r>
            <a:r>
              <a:rPr sz="2000" dirty="0">
                <a:latin typeface="Times New Roman" panose="02020603050405020304" pitchFamily="18" charset="0"/>
                <a:cs typeface="Times New Roman" panose="02020603050405020304" pitchFamily="18" charset="0"/>
                <a:sym typeface="+mn-ea"/>
              </a:rPr>
              <a:t>Descent</a:t>
            </a:r>
            <a:r>
              <a:rPr lang="en-US" sz="2000" dirty="0">
                <a:latin typeface="Times New Roman" panose="02020603050405020304" pitchFamily="18" charset="0"/>
                <a:cs typeface="Times New Roman" panose="02020603050405020304" pitchFamily="18" charset="0"/>
                <a:sym typeface="+mn-ea"/>
              </a:rPr>
              <a:t>)</a:t>
            </a:r>
            <a:r>
              <a:rPr sz="2000" dirty="0">
                <a:latin typeface="Times New Roman" panose="02020603050405020304" pitchFamily="18" charset="0"/>
                <a:cs typeface="Times New Roman" panose="02020603050405020304" pitchFamily="18" charset="0"/>
                <a:sym typeface="+mn-ea"/>
              </a:rPr>
              <a:t>是批</a:t>
            </a:r>
            <a:r>
              <a:rPr sz="2000" spc="10" dirty="0">
                <a:latin typeface="Times New Roman" panose="02020603050405020304" pitchFamily="18" charset="0"/>
                <a:cs typeface="Times New Roman" panose="02020603050405020304" pitchFamily="18" charset="0"/>
                <a:sym typeface="+mn-ea"/>
              </a:rPr>
              <a:t>量</a:t>
            </a:r>
            <a:r>
              <a:rPr sz="2000" dirty="0">
                <a:latin typeface="Times New Roman" panose="02020603050405020304" pitchFamily="18" charset="0"/>
                <a:cs typeface="Times New Roman" panose="02020603050405020304" pitchFamily="18" charset="0"/>
                <a:sym typeface="+mn-ea"/>
              </a:rPr>
              <a:t>梯度</a:t>
            </a:r>
            <a:r>
              <a:rPr sz="2000" spc="10" dirty="0">
                <a:latin typeface="Times New Roman" panose="02020603050405020304" pitchFamily="18" charset="0"/>
                <a:cs typeface="Times New Roman" panose="02020603050405020304" pitchFamily="18" charset="0"/>
                <a:sym typeface="+mn-ea"/>
              </a:rPr>
              <a:t>下</a:t>
            </a:r>
            <a:r>
              <a:rPr sz="2000" dirty="0">
                <a:latin typeface="Times New Roman" panose="02020603050405020304" pitchFamily="18" charset="0"/>
                <a:cs typeface="Times New Roman" panose="02020603050405020304" pitchFamily="18" charset="0"/>
                <a:sym typeface="+mn-ea"/>
              </a:rPr>
              <a:t>降和</a:t>
            </a:r>
            <a:r>
              <a:rPr sz="2000" spc="10" dirty="0">
                <a:latin typeface="Times New Roman" panose="02020603050405020304" pitchFamily="18" charset="0"/>
                <a:cs typeface="Times New Roman" panose="02020603050405020304" pitchFamily="18" charset="0"/>
                <a:sym typeface="+mn-ea"/>
              </a:rPr>
              <a:t>随</a:t>
            </a:r>
            <a:r>
              <a:rPr sz="2000" dirty="0">
                <a:latin typeface="Times New Roman" panose="02020603050405020304" pitchFamily="18" charset="0"/>
                <a:cs typeface="Times New Roman" panose="02020603050405020304" pitchFamily="18" charset="0"/>
                <a:sym typeface="+mn-ea"/>
              </a:rPr>
              <a:t>机梯</a:t>
            </a:r>
            <a:r>
              <a:rPr sz="2000" spc="15" dirty="0">
                <a:latin typeface="Times New Roman" panose="02020603050405020304" pitchFamily="18" charset="0"/>
                <a:cs typeface="Times New Roman" panose="02020603050405020304" pitchFamily="18" charset="0"/>
                <a:sym typeface="+mn-ea"/>
              </a:rPr>
              <a:t>度</a:t>
            </a:r>
            <a:r>
              <a:rPr sz="2000" dirty="0">
                <a:latin typeface="Times New Roman" panose="02020603050405020304" pitchFamily="18" charset="0"/>
                <a:cs typeface="Times New Roman" panose="02020603050405020304" pitchFamily="18" charset="0"/>
                <a:sym typeface="+mn-ea"/>
              </a:rPr>
              <a:t>下</a:t>
            </a:r>
            <a:r>
              <a:rPr sz="2000" spc="10" dirty="0">
                <a:latin typeface="Times New Roman" panose="02020603050405020304" pitchFamily="18" charset="0"/>
                <a:cs typeface="Times New Roman" panose="02020603050405020304" pitchFamily="18" charset="0"/>
                <a:sym typeface="+mn-ea"/>
              </a:rPr>
              <a:t>降的折</a:t>
            </a:r>
            <a:r>
              <a:rPr sz="2000" spc="15" dirty="0">
                <a:latin typeface="Times New Roman" panose="02020603050405020304" pitchFamily="18" charset="0"/>
                <a:cs typeface="Times New Roman" panose="02020603050405020304" pitchFamily="18" charset="0"/>
                <a:sym typeface="+mn-ea"/>
              </a:rPr>
              <a:t>中</a:t>
            </a:r>
            <a:r>
              <a:rPr sz="2000" spc="10" dirty="0">
                <a:latin typeface="Times New Roman" panose="02020603050405020304" pitchFamily="18" charset="0"/>
                <a:cs typeface="Times New Roman" panose="02020603050405020304" pitchFamily="18" charset="0"/>
                <a:sym typeface="+mn-ea"/>
              </a:rPr>
              <a:t>。</a:t>
            </a:r>
            <a:r>
              <a:rPr sz="2000" spc="20" dirty="0">
                <a:latin typeface="Times New Roman" panose="02020603050405020304" pitchFamily="18" charset="0"/>
                <a:cs typeface="Times New Roman" panose="02020603050405020304" pitchFamily="18" charset="0"/>
                <a:sym typeface="+mn-ea"/>
              </a:rPr>
              <a:t>每</a:t>
            </a:r>
            <a:r>
              <a:rPr sz="2000" spc="10" dirty="0">
                <a:latin typeface="Times New Roman" panose="02020603050405020304" pitchFamily="18" charset="0"/>
                <a:cs typeface="Times New Roman" panose="02020603050405020304" pitchFamily="18" charset="0"/>
                <a:sym typeface="+mn-ea"/>
              </a:rPr>
              <a:t>次迭代时，</a:t>
            </a:r>
            <a:r>
              <a:rPr sz="2000" spc="20" dirty="0">
                <a:solidFill>
                  <a:srgbClr val="FF0000"/>
                </a:solidFill>
                <a:latin typeface="Times New Roman" panose="02020603050405020304" pitchFamily="18" charset="0"/>
                <a:cs typeface="Times New Roman" panose="02020603050405020304" pitchFamily="18" charset="0"/>
                <a:sym typeface="+mn-ea"/>
              </a:rPr>
              <a:t>随</a:t>
            </a:r>
            <a:r>
              <a:rPr sz="2000" spc="10" dirty="0">
                <a:solidFill>
                  <a:srgbClr val="FF0000"/>
                </a:solidFill>
                <a:latin typeface="Times New Roman" panose="02020603050405020304" pitchFamily="18" charset="0"/>
                <a:cs typeface="Times New Roman" panose="02020603050405020304" pitchFamily="18" charset="0"/>
                <a:sym typeface="+mn-ea"/>
              </a:rPr>
              <a:t>机选取一小</a:t>
            </a:r>
            <a:r>
              <a:rPr sz="2000" spc="20" dirty="0">
                <a:solidFill>
                  <a:srgbClr val="FF0000"/>
                </a:solidFill>
                <a:latin typeface="Times New Roman" panose="02020603050405020304" pitchFamily="18" charset="0"/>
                <a:cs typeface="Times New Roman" panose="02020603050405020304" pitchFamily="18" charset="0"/>
                <a:sym typeface="+mn-ea"/>
              </a:rPr>
              <a:t>部</a:t>
            </a:r>
            <a:r>
              <a:rPr sz="2000" spc="10" dirty="0">
                <a:solidFill>
                  <a:srgbClr val="FF0000"/>
                </a:solidFill>
                <a:latin typeface="Times New Roman" panose="02020603050405020304" pitchFamily="18" charset="0"/>
                <a:cs typeface="Times New Roman" panose="02020603050405020304" pitchFamily="18" charset="0"/>
                <a:sym typeface="+mn-ea"/>
              </a:rPr>
              <a:t>分训练样</a:t>
            </a:r>
            <a:r>
              <a:rPr sz="2000" spc="30" dirty="0">
                <a:solidFill>
                  <a:srgbClr val="FF0000"/>
                </a:solidFill>
                <a:latin typeface="Times New Roman" panose="02020603050405020304" pitchFamily="18" charset="0"/>
                <a:cs typeface="Times New Roman" panose="02020603050405020304" pitchFamily="18" charset="0"/>
                <a:sym typeface="+mn-ea"/>
              </a:rPr>
              <a:t>本</a:t>
            </a:r>
            <a:r>
              <a:rPr sz="2000" spc="20" dirty="0">
                <a:latin typeface="Times New Roman" panose="02020603050405020304" pitchFamily="18" charset="0"/>
                <a:cs typeface="Times New Roman" panose="02020603050405020304" pitchFamily="18" charset="0"/>
                <a:sym typeface="+mn-ea"/>
              </a:rPr>
              <a:t>来</a:t>
            </a:r>
            <a:r>
              <a:rPr sz="2000" spc="10" dirty="0">
                <a:latin typeface="Times New Roman" panose="02020603050405020304" pitchFamily="18" charset="0"/>
                <a:cs typeface="Times New Roman" panose="02020603050405020304" pitchFamily="18" charset="0"/>
                <a:sym typeface="+mn-ea"/>
              </a:rPr>
              <a:t>计算梯度并</a:t>
            </a:r>
            <a:r>
              <a:rPr sz="2000" spc="20" dirty="0">
                <a:latin typeface="Times New Roman" panose="02020603050405020304" pitchFamily="18" charset="0"/>
                <a:cs typeface="Times New Roman" panose="02020603050405020304" pitchFamily="18" charset="0"/>
                <a:sym typeface="+mn-ea"/>
              </a:rPr>
              <a:t>更</a:t>
            </a:r>
            <a:r>
              <a:rPr sz="2000" spc="25" dirty="0">
                <a:latin typeface="Times New Roman" panose="02020603050405020304" pitchFamily="18" charset="0"/>
                <a:cs typeface="Times New Roman" panose="02020603050405020304" pitchFamily="18" charset="0"/>
                <a:sym typeface="+mn-ea"/>
              </a:rPr>
              <a:t>新</a:t>
            </a:r>
            <a:r>
              <a:rPr sz="2000" spc="10" dirty="0">
                <a:latin typeface="Times New Roman" panose="02020603050405020304" pitchFamily="18" charset="0"/>
                <a:cs typeface="Times New Roman" panose="02020603050405020304" pitchFamily="18" charset="0"/>
                <a:sym typeface="+mn-ea"/>
              </a:rPr>
              <a:t>参数，这</a:t>
            </a:r>
            <a:r>
              <a:rPr sz="2000" spc="20" dirty="0">
                <a:latin typeface="Times New Roman" panose="02020603050405020304" pitchFamily="18" charset="0"/>
                <a:cs typeface="Times New Roman" panose="02020603050405020304" pitchFamily="18" charset="0"/>
                <a:sym typeface="+mn-ea"/>
              </a:rPr>
              <a:t>样</a:t>
            </a:r>
            <a:r>
              <a:rPr sz="2000" dirty="0">
                <a:latin typeface="Times New Roman" panose="02020603050405020304" pitchFamily="18" charset="0"/>
                <a:cs typeface="Times New Roman" panose="02020603050405020304" pitchFamily="18" charset="0"/>
                <a:sym typeface="+mn-ea"/>
              </a:rPr>
              <a:t>既可以兼顾随机梯度下降</a:t>
            </a:r>
            <a:r>
              <a:rPr sz="2000" spc="-10" dirty="0">
                <a:latin typeface="Times New Roman" panose="02020603050405020304" pitchFamily="18" charset="0"/>
                <a:cs typeface="Times New Roman" panose="02020603050405020304" pitchFamily="18" charset="0"/>
                <a:sym typeface="+mn-ea"/>
              </a:rPr>
              <a:t>法</a:t>
            </a:r>
            <a:r>
              <a:rPr sz="2000" dirty="0">
                <a:latin typeface="Times New Roman" panose="02020603050405020304" pitchFamily="18" charset="0"/>
                <a:cs typeface="Times New Roman" panose="02020603050405020304" pitchFamily="18" charset="0"/>
                <a:sym typeface="+mn-ea"/>
              </a:rPr>
              <a:t>的优</a:t>
            </a:r>
            <a:r>
              <a:rPr sz="2000" spc="-5" dirty="0">
                <a:latin typeface="Times New Roman" panose="02020603050405020304" pitchFamily="18" charset="0"/>
                <a:cs typeface="Times New Roman" panose="02020603050405020304" pitchFamily="18" charset="0"/>
                <a:sym typeface="+mn-ea"/>
              </a:rPr>
              <a:t>点</a:t>
            </a:r>
            <a:r>
              <a:rPr sz="2000" dirty="0">
                <a:latin typeface="Times New Roman" panose="02020603050405020304" pitchFamily="18" charset="0"/>
                <a:cs typeface="Times New Roman" panose="02020603050405020304" pitchFamily="18" charset="0"/>
                <a:sym typeface="+mn-ea"/>
              </a:rPr>
              <a:t>，也</a:t>
            </a:r>
            <a:r>
              <a:rPr sz="2000" spc="-10" dirty="0">
                <a:latin typeface="Times New Roman" panose="02020603050405020304" pitchFamily="18" charset="0"/>
                <a:cs typeface="Times New Roman" panose="02020603050405020304" pitchFamily="18" charset="0"/>
                <a:sym typeface="+mn-ea"/>
              </a:rPr>
              <a:t>可</a:t>
            </a:r>
            <a:r>
              <a:rPr sz="2000" spc="5" dirty="0">
                <a:latin typeface="Times New Roman" panose="02020603050405020304" pitchFamily="18" charset="0"/>
                <a:cs typeface="Times New Roman" panose="02020603050405020304" pitchFamily="18" charset="0"/>
                <a:sym typeface="+mn-ea"/>
              </a:rPr>
              <a:t>以提</a:t>
            </a:r>
            <a:r>
              <a:rPr sz="2000" spc="-20" dirty="0">
                <a:latin typeface="Times New Roman" panose="02020603050405020304" pitchFamily="18" charset="0"/>
                <a:cs typeface="Times New Roman" panose="02020603050405020304" pitchFamily="18" charset="0"/>
                <a:sym typeface="+mn-ea"/>
              </a:rPr>
              <a:t>高</a:t>
            </a:r>
            <a:r>
              <a:rPr sz="2000" spc="5" dirty="0">
                <a:latin typeface="Times New Roman" panose="02020603050405020304" pitchFamily="18" charset="0"/>
                <a:cs typeface="Times New Roman" panose="02020603050405020304" pitchFamily="18" charset="0"/>
                <a:sym typeface="+mn-ea"/>
              </a:rPr>
              <a:t>训</a:t>
            </a:r>
            <a:r>
              <a:rPr sz="2000" dirty="0">
                <a:latin typeface="Times New Roman" panose="02020603050405020304" pitchFamily="18" charset="0"/>
                <a:cs typeface="Times New Roman" panose="02020603050405020304" pitchFamily="18" charset="0"/>
                <a:sym typeface="+mn-ea"/>
              </a:rPr>
              <a:t>练</a:t>
            </a:r>
            <a:r>
              <a:rPr sz="2000" spc="-10" dirty="0">
                <a:latin typeface="Times New Roman" panose="02020603050405020304" pitchFamily="18" charset="0"/>
                <a:cs typeface="Times New Roman" panose="02020603050405020304" pitchFamily="18" charset="0"/>
                <a:sym typeface="+mn-ea"/>
              </a:rPr>
              <a:t>效</a:t>
            </a:r>
            <a:r>
              <a:rPr sz="2000" dirty="0">
                <a:latin typeface="Times New Roman" panose="02020603050405020304" pitchFamily="18" charset="0"/>
                <a:cs typeface="Times New Roman" panose="02020603050405020304" pitchFamily="18" charset="0"/>
                <a:sym typeface="+mn-ea"/>
              </a:rPr>
              <a:t>率</a:t>
            </a:r>
            <a:r>
              <a:rPr sz="2000" spc="5" dirty="0">
                <a:latin typeface="Times New Roman" panose="02020603050405020304" pitchFamily="18" charset="0"/>
                <a:cs typeface="Times New Roman" panose="02020603050405020304" pitchFamily="18" charset="0"/>
                <a:sym typeface="+mn-ea"/>
              </a:rPr>
              <a:t>。</a:t>
            </a:r>
            <a:endParaRPr lang="zh-CN" sz="2000" b="1" dirty="0">
              <a:latin typeface="微软雅黑" panose="020B0503020204020204" pitchFamily="34" charset="-122"/>
              <a:cs typeface="微软雅黑" panose="020B0503020204020204" pitchFamily="34" charset="-122"/>
              <a:sym typeface="+mn-ea"/>
            </a:endParaRPr>
          </a:p>
          <a:p>
            <a:pPr marL="355600" indent="-342900">
              <a:lnSpc>
                <a:spcPct val="150000"/>
              </a:lnSpc>
              <a:spcBef>
                <a:spcPts val="1540"/>
              </a:spcBef>
              <a:buFont typeface="Wingdings" panose="05000000000000000000" pitchFamily="2" charset="2"/>
              <a:buChar char="q"/>
              <a:tabLst>
                <a:tab pos="218440" algn="l"/>
              </a:tabLst>
            </a:pPr>
            <a:r>
              <a:rPr lang="zh-CN" sz="2000" b="1" dirty="0">
                <a:latin typeface="微软雅黑" panose="020B0503020204020204" pitchFamily="34" charset="-122"/>
                <a:cs typeface="微软雅黑" panose="020B0503020204020204" pitchFamily="34" charset="-122"/>
                <a:sym typeface="+mn-ea"/>
              </a:rPr>
              <a:t>提前停止</a:t>
            </a:r>
            <a:endParaRPr lang="zh-CN" sz="2000" b="1" dirty="0">
              <a:latin typeface="微软雅黑" panose="020B0503020204020204" pitchFamily="34" charset="-122"/>
              <a:cs typeface="微软雅黑" panose="020B0503020204020204" pitchFamily="34" charset="-122"/>
            </a:endParaRPr>
          </a:p>
          <a:p>
            <a:pPr marL="12700">
              <a:lnSpc>
                <a:spcPct val="100000"/>
              </a:lnSpc>
              <a:spcBef>
                <a:spcPts val="1540"/>
              </a:spcBef>
              <a:tabLst>
                <a:tab pos="218440" algn="l"/>
              </a:tabLst>
            </a:pPr>
            <a:endParaRPr sz="2000" dirty="0">
              <a:latin typeface="微软雅黑" panose="020B0503020204020204" pitchFamily="34" charset="-122"/>
              <a:cs typeface="微软雅黑" panose="020B0503020204020204" pitchFamily="34" charset="-122"/>
            </a:endParaRPr>
          </a:p>
        </p:txBody>
      </p:sp>
      <p:sp>
        <p:nvSpPr>
          <p:cNvPr id="5" name="object 4">
            <a:extLst>
              <a:ext uri="{FF2B5EF4-FFF2-40B4-BE49-F238E27FC236}">
                <a16:creationId xmlns:a16="http://schemas.microsoft.com/office/drawing/2014/main" id="{CF2D65FF-B4D5-488E-95CB-DE4D99EF1D27}"/>
              </a:ext>
            </a:extLst>
          </p:cNvPr>
          <p:cNvSpPr/>
          <p:nvPr/>
        </p:nvSpPr>
        <p:spPr>
          <a:xfrm>
            <a:off x="3370624" y="4024586"/>
            <a:ext cx="3061970" cy="2546350"/>
          </a:xfrm>
          <a:prstGeom prst="rect">
            <a:avLst/>
          </a:prstGeom>
          <a:blipFill>
            <a:blip r:embed="rId2" cstate="print"/>
            <a:stretch>
              <a:fillRect/>
            </a:stretch>
          </a:blipFill>
        </p:spPr>
        <p:txBody>
          <a:bodyPr wrap="square" lIns="0" tIns="0" rIns="0" bIns="0" rtlCol="0"/>
          <a:lstStyle/>
          <a:p>
            <a:endParaRPr sz="2000"/>
          </a:p>
        </p:txBody>
      </p:sp>
    </p:spTree>
    <p:extLst>
      <p:ext uri="{BB962C8B-B14F-4D97-AF65-F5344CB8AC3E}">
        <p14:creationId xmlns:p14="http://schemas.microsoft.com/office/powerpoint/2010/main" val="210824772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数学基础</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圆角矩形 5">
            <a:extLst>
              <a:ext uri="{FF2B5EF4-FFF2-40B4-BE49-F238E27FC236}">
                <a16:creationId xmlns:a16="http://schemas.microsoft.com/office/drawing/2014/main" id="{F7E7AE7C-6A19-4F5C-AB68-7174DF239FFF}"/>
              </a:ext>
            </a:extLst>
          </p:cNvPr>
          <p:cNvSpPr/>
          <p:nvPr/>
        </p:nvSpPr>
        <p:spPr>
          <a:xfrm>
            <a:off x="408940" y="1020445"/>
            <a:ext cx="8524875" cy="436880"/>
          </a:xfrm>
          <a:prstGeom prst="roundRect">
            <a:avLst/>
          </a:prstGeom>
          <a:gradFill>
            <a:gsLst>
              <a:gs pos="100000">
                <a:srgbClr val="B3CED5"/>
              </a:gs>
              <a:gs pos="0">
                <a:srgbClr val="DDE3D8"/>
              </a:gs>
            </a:gsLst>
            <a:lin scaled="1"/>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C7DC58D-4534-4370-9386-470CD78B0435}"/>
              </a:ext>
            </a:extLst>
          </p:cNvPr>
          <p:cNvSpPr txBox="1"/>
          <p:nvPr/>
        </p:nvSpPr>
        <p:spPr>
          <a:xfrm>
            <a:off x="540385" y="1610995"/>
            <a:ext cx="8062595" cy="4707890"/>
          </a:xfrm>
          <a:prstGeom prst="rect">
            <a:avLst/>
          </a:prstGeom>
          <a:noFill/>
        </p:spPr>
        <p:txBody>
          <a:bodyPr wrap="square" rtlCol="0" anchor="t">
            <a:spAutoFit/>
          </a:bodyPr>
          <a:lstStyle/>
          <a:p>
            <a:pPr marL="342900" indent="-342900">
              <a:lnSpc>
                <a:spcPct val="150000"/>
              </a:lnSpc>
              <a:buFont typeface="Wingdings" panose="05000000000000000000" charset="0"/>
              <a:buChar char="l"/>
            </a:pPr>
            <a:r>
              <a:rPr lang="zh-CN" altLang="en-US" sz="2000" b="1">
                <a:latin typeface="Times New Roman" panose="02020603050405020304" pitchFamily="18" charset="0"/>
                <a:cs typeface="Times New Roman" panose="02020603050405020304" pitchFamily="18" charset="0"/>
              </a:rPr>
              <a:t>【深度学习数学基础-深度学习大讲堂】                                </a:t>
            </a:r>
            <a:r>
              <a:rPr lang="zh-CN" altLang="en-US" sz="2000" b="1">
                <a:solidFill>
                  <a:srgbClr val="FF0000"/>
                </a:solidFill>
                <a:latin typeface="Times New Roman" panose="02020603050405020304" pitchFamily="18" charset="0"/>
                <a:cs typeface="Times New Roman" panose="02020603050405020304" pitchFamily="18" charset="0"/>
              </a:rPr>
              <a:t>推荐自学！</a:t>
            </a:r>
            <a:r>
              <a:rPr lang="zh-CN" altLang="en-US" sz="2000" b="1">
                <a:latin typeface="Times New Roman" panose="02020603050405020304" pitchFamily="18" charset="0"/>
                <a:cs typeface="Times New Roman" panose="02020603050405020304" pitchFamily="18" charset="0"/>
              </a:rPr>
              <a:t>    https://study.163.com/course/introduction/1005022007.htm</a:t>
            </a:r>
          </a:p>
          <a:p>
            <a:pPr marL="0" lvl="1" indent="-342900">
              <a:lnSpc>
                <a:spcPct val="150000"/>
              </a:lnSpc>
              <a:buFont typeface="Wingdings" panose="05000000000000000000" charset="0"/>
              <a:buChar char="l"/>
            </a:pPr>
            <a:r>
              <a:rPr lang="zh-CN" altLang="en-US" sz="2000" b="1">
                <a:sym typeface="+mn-ea"/>
              </a:rPr>
              <a:t>【神经网络与深度学习</a:t>
            </a:r>
            <a:r>
              <a:rPr lang="en-US" altLang="zh-CN" sz="2000" b="1">
                <a:sym typeface="+mn-ea"/>
              </a:rPr>
              <a:t>-</a:t>
            </a:r>
            <a:r>
              <a:rPr lang="zh-CN" altLang="en-US" sz="2000" b="1">
                <a:latin typeface="Times New Roman" panose="02020603050405020304" pitchFamily="18" charset="0"/>
                <a:cs typeface="Times New Roman" panose="02020603050405020304" pitchFamily="18" charset="0"/>
                <a:sym typeface="+mn-ea"/>
              </a:rPr>
              <a:t>附录《数学基础》</a:t>
            </a:r>
            <a:r>
              <a:rPr lang="zh-CN" altLang="en-US" sz="2000" b="1">
                <a:sym typeface="+mn-ea"/>
              </a:rPr>
              <a:t>】                          </a:t>
            </a:r>
            <a:r>
              <a:rPr lang="zh-CN" altLang="en-US" sz="2000" b="1">
                <a:solidFill>
                  <a:srgbClr val="FF0000"/>
                </a:solidFill>
                <a:latin typeface="Times New Roman" panose="02020603050405020304" pitchFamily="18" charset="0"/>
                <a:cs typeface="Times New Roman" panose="02020603050405020304" pitchFamily="18" charset="0"/>
                <a:sym typeface="+mn-ea"/>
              </a:rPr>
              <a:t>重要参考！</a:t>
            </a:r>
            <a:endParaRPr lang="zh-CN" altLang="en-US" sz="2000" b="1">
              <a:sym typeface="+mn-ea"/>
            </a:endParaRPr>
          </a:p>
          <a:p>
            <a:pPr marL="0" lvl="1">
              <a:lnSpc>
                <a:spcPct val="150000"/>
              </a:lnSpc>
              <a:buFont typeface="Wingdings" panose="05000000000000000000" charset="0"/>
            </a:pPr>
            <a:r>
              <a:rPr lang="zh-CN" altLang="en-US" sz="2000">
                <a:sym typeface="+mn-ea"/>
              </a:rPr>
              <a:t>     </a:t>
            </a:r>
            <a:r>
              <a:rPr lang="zh-CN" altLang="en-US" sz="2000" b="1">
                <a:latin typeface="Times New Roman" panose="02020603050405020304" pitchFamily="18" charset="0"/>
                <a:cs typeface="Times New Roman" panose="02020603050405020304" pitchFamily="18" charset="0"/>
                <a:sym typeface="+mn-ea"/>
              </a:rPr>
              <a:t> https://nndl.github.io/         </a:t>
            </a:r>
            <a:r>
              <a:rPr lang="en-US" altLang="zh-CN" sz="2000" b="1">
                <a:latin typeface="Times New Roman" panose="02020603050405020304" pitchFamily="18" charset="0"/>
                <a:cs typeface="Times New Roman" panose="02020603050405020304" pitchFamily="18" charset="0"/>
                <a:sym typeface="+mn-ea"/>
              </a:rPr>
              <a:t>=&gt;      https://nndl.github.io/nndl-book.pdf</a:t>
            </a:r>
          </a:p>
          <a:p>
            <a:pPr marL="342900" indent="-342900">
              <a:lnSpc>
                <a:spcPct val="150000"/>
              </a:lnSpc>
              <a:buFont typeface="Wingdings" panose="05000000000000000000" charset="0"/>
              <a:buChar char="l"/>
            </a:pPr>
            <a:r>
              <a:rPr lang="zh-CN" altLang="en-US" sz="2000" b="1">
                <a:latin typeface="Times New Roman" panose="02020603050405020304" pitchFamily="18" charset="0"/>
                <a:cs typeface="Times New Roman" panose="02020603050405020304" pitchFamily="18" charset="0"/>
              </a:rPr>
              <a:t>【Matrix Cookbook】                                                               </a:t>
            </a:r>
            <a:r>
              <a:rPr lang="zh-CN" altLang="en-US" sz="2000" b="1">
                <a:solidFill>
                  <a:srgbClr val="FF0000"/>
                </a:solidFill>
                <a:latin typeface="Times New Roman" panose="02020603050405020304" pitchFamily="18" charset="0"/>
                <a:cs typeface="Times New Roman" panose="02020603050405020304" pitchFamily="18" charset="0"/>
              </a:rPr>
              <a:t>矩阵必备</a:t>
            </a:r>
            <a:r>
              <a:rPr lang="zh-CN" altLang="en-US" sz="2000" b="1">
                <a:solidFill>
                  <a:srgbClr val="FF0000"/>
                </a:solidFill>
                <a:latin typeface="Times New Roman" panose="02020603050405020304" pitchFamily="18" charset="0"/>
                <a:cs typeface="Times New Roman" panose="02020603050405020304" pitchFamily="18" charset="0"/>
                <a:sym typeface="+mn-ea"/>
              </a:rPr>
              <a:t>！</a:t>
            </a:r>
            <a:r>
              <a:rPr lang="zh-CN" altLang="en-US" sz="2000" b="1">
                <a:latin typeface="Times New Roman" panose="02020603050405020304" pitchFamily="18" charset="0"/>
                <a:cs typeface="Times New Roman" panose="02020603050405020304" pitchFamily="18" charset="0"/>
              </a:rPr>
              <a:t>https://www.math.uwaterloo.ca/~hwolkowi/matrixcookbook.pdf</a:t>
            </a:r>
          </a:p>
          <a:p>
            <a:pPr marL="342900" indent="-342900">
              <a:lnSpc>
                <a:spcPct val="150000"/>
              </a:lnSpc>
              <a:buFont typeface="Wingdings" panose="05000000000000000000" charset="0"/>
              <a:buChar char="l"/>
            </a:pPr>
            <a:r>
              <a:rPr lang="zh-CN" altLang="en-US" sz="2000" b="1">
                <a:latin typeface="Times New Roman" panose="02020603050405020304" pitchFamily="18" charset="0"/>
                <a:cs typeface="Times New Roman" panose="02020603050405020304" pitchFamily="18" charset="0"/>
              </a:rPr>
              <a:t>【机器学习的数学基础-SIGAI】                                             </a:t>
            </a:r>
            <a:r>
              <a:rPr lang="zh-CN" altLang="en-US" sz="2000" b="1">
                <a:solidFill>
                  <a:srgbClr val="1A1AFF"/>
                </a:solidFill>
                <a:latin typeface="Times New Roman" panose="02020603050405020304" pitchFamily="18" charset="0"/>
                <a:cs typeface="Times New Roman" panose="02020603050405020304" pitchFamily="18" charset="0"/>
              </a:rPr>
              <a:t>补充参考！</a:t>
            </a:r>
            <a:r>
              <a:rPr lang="zh-CN" altLang="en-US" sz="2000" b="1">
                <a:latin typeface="Times New Roman" panose="02020603050405020304" pitchFamily="18" charset="0"/>
                <a:cs typeface="Times New Roman" panose="02020603050405020304" pitchFamily="18" charset="0"/>
              </a:rPr>
              <a:t>   https://www.bilibili.com/video/BV1Mb411c74N</a:t>
            </a:r>
          </a:p>
          <a:p>
            <a:pPr marL="342900" indent="-342900">
              <a:lnSpc>
                <a:spcPct val="150000"/>
              </a:lnSpc>
              <a:buFont typeface="Wingdings" panose="05000000000000000000" charset="0"/>
              <a:buChar char="l"/>
            </a:pPr>
            <a:r>
              <a:rPr lang="zh-CN" altLang="en-US" sz="2000" b="1">
                <a:latin typeface="Times New Roman" panose="02020603050405020304" pitchFamily="18" charset="0"/>
                <a:cs typeface="Times New Roman" panose="02020603050405020304" pitchFamily="18" charset="0"/>
              </a:rPr>
              <a:t>【机器学习-白板推导系列(二)-数学基础-概率】</a:t>
            </a:r>
            <a:r>
              <a:rPr lang="zh-CN" altLang="en-US" sz="2000" b="1">
                <a:latin typeface="Times New Roman" panose="02020603050405020304" pitchFamily="18" charset="0"/>
                <a:cs typeface="Times New Roman" panose="02020603050405020304" pitchFamily="18" charset="0"/>
                <a:sym typeface="+mn-ea"/>
              </a:rPr>
              <a:t>                   </a:t>
            </a:r>
            <a:r>
              <a:rPr lang="zh-CN" altLang="en-US" sz="2000" b="1">
                <a:solidFill>
                  <a:srgbClr val="1A1AFF"/>
                </a:solidFill>
                <a:latin typeface="Times New Roman" panose="02020603050405020304" pitchFamily="18" charset="0"/>
                <a:cs typeface="Times New Roman" panose="02020603050405020304" pitchFamily="18" charset="0"/>
                <a:sym typeface="+mn-ea"/>
              </a:rPr>
              <a:t>补充参考！</a:t>
            </a:r>
            <a:r>
              <a:rPr lang="zh-CN" altLang="en-US" sz="2000" b="1">
                <a:latin typeface="Times New Roman" panose="02020603050405020304" pitchFamily="18" charset="0"/>
                <a:cs typeface="Times New Roman" panose="02020603050405020304" pitchFamily="18" charset="0"/>
              </a:rPr>
              <a:t>https://www.bilibili.com/video/av32905863/</a:t>
            </a:r>
          </a:p>
        </p:txBody>
      </p:sp>
      <p:sp>
        <p:nvSpPr>
          <p:cNvPr id="5" name="内容占位符 2">
            <a:extLst>
              <a:ext uri="{FF2B5EF4-FFF2-40B4-BE49-F238E27FC236}">
                <a16:creationId xmlns:a16="http://schemas.microsoft.com/office/drawing/2014/main" id="{46B9DF87-0C18-4BC6-8C32-CD9CFB6DD667}"/>
              </a:ext>
            </a:extLst>
          </p:cNvPr>
          <p:cNvSpPr>
            <a:spLocks noGrp="1"/>
          </p:cNvSpPr>
          <p:nvPr/>
        </p:nvSpPr>
        <p:spPr>
          <a:xfrm>
            <a:off x="361950" y="970915"/>
            <a:ext cx="8571865" cy="492760"/>
          </a:xfrm>
          <a:prstGeom prst="rect">
            <a:avLst/>
          </a:prstGeom>
          <a:noFill/>
          <a:ln>
            <a:noFill/>
          </a:ln>
        </p:spPr>
        <p:txBody>
          <a:bodyPr vert="horz" wrap="square" lIns="91440" tIns="45720" rIns="91440" bIns="45720" numCol="1" anchor="t" anchorCtr="0" compatLnSpc="1"/>
          <a:lstStyle>
            <a:lvl1pPr marL="205105" indent="-205105"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accent2"/>
                </a:solidFill>
                <a:latin typeface="华文楷体" panose="02010600040101010101" pitchFamily="2" charset="-122"/>
                <a:ea typeface="华文楷体" panose="02010600040101010101" pitchFamily="2" charset="-122"/>
                <a:cs typeface="Arial" panose="020B0604020202020204" pitchFamily="34" charset="0"/>
              </a:defRPr>
            </a:lvl1pPr>
            <a:lvl2pPr marL="410845" indent="-205105"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585"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960"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a:lstStyle>
          <a:p>
            <a:pPr marL="0" indent="0">
              <a:buNone/>
            </a:pPr>
            <a:r>
              <a:rPr lang="zh-CN" altLang="en-US" b="1" dirty="0">
                <a:solidFill>
                  <a:srgbClr val="FF0000"/>
                </a:solidFill>
              </a:rPr>
              <a:t>线性代数</a:t>
            </a:r>
            <a:r>
              <a:rPr b="1" dirty="0">
                <a:solidFill>
                  <a:srgbClr val="FF0000"/>
                </a:solidFill>
              </a:rPr>
              <a:t>, </a:t>
            </a:r>
            <a:r>
              <a:rPr lang="zh-CN" altLang="en-US" b="1" dirty="0">
                <a:solidFill>
                  <a:srgbClr val="FF0000"/>
                </a:solidFill>
              </a:rPr>
              <a:t>微积分</a:t>
            </a:r>
            <a:r>
              <a:rPr b="1" dirty="0">
                <a:solidFill>
                  <a:srgbClr val="FF0000"/>
                </a:solidFill>
              </a:rPr>
              <a:t>, </a:t>
            </a:r>
            <a:r>
              <a:rPr lang="zh-CN" altLang="en-US" b="1" dirty="0">
                <a:solidFill>
                  <a:srgbClr val="FF0000"/>
                </a:solidFill>
              </a:rPr>
              <a:t>概率论</a:t>
            </a:r>
            <a:r>
              <a:rPr b="1" dirty="0">
                <a:solidFill>
                  <a:srgbClr val="FF0000"/>
                </a:solidFill>
                <a:sym typeface="+mn-ea"/>
              </a:rPr>
              <a:t>, </a:t>
            </a:r>
            <a:r>
              <a:rPr lang="zh-CN" altLang="en-US" b="1" dirty="0">
                <a:solidFill>
                  <a:srgbClr val="FF0000"/>
                </a:solidFill>
              </a:rPr>
              <a:t>矩阵论</a:t>
            </a:r>
            <a:r>
              <a:rPr b="1" dirty="0">
                <a:solidFill>
                  <a:srgbClr val="FF0000"/>
                </a:solidFill>
                <a:sym typeface="+mn-ea"/>
              </a:rPr>
              <a:t>, </a:t>
            </a:r>
            <a:r>
              <a:rPr lang="zh-CN" altLang="en-US" b="1" dirty="0">
                <a:solidFill>
                  <a:srgbClr val="FF0000"/>
                </a:solidFill>
                <a:sym typeface="+mn-ea"/>
              </a:rPr>
              <a:t>优化理论</a:t>
            </a:r>
            <a:r>
              <a:rPr b="1" dirty="0">
                <a:solidFill>
                  <a:srgbClr val="FF0000"/>
                </a:solidFill>
                <a:sym typeface="+mn-ea"/>
              </a:rPr>
              <a:t>, </a:t>
            </a:r>
            <a:r>
              <a:rPr lang="zh-CN" altLang="en-US" b="1" dirty="0">
                <a:solidFill>
                  <a:srgbClr val="FF0000"/>
                </a:solidFill>
              </a:rPr>
              <a:t>信息论</a:t>
            </a:r>
            <a:r>
              <a:rPr b="1" dirty="0">
                <a:solidFill>
                  <a:srgbClr val="FF0000"/>
                </a:solidFill>
              </a:rPr>
              <a:t>...</a:t>
            </a:r>
            <a:endParaRPr lang="en-US" altLang="zh-CN" b="1" dirty="0">
              <a:solidFill>
                <a:srgbClr val="FF0000"/>
              </a:solidFill>
            </a:endParaRPr>
          </a:p>
          <a:p>
            <a:endParaRPr lang="en-US" altLang="zh-CN" b="1" dirty="0">
              <a:solidFill>
                <a:srgbClr val="FF0000"/>
              </a:solidFill>
            </a:endParaRPr>
          </a:p>
        </p:txBody>
      </p:sp>
    </p:spTree>
    <p:extLst>
      <p:ext uri="{BB962C8B-B14F-4D97-AF65-F5344CB8AC3E}">
        <p14:creationId xmlns:p14="http://schemas.microsoft.com/office/powerpoint/2010/main" val="152078720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机器学习算法简介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176403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DL Applications</a:t>
            </a:r>
          </a:p>
        </p:txBody>
      </p:sp>
      <p:sp>
        <p:nvSpPr>
          <p:cNvPr id="19" name="文本框 18">
            <a:extLst>
              <a:ext uri="{FF2B5EF4-FFF2-40B4-BE49-F238E27FC236}">
                <a16:creationId xmlns:a16="http://schemas.microsoft.com/office/drawing/2014/main" id="{D24139AA-9B4A-4B54-AF40-AAAD3FB82076}"/>
              </a:ext>
            </a:extLst>
          </p:cNvPr>
          <p:cNvSpPr txBox="1"/>
          <p:nvPr/>
        </p:nvSpPr>
        <p:spPr>
          <a:xfrm>
            <a:off x="150776" y="782920"/>
            <a:ext cx="7498080" cy="461665"/>
          </a:xfrm>
          <a:prstGeom prst="rect">
            <a:avLst/>
          </a:prstGeom>
        </p:spPr>
        <p:txBody>
          <a:bodyPr wrap="square" rtlCol="0">
            <a:spAutoFit/>
          </a:bodyPr>
          <a:lstStyle/>
          <a:p>
            <a:pPr marL="457200" indent="-457200">
              <a:buFont typeface="Wingdings" panose="05000000000000000000" charset="0"/>
              <a:buChar char="n"/>
            </a:pPr>
            <a:r>
              <a:rPr lang="zh-CN" altLang="en-US" sz="2400" kern="100" dirty="0">
                <a:latin typeface="微软雅黑" panose="020B0503020204020204" pitchFamily="34" charset="-122"/>
                <a:ea typeface="微软雅黑" panose="020B0503020204020204" pitchFamily="34" charset="-122"/>
              </a:rPr>
              <a:t>机器学习的基本问题</a:t>
            </a:r>
            <a:endParaRPr lang="en-US" altLang="zh-CN" sz="2400" kern="1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559999" y="1287927"/>
            <a:ext cx="2815628"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分类</a:t>
            </a:r>
            <a:endParaRPr lang="en-US" altLang="zh-CN" sz="2000" b="1" dirty="0"/>
          </a:p>
        </p:txBody>
      </p:sp>
      <p:pic>
        <p:nvPicPr>
          <p:cNvPr id="21" name="图片 20"/>
          <p:cNvPicPr>
            <a:picLocks noChangeAspect="1"/>
          </p:cNvPicPr>
          <p:nvPr/>
        </p:nvPicPr>
        <p:blipFill>
          <a:blip r:embed="rId2"/>
          <a:stretch>
            <a:fillRect/>
          </a:stretch>
        </p:blipFill>
        <p:spPr>
          <a:xfrm>
            <a:off x="653711" y="1594847"/>
            <a:ext cx="3355058" cy="2193906"/>
          </a:xfrm>
          <a:prstGeom prst="rect">
            <a:avLst/>
          </a:prstGeom>
        </p:spPr>
      </p:pic>
      <p:sp>
        <p:nvSpPr>
          <p:cNvPr id="22" name="文本框 21"/>
          <p:cNvSpPr txBox="1"/>
          <p:nvPr/>
        </p:nvSpPr>
        <p:spPr>
          <a:xfrm>
            <a:off x="4392269" y="1317899"/>
            <a:ext cx="2815628"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回归</a:t>
            </a:r>
            <a:endParaRPr lang="en-US" altLang="zh-CN" sz="2000" b="1" dirty="0"/>
          </a:p>
        </p:txBody>
      </p:sp>
      <p:pic>
        <p:nvPicPr>
          <p:cNvPr id="23" name="Picture 2" descr="“回归问题”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150" y="3902346"/>
            <a:ext cx="2207620" cy="167099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相关图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9770" y="3902346"/>
            <a:ext cx="2250364" cy="164952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回归问题”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4563" y="1806253"/>
            <a:ext cx="4515370" cy="1798437"/>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p:cNvSpPr txBox="1"/>
          <p:nvPr/>
        </p:nvSpPr>
        <p:spPr>
          <a:xfrm>
            <a:off x="559999" y="3911007"/>
            <a:ext cx="1653508"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t>聚类</a:t>
            </a:r>
            <a:endParaRPr lang="en-US" altLang="zh-CN" sz="2000" b="1" dirty="0"/>
          </a:p>
        </p:txBody>
      </p:sp>
      <p:pic>
        <p:nvPicPr>
          <p:cNvPr id="42" name="Picture 8" descr="“分类和聚类”的图片搜索结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999" y="4279383"/>
            <a:ext cx="3581995" cy="2015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2323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1"/>
          <p:cNvSpPr txBox="1"/>
          <p:nvPr/>
        </p:nvSpPr>
        <p:spPr>
          <a:xfrm>
            <a:off x="44450" y="1196975"/>
            <a:ext cx="4205288" cy="3153410"/>
          </a:xfrm>
          <a:prstGeom prst="rect">
            <a:avLst/>
          </a:prstGeom>
          <a:noFill/>
          <a:ln w="9525">
            <a:noFill/>
          </a:ln>
        </p:spPr>
        <p:txBody>
          <a:bodyPr anchor="t">
            <a:spAutoFit/>
          </a:bodyPr>
          <a:lstStyle/>
          <a:p>
            <a:pPr algn="ctr"/>
            <a:r>
              <a:rPr lang="en-US" altLang="zh-CN" sz="19900" b="1" dirty="0">
                <a:solidFill>
                  <a:srgbClr val="163988"/>
                </a:solidFill>
                <a:latin typeface="Arial Black" panose="020B0A04020102020204" pitchFamily="34" charset="0"/>
                <a:ea typeface="微软雅黑" panose="020B0503020204020204" pitchFamily="34" charset="-122"/>
              </a:rPr>
              <a:t>04</a:t>
            </a:r>
            <a:endParaRPr lang="zh-CN" altLang="en-US" sz="19900" b="1" dirty="0">
              <a:solidFill>
                <a:srgbClr val="163988"/>
              </a:solidFill>
              <a:latin typeface="Arial Black" panose="020B0A04020102020204" pitchFamily="34" charset="0"/>
              <a:ea typeface="微软雅黑" panose="020B0503020204020204" pitchFamily="34" charset="-122"/>
            </a:endParaRPr>
          </a:p>
        </p:txBody>
      </p:sp>
      <p:cxnSp>
        <p:nvCxnSpPr>
          <p:cNvPr id="3" name="直接连接符 2"/>
          <p:cNvCxnSpPr/>
          <p:nvPr/>
        </p:nvCxnSpPr>
        <p:spPr>
          <a:xfrm>
            <a:off x="3970338" y="2774950"/>
            <a:ext cx="460851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411" name="文本框 11"/>
          <p:cNvSpPr txBox="1"/>
          <p:nvPr/>
        </p:nvSpPr>
        <p:spPr>
          <a:xfrm>
            <a:off x="0" y="2451100"/>
            <a:ext cx="3887788" cy="645160"/>
          </a:xfrm>
          <a:prstGeom prst="rect">
            <a:avLst/>
          </a:prstGeom>
          <a:solidFill>
            <a:srgbClr val="FFFFFF"/>
          </a:solidFill>
          <a:ln w="9525">
            <a:noFill/>
          </a:ln>
        </p:spPr>
        <p:txBody>
          <a:bodyPr anchor="t">
            <a:spAutoFit/>
          </a:bodyPr>
          <a:lstStyle/>
          <a:p>
            <a:r>
              <a:rPr lang="en-US" altLang="zh-CN" sz="3600" b="1" dirty="0">
                <a:solidFill>
                  <a:srgbClr val="163988"/>
                </a:solidFill>
                <a:latin typeface="Times New Roman" panose="02020603050405020304" pitchFamily="18" charset="0"/>
                <a:ea typeface="宋体" panose="02010600030101010101" pitchFamily="2" charset="-122"/>
              </a:rPr>
              <a:t>      PART FOUR</a:t>
            </a:r>
            <a:endParaRPr lang="zh-CN" altLang="en-US" sz="3600" b="1" dirty="0">
              <a:solidFill>
                <a:srgbClr val="163988"/>
              </a:solidFill>
              <a:latin typeface="Times New Roman" panose="02020603050405020304" pitchFamily="18" charset="0"/>
              <a:ea typeface="Times New Roman" panose="02020603050405020304" pitchFamily="18" charset="0"/>
            </a:endParaRPr>
          </a:p>
        </p:txBody>
      </p:sp>
      <p:sp>
        <p:nvSpPr>
          <p:cNvPr id="12" name="矩形 11"/>
          <p:cNvSpPr/>
          <p:nvPr/>
        </p:nvSpPr>
        <p:spPr>
          <a:xfrm>
            <a:off x="3970020" y="2221230"/>
            <a:ext cx="4608830" cy="1568450"/>
          </a:xfrm>
          <a:prstGeom prst="rect">
            <a:avLst/>
          </a:prstGeom>
        </p:spPr>
        <p:txBody>
          <a:bodyPr wrap="square">
            <a:spAutoFit/>
          </a:bodyPr>
          <a:lstStyle/>
          <a:p>
            <a:pPr lvl="0" algn="ctr" fontAlgn="auto">
              <a:lnSpc>
                <a:spcPct val="100000"/>
              </a:lnSpc>
              <a:spcBef>
                <a:spcPts val="0"/>
              </a:spcBef>
              <a:spcAft>
                <a:spcPts val="0"/>
              </a:spcAft>
              <a:defRPr/>
            </a:pPr>
            <a:r>
              <a:rPr lang="zh-CN" altLang="en-US" sz="3200" b="1" kern="10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深度学习框架简介</a:t>
            </a:r>
            <a:endParaRPr lang="en-US" altLang="zh-CN" sz="32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gn="ctr" fontAlgn="auto">
              <a:lnSpc>
                <a:spcPct val="100000"/>
              </a:lnSpc>
              <a:spcBef>
                <a:spcPts val="0"/>
              </a:spcBef>
              <a:spcAft>
                <a:spcPts val="0"/>
              </a:spcAft>
              <a:defRPr/>
            </a:pPr>
            <a:r>
              <a:rPr lang="en-US" altLang="zh-CN" sz="3200" b="1" kern="10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endParaRPr lang="en-US" altLang="zh-CN" sz="32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3">
            <a:extLst>
              <a:ext uri="{FF2B5EF4-FFF2-40B4-BE49-F238E27FC236}">
                <a16:creationId xmlns:a16="http://schemas.microsoft.com/office/drawing/2014/main" id="{82B2B36F-AF2C-41BD-A53C-0248A4B6F85C}"/>
              </a:ext>
            </a:extLst>
          </p:cNvPr>
          <p:cNvSpPr/>
          <p:nvPr/>
        </p:nvSpPr>
        <p:spPr>
          <a:xfrm>
            <a:off x="274701" y="857885"/>
            <a:ext cx="4332732" cy="4450080"/>
          </a:xfrm>
          <a:prstGeom prst="rect">
            <a:avLst/>
          </a:prstGeom>
          <a:blipFill>
            <a:blip r:embed="rId2" cstate="print"/>
            <a:stretch>
              <a:fillRect/>
            </a:stretch>
          </a:blipFill>
        </p:spPr>
        <p:txBody>
          <a:bodyPr wrap="square" lIns="0" tIns="0" rIns="0" bIns="0" rtlCol="0"/>
          <a:lstStyle/>
          <a:p>
            <a:endParaRPr/>
          </a:p>
        </p:txBody>
      </p:sp>
      <p:sp>
        <p:nvSpPr>
          <p:cNvPr id="4" name="object 4">
            <a:extLst>
              <a:ext uri="{FF2B5EF4-FFF2-40B4-BE49-F238E27FC236}">
                <a16:creationId xmlns:a16="http://schemas.microsoft.com/office/drawing/2014/main" id="{B6581F29-AD7A-4C86-93B0-9DBC4848FE8C}"/>
              </a:ext>
            </a:extLst>
          </p:cNvPr>
          <p:cNvSpPr txBox="1"/>
          <p:nvPr/>
        </p:nvSpPr>
        <p:spPr>
          <a:xfrm>
            <a:off x="4789170" y="923290"/>
            <a:ext cx="4155440" cy="628650"/>
          </a:xfrm>
          <a:prstGeom prst="rect">
            <a:avLst/>
          </a:prstGeom>
        </p:spPr>
        <p:txBody>
          <a:bodyPr vert="horz" wrap="square" lIns="0" tIns="13335" rIns="0" bIns="0" rtlCol="0">
            <a:spAutoFit/>
          </a:bodyPr>
          <a:lstStyle/>
          <a:p>
            <a:pPr marL="12700">
              <a:lnSpc>
                <a:spcPct val="100000"/>
              </a:lnSpc>
              <a:spcBef>
                <a:spcPts val="105"/>
              </a:spcBef>
            </a:pPr>
            <a:r>
              <a:rPr sz="2000" dirty="0">
                <a:latin typeface="宋体" panose="02010600030101010101" pitchFamily="2" charset="-122"/>
                <a:cs typeface="微软雅黑" panose="020B0503020204020204" pitchFamily="34" charset="-122"/>
              </a:rPr>
              <a:t>在这个图像中有不同的</a:t>
            </a:r>
            <a:r>
              <a:rPr sz="2000" spc="-10" dirty="0">
                <a:latin typeface="宋体" panose="02010600030101010101" pitchFamily="2" charset="-122"/>
                <a:cs typeface="微软雅黑" panose="020B0503020204020204" pitchFamily="34" charset="-122"/>
              </a:rPr>
              <a:t>分</a:t>
            </a:r>
            <a:r>
              <a:rPr sz="2000" dirty="0">
                <a:latin typeface="宋体" panose="02010600030101010101" pitchFamily="2" charset="-122"/>
                <a:cs typeface="微软雅黑" panose="020B0503020204020204" pitchFamily="34" charset="-122"/>
              </a:rPr>
              <a:t>类</a:t>
            </a:r>
            <a:r>
              <a:rPr sz="2000" spc="5" dirty="0">
                <a:latin typeface="宋体" panose="02010600030101010101" pitchFamily="2" charset="-122"/>
                <a:cs typeface="微软雅黑" panose="020B0503020204020204" pitchFamily="34" charset="-122"/>
              </a:rPr>
              <a:t>：</a:t>
            </a:r>
            <a:r>
              <a:rPr sz="2000" b="1" spc="-10" dirty="0">
                <a:latin typeface="宋体" panose="02010600030101010101" pitchFamily="2" charset="-122"/>
                <a:cs typeface="微软雅黑" panose="020B0503020204020204" pitchFamily="34" charset="-122"/>
              </a:rPr>
              <a:t>猫</a:t>
            </a:r>
            <a:r>
              <a:rPr sz="2000" dirty="0">
                <a:latin typeface="宋体" panose="02010600030101010101" pitchFamily="2" charset="-122"/>
                <a:cs typeface="微软雅黑" panose="020B0503020204020204" pitchFamily="34" charset="-122"/>
              </a:rPr>
              <a:t>，</a:t>
            </a:r>
            <a:r>
              <a:rPr sz="2000" b="1" spc="5" dirty="0">
                <a:latin typeface="宋体" panose="02010600030101010101" pitchFamily="2" charset="-122"/>
                <a:cs typeface="微软雅黑" panose="020B0503020204020204" pitchFamily="34" charset="-122"/>
              </a:rPr>
              <a:t>骆</a:t>
            </a:r>
            <a:r>
              <a:rPr sz="2000" b="1" spc="-10" dirty="0">
                <a:latin typeface="宋体" panose="02010600030101010101" pitchFamily="2" charset="-122"/>
                <a:cs typeface="微软雅黑" panose="020B0503020204020204" pitchFamily="34" charset="-122"/>
              </a:rPr>
              <a:t>驼</a:t>
            </a:r>
            <a:r>
              <a:rPr sz="2000" dirty="0">
                <a:latin typeface="宋体" panose="02010600030101010101" pitchFamily="2" charset="-122"/>
                <a:cs typeface="微软雅黑" panose="020B0503020204020204" pitchFamily="34" charset="-122"/>
              </a:rPr>
              <a:t>，</a:t>
            </a:r>
            <a:r>
              <a:rPr sz="2000" b="1" dirty="0">
                <a:latin typeface="宋体" panose="02010600030101010101" pitchFamily="2" charset="-122"/>
                <a:cs typeface="微软雅黑" panose="020B0503020204020204" pitchFamily="34" charset="-122"/>
              </a:rPr>
              <a:t>鹿</a:t>
            </a:r>
            <a:r>
              <a:rPr sz="2000" spc="-10" dirty="0">
                <a:latin typeface="宋体" panose="02010600030101010101" pitchFamily="2" charset="-122"/>
                <a:cs typeface="微软雅黑" panose="020B0503020204020204" pitchFamily="34" charset="-122"/>
              </a:rPr>
              <a:t>，</a:t>
            </a:r>
            <a:r>
              <a:rPr sz="2000" b="1" dirty="0">
                <a:latin typeface="宋体" panose="02010600030101010101" pitchFamily="2" charset="-122"/>
                <a:cs typeface="微软雅黑" panose="020B0503020204020204" pitchFamily="34" charset="-122"/>
              </a:rPr>
              <a:t>大象</a:t>
            </a:r>
            <a:r>
              <a:rPr sz="2000" spc="-10" dirty="0">
                <a:latin typeface="宋体" panose="02010600030101010101" pitchFamily="2" charset="-122"/>
                <a:cs typeface="微软雅黑" panose="020B0503020204020204" pitchFamily="34" charset="-122"/>
              </a:rPr>
              <a:t>等。</a:t>
            </a:r>
            <a:endParaRPr sz="2000">
              <a:latin typeface="宋体" panose="02010600030101010101" pitchFamily="2" charset="-122"/>
              <a:cs typeface="微软雅黑" panose="020B0503020204020204" pitchFamily="34" charset="-122"/>
            </a:endParaRPr>
          </a:p>
        </p:txBody>
      </p:sp>
      <p:sp>
        <p:nvSpPr>
          <p:cNvPr id="5" name="object 5">
            <a:extLst>
              <a:ext uri="{FF2B5EF4-FFF2-40B4-BE49-F238E27FC236}">
                <a16:creationId xmlns:a16="http://schemas.microsoft.com/office/drawing/2014/main" id="{40695498-2A46-49E0-872A-1376CB23E849}"/>
              </a:ext>
            </a:extLst>
          </p:cNvPr>
          <p:cNvSpPr txBox="1"/>
          <p:nvPr/>
        </p:nvSpPr>
        <p:spPr>
          <a:xfrm>
            <a:off x="3266440" y="1776730"/>
            <a:ext cx="5877560" cy="4383251"/>
          </a:xfrm>
          <a:prstGeom prst="rect">
            <a:avLst/>
          </a:prstGeom>
        </p:spPr>
        <p:txBody>
          <a:bodyPr vert="horz" wrap="square" lIns="0" tIns="12700" rIns="0" bIns="0" rtlCol="0">
            <a:spAutoFit/>
          </a:bodyPr>
          <a:lstStyle/>
          <a:p>
            <a:pPr marL="1522730" marR="38100">
              <a:lnSpc>
                <a:spcPct val="150000"/>
              </a:lnSpc>
              <a:spcBef>
                <a:spcPts val="100"/>
              </a:spcBef>
            </a:pPr>
            <a:r>
              <a:rPr sz="2000" b="1" dirty="0">
                <a:latin typeface="Times New Roman" panose="02020603050405020304" pitchFamily="18" charset="0"/>
                <a:cs typeface="Times New Roman" panose="02020603050405020304" pitchFamily="18" charset="0"/>
              </a:rPr>
              <a:t>卷积神经网络（CNNs）</a:t>
            </a:r>
            <a:r>
              <a:rPr sz="2000" dirty="0">
                <a:latin typeface="Times New Roman" panose="02020603050405020304" pitchFamily="18" charset="0"/>
                <a:cs typeface="Times New Roman" panose="02020603050405020304" pitchFamily="18" charset="0"/>
              </a:rPr>
              <a:t>对于</a:t>
            </a:r>
            <a:r>
              <a:rPr sz="2000" spc="-15" dirty="0">
                <a:latin typeface="Times New Roman" panose="02020603050405020304" pitchFamily="18" charset="0"/>
                <a:cs typeface="Times New Roman" panose="02020603050405020304" pitchFamily="18" charset="0"/>
              </a:rPr>
              <a:t>这</a:t>
            </a:r>
            <a:r>
              <a:rPr sz="2000" dirty="0">
                <a:latin typeface="Times New Roman" panose="02020603050405020304" pitchFamily="18" charset="0"/>
                <a:cs typeface="Times New Roman" panose="02020603050405020304" pitchFamily="18" charset="0"/>
              </a:rPr>
              <a:t>类图</a:t>
            </a:r>
            <a:r>
              <a:rPr sz="2000" spc="-15" dirty="0">
                <a:latin typeface="Times New Roman" panose="02020603050405020304" pitchFamily="18" charset="0"/>
                <a:cs typeface="Times New Roman" panose="02020603050405020304" pitchFamily="18" charset="0"/>
              </a:rPr>
              <a:t>像</a:t>
            </a:r>
            <a:r>
              <a:rPr sz="2000" dirty="0">
                <a:latin typeface="Times New Roman" panose="02020603050405020304" pitchFamily="18" charset="0"/>
                <a:cs typeface="Times New Roman" panose="02020603050405020304" pitchFamily="18" charset="0"/>
              </a:rPr>
              <a:t>分类</a:t>
            </a:r>
            <a:r>
              <a:rPr sz="2000" spc="-15" dirty="0">
                <a:latin typeface="Times New Roman" panose="02020603050405020304" pitchFamily="18" charset="0"/>
                <a:cs typeface="Times New Roman" panose="02020603050405020304" pitchFamily="18" charset="0"/>
              </a:rPr>
              <a:t>任</a:t>
            </a:r>
            <a:r>
              <a:rPr sz="2000" dirty="0">
                <a:latin typeface="Times New Roman" panose="02020603050405020304" pitchFamily="18" charset="0"/>
                <a:cs typeface="Times New Roman" panose="02020603050405020304" pitchFamily="18" charset="0"/>
              </a:rPr>
              <a:t>务十</a:t>
            </a:r>
            <a:r>
              <a:rPr sz="2000" spc="-15" dirty="0">
                <a:latin typeface="Times New Roman" panose="02020603050405020304" pitchFamily="18" charset="0"/>
                <a:cs typeface="Times New Roman" panose="02020603050405020304" pitchFamily="18" charset="0"/>
              </a:rPr>
              <a:t>分</a:t>
            </a:r>
            <a:r>
              <a:rPr sz="2000" dirty="0">
                <a:latin typeface="Times New Roman" panose="02020603050405020304" pitchFamily="18" charset="0"/>
                <a:cs typeface="Times New Roman" panose="02020603050405020304" pitchFamily="18" charset="0"/>
              </a:rPr>
              <a:t>有 效。</a:t>
            </a:r>
          </a:p>
          <a:p>
            <a:pPr>
              <a:lnSpc>
                <a:spcPct val="100000"/>
              </a:lnSpc>
            </a:pPr>
            <a:endParaRPr sz="2000" dirty="0">
              <a:latin typeface="Times New Roman" panose="02020603050405020304" pitchFamily="18" charset="0"/>
              <a:cs typeface="Times New Roman" panose="02020603050405020304" pitchFamily="18" charset="0"/>
            </a:endParaRPr>
          </a:p>
          <a:p>
            <a:pPr>
              <a:lnSpc>
                <a:spcPct val="100000"/>
              </a:lnSpc>
              <a:spcBef>
                <a:spcPts val="25"/>
              </a:spcBef>
            </a:pPr>
            <a:endParaRPr sz="2000" dirty="0">
              <a:latin typeface="Times New Roman" panose="02020603050405020304" pitchFamily="18" charset="0"/>
              <a:cs typeface="Times New Roman" panose="02020603050405020304" pitchFamily="18" charset="0"/>
            </a:endParaRPr>
          </a:p>
          <a:p>
            <a:pPr marL="1522730">
              <a:lnSpc>
                <a:spcPct val="100000"/>
              </a:lnSpc>
            </a:pPr>
            <a:r>
              <a:rPr sz="2000" b="1" dirty="0">
                <a:latin typeface="Times New Roman" panose="02020603050405020304" pitchFamily="18" charset="0"/>
                <a:cs typeface="Times New Roman" panose="02020603050405020304" pitchFamily="18" charset="0"/>
              </a:rPr>
              <a:t>从头开始实现一个卷积</a:t>
            </a:r>
            <a:r>
              <a:rPr sz="2000" b="1" spc="-15" dirty="0">
                <a:latin typeface="Times New Roman" panose="02020603050405020304" pitchFamily="18" charset="0"/>
                <a:cs typeface="Times New Roman" panose="02020603050405020304" pitchFamily="18" charset="0"/>
              </a:rPr>
              <a:t>神</a:t>
            </a:r>
            <a:r>
              <a:rPr sz="2000" b="1" dirty="0">
                <a:latin typeface="Times New Roman" panose="02020603050405020304" pitchFamily="18" charset="0"/>
                <a:cs typeface="Times New Roman" panose="02020603050405020304" pitchFamily="18" charset="0"/>
              </a:rPr>
              <a:t>经网</a:t>
            </a:r>
            <a:r>
              <a:rPr sz="2000" b="1" spc="-15" dirty="0">
                <a:latin typeface="Times New Roman" panose="02020603050405020304" pitchFamily="18" charset="0"/>
                <a:cs typeface="Times New Roman" panose="02020603050405020304" pitchFamily="18" charset="0"/>
              </a:rPr>
              <a:t>络</a:t>
            </a:r>
            <a:r>
              <a:rPr sz="2000" b="1" dirty="0">
                <a:latin typeface="Times New Roman" panose="02020603050405020304" pitchFamily="18" charset="0"/>
                <a:cs typeface="Times New Roman" panose="02020603050405020304" pitchFamily="18" charset="0"/>
              </a:rPr>
              <a:t>模型？</a:t>
            </a:r>
            <a:endParaRPr sz="2000" dirty="0">
              <a:latin typeface="Times New Roman" panose="02020603050405020304" pitchFamily="18" charset="0"/>
              <a:cs typeface="Times New Roman" panose="02020603050405020304" pitchFamily="18" charset="0"/>
            </a:endParaRPr>
          </a:p>
          <a:p>
            <a:pPr marL="1522730" marR="5080">
              <a:lnSpc>
                <a:spcPct val="150000"/>
              </a:lnSpc>
            </a:pPr>
            <a:r>
              <a:rPr sz="2000" dirty="0">
                <a:latin typeface="Times New Roman" panose="02020603050405020304" pitchFamily="18" charset="0"/>
                <a:cs typeface="Times New Roman" panose="02020603050405020304" pitchFamily="18" charset="0"/>
              </a:rPr>
              <a:t>我们可能需要几天（甚</a:t>
            </a:r>
            <a:r>
              <a:rPr sz="2000" spc="-15" dirty="0">
                <a:latin typeface="Times New Roman" panose="02020603050405020304" pitchFamily="18" charset="0"/>
                <a:cs typeface="Times New Roman" panose="02020603050405020304" pitchFamily="18" charset="0"/>
              </a:rPr>
              <a:t>至</a:t>
            </a:r>
            <a:r>
              <a:rPr sz="2000" dirty="0">
                <a:latin typeface="Times New Roman" panose="02020603050405020304" pitchFamily="18" charset="0"/>
                <a:cs typeface="Times New Roman" panose="02020603050405020304" pitchFamily="18" charset="0"/>
              </a:rPr>
              <a:t>几周</a:t>
            </a:r>
            <a:r>
              <a:rPr sz="2000" spc="-15" dirty="0">
                <a:latin typeface="Times New Roman" panose="02020603050405020304" pitchFamily="18" charset="0"/>
                <a:cs typeface="Times New Roman" panose="02020603050405020304" pitchFamily="18" charset="0"/>
              </a:rPr>
              <a:t>）</a:t>
            </a:r>
            <a:r>
              <a:rPr sz="2000" dirty="0">
                <a:latin typeface="Times New Roman" panose="02020603050405020304" pitchFamily="18" charset="0"/>
                <a:cs typeface="Times New Roman" panose="02020603050405020304" pitchFamily="18" charset="0"/>
              </a:rPr>
              <a:t>才能</a:t>
            </a:r>
            <a:r>
              <a:rPr sz="2000" spc="-15" dirty="0">
                <a:latin typeface="Times New Roman" panose="02020603050405020304" pitchFamily="18" charset="0"/>
                <a:cs typeface="Times New Roman" panose="02020603050405020304" pitchFamily="18" charset="0"/>
              </a:rPr>
              <a:t>得</a:t>
            </a:r>
            <a:r>
              <a:rPr sz="2000" dirty="0">
                <a:latin typeface="Times New Roman" panose="02020603050405020304" pitchFamily="18" charset="0"/>
                <a:cs typeface="Times New Roman" panose="02020603050405020304" pitchFamily="18" charset="0"/>
              </a:rPr>
              <a:t>到一</a:t>
            </a:r>
            <a:r>
              <a:rPr sz="2000" spc="-15" dirty="0">
                <a:latin typeface="Times New Roman" panose="02020603050405020304" pitchFamily="18" charset="0"/>
                <a:cs typeface="Times New Roman" panose="02020603050405020304" pitchFamily="18" charset="0"/>
              </a:rPr>
              <a:t>个</a:t>
            </a:r>
            <a:r>
              <a:rPr sz="2000" dirty="0">
                <a:latin typeface="Times New Roman" panose="02020603050405020304" pitchFamily="18" charset="0"/>
                <a:cs typeface="Times New Roman" panose="02020603050405020304" pitchFamily="18" charset="0"/>
              </a:rPr>
              <a:t>有效</a:t>
            </a:r>
            <a:r>
              <a:rPr sz="2000" spc="-15" dirty="0">
                <a:latin typeface="Times New Roman" panose="02020603050405020304" pitchFamily="18" charset="0"/>
                <a:cs typeface="Times New Roman" panose="02020603050405020304" pitchFamily="18" charset="0"/>
              </a:rPr>
              <a:t>的</a:t>
            </a:r>
            <a:r>
              <a:rPr sz="2000" dirty="0">
                <a:latin typeface="Times New Roman" panose="02020603050405020304" pitchFamily="18" charset="0"/>
                <a:cs typeface="Times New Roman" panose="02020603050405020304" pitchFamily="18" charset="0"/>
              </a:rPr>
              <a:t>模型，时间成本太高！</a:t>
            </a:r>
          </a:p>
          <a:p>
            <a:pPr marL="12700">
              <a:lnSpc>
                <a:spcPct val="100000"/>
              </a:lnSpc>
            </a:pPr>
            <a:endParaRPr lang="en-US" sz="2000" b="1" dirty="0">
              <a:solidFill>
                <a:srgbClr val="FF0000"/>
              </a:solidFill>
              <a:latin typeface="Times New Roman" panose="02020603050405020304" pitchFamily="18" charset="0"/>
              <a:cs typeface="Times New Roman" panose="02020603050405020304" pitchFamily="18" charset="0"/>
            </a:endParaRPr>
          </a:p>
          <a:p>
            <a:pPr marL="12700">
              <a:lnSpc>
                <a:spcPct val="100000"/>
              </a:lnSpc>
            </a:pPr>
            <a:endParaRPr lang="en-US" sz="2000" b="1" dirty="0">
              <a:solidFill>
                <a:srgbClr val="FF0000"/>
              </a:solidFill>
              <a:latin typeface="Times New Roman" panose="02020603050405020304" pitchFamily="18" charset="0"/>
              <a:cs typeface="Times New Roman" panose="02020603050405020304" pitchFamily="18" charset="0"/>
            </a:endParaRPr>
          </a:p>
          <a:p>
            <a:pPr marL="12700">
              <a:lnSpc>
                <a:spcPct val="100000"/>
              </a:lnSpc>
            </a:pPr>
            <a:endParaRPr lang="en-US" sz="2000" b="1" dirty="0">
              <a:solidFill>
                <a:srgbClr val="FF0000"/>
              </a:solidFill>
              <a:latin typeface="Times New Roman" panose="02020603050405020304" pitchFamily="18" charset="0"/>
              <a:cs typeface="Times New Roman" panose="02020603050405020304" pitchFamily="18" charset="0"/>
            </a:endParaRPr>
          </a:p>
          <a:p>
            <a:pPr marL="12700">
              <a:lnSpc>
                <a:spcPct val="100000"/>
              </a:lnSpc>
            </a:pPr>
            <a:endParaRPr sz="2000" b="1" dirty="0">
              <a:solidFill>
                <a:srgbClr val="FF0000"/>
              </a:solidFill>
              <a:latin typeface="Times New Roman" panose="02020603050405020304" pitchFamily="18" charset="0"/>
              <a:cs typeface="Times New Roman" panose="02020603050405020304" pitchFamily="18" charset="0"/>
            </a:endParaRPr>
          </a:p>
          <a:p>
            <a:pPr marL="12700">
              <a:lnSpc>
                <a:spcPct val="100000"/>
              </a:lnSpc>
            </a:pPr>
            <a:r>
              <a:rPr sz="2400" b="1" dirty="0" err="1">
                <a:solidFill>
                  <a:srgbClr val="FF0000"/>
                </a:solidFill>
                <a:latin typeface="Times New Roman" panose="02020603050405020304" pitchFamily="18" charset="0"/>
                <a:cs typeface="Times New Roman" panose="02020603050405020304" pitchFamily="18" charset="0"/>
              </a:rPr>
              <a:t>深度学习框架让一切变得可能</a:t>
            </a:r>
            <a:r>
              <a:rPr sz="2400" b="1" dirty="0">
                <a:solidFill>
                  <a:srgbClr val="FF0000"/>
                </a:solidFill>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467865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322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数学深度学习框架简介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3" name="object 4">
            <a:extLst>
              <a:ext uri="{FF2B5EF4-FFF2-40B4-BE49-F238E27FC236}">
                <a16:creationId xmlns:a16="http://schemas.microsoft.com/office/drawing/2014/main" id="{CF7016E3-5B76-4BFB-992C-BC9E4C7A908D}"/>
              </a:ext>
            </a:extLst>
          </p:cNvPr>
          <p:cNvSpPr txBox="1"/>
          <p:nvPr/>
        </p:nvSpPr>
        <p:spPr>
          <a:xfrm>
            <a:off x="166369" y="798195"/>
            <a:ext cx="8239693" cy="1430200"/>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sz="2400" b="1" dirty="0">
                <a:latin typeface="Times New Roman" panose="02020603050405020304" pitchFamily="18" charset="0"/>
                <a:cs typeface="Times New Roman" panose="02020603050405020304" pitchFamily="18" charset="0"/>
              </a:rPr>
              <a:t>什么是深度学习框架？</a:t>
            </a:r>
          </a:p>
          <a:p>
            <a:pPr marL="812800" lvl="1" indent="-342900">
              <a:lnSpc>
                <a:spcPct val="150000"/>
              </a:lnSpc>
              <a:spcBef>
                <a:spcPts val="95"/>
              </a:spcBef>
              <a:buFont typeface="Wingdings" panose="05000000000000000000" pitchFamily="2" charset="2"/>
              <a:buChar char="q"/>
            </a:pPr>
            <a:r>
              <a:rPr sz="2000" b="1" dirty="0" err="1">
                <a:latin typeface="宋体" panose="02010600030101010101" pitchFamily="2" charset="-122"/>
                <a:cs typeface="宋体" panose="02010600030101010101" pitchFamily="2" charset="-122"/>
              </a:rPr>
              <a:t>深度学习框架是一种</a:t>
            </a:r>
            <a:r>
              <a:rPr sz="2000" b="1" dirty="0" err="1">
                <a:solidFill>
                  <a:srgbClr val="FF0000"/>
                </a:solidFill>
                <a:latin typeface="宋体" panose="02010600030101010101" pitchFamily="2" charset="-122"/>
                <a:cs typeface="宋体" panose="02010600030101010101" pitchFamily="2" charset="-122"/>
              </a:rPr>
              <a:t>接</a:t>
            </a:r>
            <a:r>
              <a:rPr sz="2000" b="1" spc="-15" dirty="0" err="1">
                <a:solidFill>
                  <a:srgbClr val="FF0000"/>
                </a:solidFill>
                <a:latin typeface="宋体" panose="02010600030101010101" pitchFamily="2" charset="-122"/>
                <a:cs typeface="宋体" panose="02010600030101010101" pitchFamily="2" charset="-122"/>
              </a:rPr>
              <a:t>口</a:t>
            </a:r>
            <a:r>
              <a:rPr sz="2000" b="1" dirty="0" err="1">
                <a:latin typeface="宋体" panose="02010600030101010101" pitchFamily="2" charset="-122"/>
                <a:cs typeface="宋体" panose="02010600030101010101" pitchFamily="2" charset="-122"/>
              </a:rPr>
              <a:t>、</a:t>
            </a:r>
            <a:r>
              <a:rPr sz="2000" b="1" dirty="0" err="1">
                <a:solidFill>
                  <a:srgbClr val="FF0000"/>
                </a:solidFill>
                <a:latin typeface="宋体" panose="02010600030101010101" pitchFamily="2" charset="-122"/>
                <a:cs typeface="宋体" panose="02010600030101010101" pitchFamily="2" charset="-122"/>
              </a:rPr>
              <a:t>库</a:t>
            </a:r>
            <a:r>
              <a:rPr sz="2000" b="1" spc="-15" dirty="0" err="1">
                <a:latin typeface="宋体" panose="02010600030101010101" pitchFamily="2" charset="-122"/>
                <a:cs typeface="宋体" panose="02010600030101010101" pitchFamily="2" charset="-122"/>
              </a:rPr>
              <a:t>或</a:t>
            </a:r>
            <a:r>
              <a:rPr sz="2000" b="1" dirty="0" err="1">
                <a:solidFill>
                  <a:srgbClr val="FF0000"/>
                </a:solidFill>
                <a:latin typeface="宋体" panose="02010600030101010101" pitchFamily="2" charset="-122"/>
                <a:cs typeface="宋体" panose="02010600030101010101" pitchFamily="2" charset="-122"/>
              </a:rPr>
              <a:t>工具</a:t>
            </a:r>
            <a:r>
              <a:rPr sz="2000" b="1" spc="-15" dirty="0" err="1">
                <a:latin typeface="宋体" panose="02010600030101010101" pitchFamily="2" charset="-122"/>
                <a:cs typeface="宋体" panose="02010600030101010101" pitchFamily="2" charset="-122"/>
              </a:rPr>
              <a:t>，</a:t>
            </a:r>
            <a:r>
              <a:rPr sz="2000" b="1" dirty="0" err="1">
                <a:latin typeface="宋体" panose="02010600030101010101" pitchFamily="2" charset="-122"/>
                <a:cs typeface="宋体" panose="02010600030101010101" pitchFamily="2" charset="-122"/>
              </a:rPr>
              <a:t>利用</a:t>
            </a:r>
            <a:r>
              <a:rPr sz="2000" b="1" spc="-15" dirty="0" err="1">
                <a:solidFill>
                  <a:srgbClr val="FF0000"/>
                </a:solidFill>
                <a:latin typeface="宋体" panose="02010600030101010101" pitchFamily="2" charset="-122"/>
                <a:cs typeface="宋体" panose="02010600030101010101" pitchFamily="2" charset="-122"/>
              </a:rPr>
              <a:t>预</a:t>
            </a:r>
            <a:r>
              <a:rPr sz="2000" b="1" dirty="0" err="1">
                <a:solidFill>
                  <a:srgbClr val="FF0000"/>
                </a:solidFill>
                <a:latin typeface="宋体" panose="02010600030101010101" pitchFamily="2" charset="-122"/>
                <a:cs typeface="宋体" panose="02010600030101010101" pitchFamily="2" charset="-122"/>
              </a:rPr>
              <a:t>先构</a:t>
            </a:r>
            <a:r>
              <a:rPr sz="2000" b="1" spc="-15" dirty="0" err="1">
                <a:solidFill>
                  <a:srgbClr val="FF0000"/>
                </a:solidFill>
                <a:latin typeface="宋体" panose="02010600030101010101" pitchFamily="2" charset="-122"/>
                <a:cs typeface="宋体" panose="02010600030101010101" pitchFamily="2" charset="-122"/>
              </a:rPr>
              <a:t>建</a:t>
            </a:r>
            <a:r>
              <a:rPr sz="2000" b="1" dirty="0" err="1">
                <a:solidFill>
                  <a:srgbClr val="FF0000"/>
                </a:solidFill>
                <a:latin typeface="宋体" panose="02010600030101010101" pitchFamily="2" charset="-122"/>
                <a:cs typeface="宋体" panose="02010600030101010101" pitchFamily="2" charset="-122"/>
              </a:rPr>
              <a:t>和优</a:t>
            </a:r>
            <a:r>
              <a:rPr sz="2000" b="1" spc="-15" dirty="0" err="1">
                <a:solidFill>
                  <a:srgbClr val="FF0000"/>
                </a:solidFill>
                <a:latin typeface="宋体" panose="02010600030101010101" pitchFamily="2" charset="-122"/>
                <a:cs typeface="宋体" panose="02010600030101010101" pitchFamily="2" charset="-122"/>
              </a:rPr>
              <a:t>化</a:t>
            </a:r>
            <a:r>
              <a:rPr sz="2000" b="1" dirty="0" err="1">
                <a:solidFill>
                  <a:srgbClr val="FF0000"/>
                </a:solidFill>
                <a:latin typeface="宋体" panose="02010600030101010101" pitchFamily="2" charset="-122"/>
                <a:cs typeface="宋体" panose="02010600030101010101" pitchFamily="2" charset="-122"/>
              </a:rPr>
              <a:t>好的</a:t>
            </a:r>
            <a:r>
              <a:rPr sz="2000" b="1" spc="-15" dirty="0" err="1">
                <a:solidFill>
                  <a:srgbClr val="FF0000"/>
                </a:solidFill>
                <a:latin typeface="宋体" panose="02010600030101010101" pitchFamily="2" charset="-122"/>
                <a:cs typeface="宋体" panose="02010600030101010101" pitchFamily="2" charset="-122"/>
              </a:rPr>
              <a:t>组</a:t>
            </a:r>
            <a:r>
              <a:rPr sz="2000" b="1" dirty="0" err="1">
                <a:solidFill>
                  <a:srgbClr val="FF0000"/>
                </a:solidFill>
                <a:latin typeface="宋体" panose="02010600030101010101" pitchFamily="2" charset="-122"/>
                <a:cs typeface="宋体" panose="02010600030101010101" pitchFamily="2" charset="-122"/>
              </a:rPr>
              <a:t>件</a:t>
            </a:r>
            <a:r>
              <a:rPr sz="2000" b="1" dirty="0" err="1">
                <a:latin typeface="宋体" panose="02010600030101010101" pitchFamily="2" charset="-122"/>
                <a:cs typeface="宋体" panose="02010600030101010101" pitchFamily="2" charset="-122"/>
              </a:rPr>
              <a:t>集</a:t>
            </a:r>
            <a:r>
              <a:rPr sz="2000" b="1" spc="-10" dirty="0" err="1">
                <a:latin typeface="宋体" panose="02010600030101010101" pitchFamily="2" charset="-122"/>
                <a:cs typeface="宋体" panose="02010600030101010101" pitchFamily="2" charset="-122"/>
              </a:rPr>
              <a:t>合</a:t>
            </a:r>
            <a:r>
              <a:rPr sz="2000" b="1" dirty="0" err="1">
                <a:latin typeface="宋体" panose="02010600030101010101" pitchFamily="2" charset="-122"/>
                <a:cs typeface="宋体" panose="02010600030101010101" pitchFamily="2" charset="-122"/>
              </a:rPr>
              <a:t>定义模型</a:t>
            </a:r>
            <a:r>
              <a:rPr sz="2000" b="1" dirty="0">
                <a:latin typeface="宋体" panose="02010600030101010101" pitchFamily="2" charset="-122"/>
                <a:cs typeface="宋体" panose="02010600030101010101" pitchFamily="2" charset="-122"/>
              </a:rPr>
              <a:t>。</a:t>
            </a:r>
          </a:p>
        </p:txBody>
      </p:sp>
      <p:sp>
        <p:nvSpPr>
          <p:cNvPr id="11" name="文本框 10">
            <a:extLst>
              <a:ext uri="{FF2B5EF4-FFF2-40B4-BE49-F238E27FC236}">
                <a16:creationId xmlns:a16="http://schemas.microsoft.com/office/drawing/2014/main" id="{3AED70B0-FAFF-4A2B-9E50-3D256FEB3D75}"/>
              </a:ext>
            </a:extLst>
          </p:cNvPr>
          <p:cNvSpPr txBox="1"/>
          <p:nvPr/>
        </p:nvSpPr>
        <p:spPr>
          <a:xfrm>
            <a:off x="91440" y="2388095"/>
            <a:ext cx="8798560" cy="2584490"/>
          </a:xfrm>
          <a:prstGeom prst="rect">
            <a:avLst/>
          </a:prstGeom>
          <a:noFill/>
        </p:spPr>
        <p:txBody>
          <a:bodyPr wrap="square">
            <a:spAutoFit/>
          </a:bodyPr>
          <a:lstStyle/>
          <a:p>
            <a:pPr marL="812800" lvl="1" indent="-342900">
              <a:lnSpc>
                <a:spcPct val="150000"/>
              </a:lnSpc>
              <a:spcBef>
                <a:spcPts val="95"/>
              </a:spcBef>
              <a:buFont typeface="Wingdings" panose="05000000000000000000" pitchFamily="2" charset="2"/>
              <a:buChar char="q"/>
            </a:pPr>
            <a:r>
              <a:rPr lang="zh-CN" altLang="en-US" sz="1800" b="1" dirty="0">
                <a:latin typeface="宋体" panose="02010600030101010101" pitchFamily="2" charset="-122"/>
                <a:cs typeface="宋体" panose="02010600030101010101" pitchFamily="2" charset="-122"/>
              </a:rPr>
              <a:t>一个良好的深度学习框架应具备的关键特性：</a:t>
            </a:r>
            <a:endParaRPr lang="en-US" altLang="zh-CN" sz="1800" b="1" dirty="0">
              <a:latin typeface="宋体" panose="02010600030101010101" pitchFamily="2" charset="-122"/>
              <a:cs typeface="宋体" panose="02010600030101010101" pitchFamily="2" charset="-122"/>
            </a:endParaRPr>
          </a:p>
          <a:p>
            <a:pPr marL="1270000" lvl="2" indent="-342900">
              <a:lnSpc>
                <a:spcPct val="150000"/>
              </a:lnSpc>
              <a:spcBef>
                <a:spcPts val="95"/>
              </a:spcBef>
              <a:buFont typeface="Wingdings" panose="05000000000000000000" pitchFamily="2" charset="2"/>
              <a:buChar char="ü"/>
            </a:pPr>
            <a:r>
              <a:rPr lang="zh-CN" altLang="en-US" b="1" dirty="0">
                <a:latin typeface="宋体" panose="02010600030101010101" pitchFamily="2" charset="-122"/>
                <a:cs typeface="宋体" panose="02010600030101010101" pitchFamily="2" charset="-122"/>
              </a:rPr>
              <a:t>性能优化</a:t>
            </a:r>
            <a:endParaRPr lang="en-US" altLang="zh-CN" b="1" dirty="0">
              <a:latin typeface="宋体" panose="02010600030101010101" pitchFamily="2" charset="-122"/>
              <a:cs typeface="宋体" panose="02010600030101010101" pitchFamily="2" charset="-122"/>
            </a:endParaRPr>
          </a:p>
          <a:p>
            <a:pPr marL="1270000" lvl="2" indent="-342900">
              <a:lnSpc>
                <a:spcPct val="150000"/>
              </a:lnSpc>
              <a:spcBef>
                <a:spcPts val="95"/>
              </a:spcBef>
              <a:buFont typeface="Wingdings" panose="05000000000000000000" pitchFamily="2" charset="2"/>
              <a:buChar char="ü"/>
            </a:pPr>
            <a:r>
              <a:rPr lang="zh-CN" altLang="en-US" b="1" dirty="0">
                <a:latin typeface="宋体" panose="02010600030101010101" pitchFamily="2" charset="-122"/>
                <a:cs typeface="宋体" panose="02010600030101010101" pitchFamily="2" charset="-122"/>
              </a:rPr>
              <a:t>易于理解和编码</a:t>
            </a:r>
            <a:endParaRPr lang="en-US" altLang="zh-CN" b="1" dirty="0">
              <a:latin typeface="宋体" panose="02010600030101010101" pitchFamily="2" charset="-122"/>
              <a:cs typeface="宋体" panose="02010600030101010101" pitchFamily="2" charset="-122"/>
            </a:endParaRPr>
          </a:p>
          <a:p>
            <a:pPr marL="1270000" lvl="2" indent="-342900">
              <a:lnSpc>
                <a:spcPct val="150000"/>
              </a:lnSpc>
              <a:spcBef>
                <a:spcPts val="95"/>
              </a:spcBef>
              <a:buFont typeface="Wingdings" panose="05000000000000000000" pitchFamily="2" charset="2"/>
              <a:buChar char="ü"/>
            </a:pPr>
            <a:r>
              <a:rPr lang="zh-CN" altLang="en-US" b="1" dirty="0">
                <a:latin typeface="宋体" panose="02010600030101010101" pitchFamily="2" charset="-122"/>
                <a:cs typeface="宋体" panose="02010600030101010101" pitchFamily="2" charset="-122"/>
              </a:rPr>
              <a:t>良好的社区支持</a:t>
            </a:r>
            <a:endParaRPr lang="en-US" altLang="zh-CN" b="1" dirty="0">
              <a:latin typeface="宋体" panose="02010600030101010101" pitchFamily="2" charset="-122"/>
              <a:cs typeface="宋体" panose="02010600030101010101" pitchFamily="2" charset="-122"/>
            </a:endParaRPr>
          </a:p>
          <a:p>
            <a:pPr marL="1270000" lvl="2" indent="-342900">
              <a:lnSpc>
                <a:spcPct val="150000"/>
              </a:lnSpc>
              <a:spcBef>
                <a:spcPts val="95"/>
              </a:spcBef>
              <a:buFont typeface="Wingdings" panose="05000000000000000000" pitchFamily="2" charset="2"/>
              <a:buChar char="ü"/>
            </a:pPr>
            <a:r>
              <a:rPr lang="zh-CN" altLang="en-US" b="1" dirty="0">
                <a:latin typeface="宋体" panose="02010600030101010101" pitchFamily="2" charset="-122"/>
                <a:cs typeface="宋体" panose="02010600030101010101" pitchFamily="2" charset="-122"/>
              </a:rPr>
              <a:t>并行处理以减少计算</a:t>
            </a:r>
            <a:endParaRPr lang="en-US" altLang="zh-CN" b="1" dirty="0">
              <a:latin typeface="宋体" panose="02010600030101010101" pitchFamily="2" charset="-122"/>
              <a:cs typeface="宋体" panose="02010600030101010101" pitchFamily="2" charset="-122"/>
            </a:endParaRPr>
          </a:p>
          <a:p>
            <a:pPr marL="1270000" lvl="2" indent="-342900">
              <a:lnSpc>
                <a:spcPct val="150000"/>
              </a:lnSpc>
              <a:spcBef>
                <a:spcPts val="95"/>
              </a:spcBef>
              <a:buFont typeface="Wingdings" panose="05000000000000000000" pitchFamily="2" charset="2"/>
              <a:buChar char="ü"/>
            </a:pPr>
            <a:r>
              <a:rPr lang="zh-CN" altLang="en-US" b="1" dirty="0">
                <a:latin typeface="宋体" panose="02010600030101010101" pitchFamily="2" charset="-122"/>
                <a:cs typeface="宋体" panose="02010600030101010101" pitchFamily="2" charset="-122"/>
              </a:rPr>
              <a:t>自动计算梯度</a:t>
            </a:r>
          </a:p>
        </p:txBody>
      </p:sp>
      <p:sp>
        <p:nvSpPr>
          <p:cNvPr id="12" name="object 3">
            <a:extLst>
              <a:ext uri="{FF2B5EF4-FFF2-40B4-BE49-F238E27FC236}">
                <a16:creationId xmlns:a16="http://schemas.microsoft.com/office/drawing/2014/main" id="{08BB0AAB-B961-422B-A878-1FD00DFA8BFF}"/>
              </a:ext>
            </a:extLst>
          </p:cNvPr>
          <p:cNvSpPr/>
          <p:nvPr>
            <p:custDataLst>
              <p:tags r:id="rId1"/>
            </p:custDataLst>
          </p:nvPr>
        </p:nvSpPr>
        <p:spPr>
          <a:xfrm>
            <a:off x="3778250" y="3117215"/>
            <a:ext cx="5212715" cy="2011045"/>
          </a:xfrm>
          <a:prstGeom prst="rect">
            <a:avLst/>
          </a:prstGeom>
          <a:blipFill>
            <a:blip r:embed="rId4" cstate="print"/>
            <a:stretch>
              <a:fillRect/>
            </a:stretch>
          </a:blipFill>
        </p:spPr>
        <p:txBody>
          <a:bodyPr wrap="square" lIns="0" tIns="0" rIns="0" bIns="0" rtlCol="0"/>
          <a:lstStyle/>
          <a:p>
            <a:endParaRPr/>
          </a:p>
        </p:txBody>
      </p:sp>
      <p:grpSp>
        <p:nvGrpSpPr>
          <p:cNvPr id="13" name="组合 12">
            <a:extLst>
              <a:ext uri="{FF2B5EF4-FFF2-40B4-BE49-F238E27FC236}">
                <a16:creationId xmlns:a16="http://schemas.microsoft.com/office/drawing/2014/main" id="{E02FCDC6-8502-496E-A6FC-C01A4B7A58FC}"/>
              </a:ext>
            </a:extLst>
          </p:cNvPr>
          <p:cNvGrpSpPr/>
          <p:nvPr/>
        </p:nvGrpSpPr>
        <p:grpSpPr>
          <a:xfrm>
            <a:off x="3867785" y="5330825"/>
            <a:ext cx="5022215" cy="728980"/>
            <a:chOff x="6110" y="8316"/>
            <a:chExt cx="7909" cy="1148"/>
          </a:xfrm>
        </p:grpSpPr>
        <p:pic>
          <p:nvPicPr>
            <p:cNvPr id="14" name="图片 13">
              <a:extLst>
                <a:ext uri="{FF2B5EF4-FFF2-40B4-BE49-F238E27FC236}">
                  <a16:creationId xmlns:a16="http://schemas.microsoft.com/office/drawing/2014/main" id="{564DB75F-CE81-4B10-A750-96FB13BA9A6B}"/>
                </a:ext>
              </a:extLst>
            </p:cNvPr>
            <p:cNvPicPr>
              <a:picLocks noChangeAspect="1"/>
            </p:cNvPicPr>
            <p:nvPr>
              <p:custDataLst>
                <p:tags r:id="rId2"/>
              </p:custDataLst>
            </p:nvPr>
          </p:nvPicPr>
          <p:blipFill>
            <a:blip r:embed="rId5"/>
            <a:stretch>
              <a:fillRect/>
            </a:stretch>
          </p:blipFill>
          <p:spPr>
            <a:xfrm>
              <a:off x="8290" y="8410"/>
              <a:ext cx="2409" cy="1055"/>
            </a:xfrm>
            <a:prstGeom prst="rect">
              <a:avLst/>
            </a:prstGeom>
          </p:spPr>
        </p:pic>
        <p:pic>
          <p:nvPicPr>
            <p:cNvPr id="15" name="图片 14">
              <a:extLst>
                <a:ext uri="{FF2B5EF4-FFF2-40B4-BE49-F238E27FC236}">
                  <a16:creationId xmlns:a16="http://schemas.microsoft.com/office/drawing/2014/main" id="{C427BD31-47DC-4BFA-A2A1-F7F75287CCA2}"/>
                </a:ext>
              </a:extLst>
            </p:cNvPr>
            <p:cNvPicPr>
              <a:picLocks noChangeAspect="1"/>
            </p:cNvPicPr>
            <p:nvPr/>
          </p:nvPicPr>
          <p:blipFill>
            <a:blip r:embed="rId6"/>
            <a:stretch>
              <a:fillRect/>
            </a:stretch>
          </p:blipFill>
          <p:spPr>
            <a:xfrm>
              <a:off x="6110" y="8512"/>
              <a:ext cx="2180" cy="869"/>
            </a:xfrm>
            <a:prstGeom prst="rect">
              <a:avLst/>
            </a:prstGeom>
          </p:spPr>
        </p:pic>
        <p:pic>
          <p:nvPicPr>
            <p:cNvPr id="16" name="图片 15">
              <a:extLst>
                <a:ext uri="{FF2B5EF4-FFF2-40B4-BE49-F238E27FC236}">
                  <a16:creationId xmlns:a16="http://schemas.microsoft.com/office/drawing/2014/main" id="{058C227E-C2B3-4299-9A93-35A309D80494}"/>
                </a:ext>
              </a:extLst>
            </p:cNvPr>
            <p:cNvPicPr>
              <a:picLocks noChangeAspect="1"/>
            </p:cNvPicPr>
            <p:nvPr/>
          </p:nvPicPr>
          <p:blipFill>
            <a:blip r:embed="rId7"/>
            <a:stretch>
              <a:fillRect/>
            </a:stretch>
          </p:blipFill>
          <p:spPr>
            <a:xfrm>
              <a:off x="10602" y="8410"/>
              <a:ext cx="2095" cy="1055"/>
            </a:xfrm>
            <a:prstGeom prst="rect">
              <a:avLst/>
            </a:prstGeom>
          </p:spPr>
        </p:pic>
        <p:pic>
          <p:nvPicPr>
            <p:cNvPr id="17" name="图片 16">
              <a:extLst>
                <a:ext uri="{FF2B5EF4-FFF2-40B4-BE49-F238E27FC236}">
                  <a16:creationId xmlns:a16="http://schemas.microsoft.com/office/drawing/2014/main" id="{3B3D2A57-6E5C-435D-A315-DDB2C9E28C76}"/>
                </a:ext>
              </a:extLst>
            </p:cNvPr>
            <p:cNvPicPr>
              <a:picLocks noChangeAspect="1"/>
            </p:cNvPicPr>
            <p:nvPr/>
          </p:nvPicPr>
          <p:blipFill>
            <a:blip r:embed="rId8"/>
            <a:stretch>
              <a:fillRect/>
            </a:stretch>
          </p:blipFill>
          <p:spPr>
            <a:xfrm>
              <a:off x="12455" y="8316"/>
              <a:ext cx="1564" cy="1065"/>
            </a:xfrm>
            <a:prstGeom prst="rect">
              <a:avLst/>
            </a:prstGeom>
          </p:spPr>
        </p:pic>
      </p:grpSp>
    </p:spTree>
    <p:extLst>
      <p:ext uri="{BB962C8B-B14F-4D97-AF65-F5344CB8AC3E}">
        <p14:creationId xmlns:p14="http://schemas.microsoft.com/office/powerpoint/2010/main" val="1666872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5" name="object 4"/>
          <p:cNvSpPr txBox="1"/>
          <p:nvPr/>
        </p:nvSpPr>
        <p:spPr>
          <a:xfrm>
            <a:off x="416560" y="1082675"/>
            <a:ext cx="8075930" cy="3708066"/>
          </a:xfrm>
          <a:prstGeom prst="rect">
            <a:avLst/>
          </a:prstGeom>
        </p:spPr>
        <p:txBody>
          <a:bodyPr vert="horz" wrap="square" lIns="0" tIns="12065" rIns="0" bIns="0" rtlCol="0">
            <a:spAutoFit/>
          </a:bodyPr>
          <a:lstStyle/>
          <a:p>
            <a:pPr marL="342900" indent="-342900">
              <a:lnSpc>
                <a:spcPct val="150000"/>
              </a:lnSpc>
              <a:buSzPct val="96000"/>
              <a:buFont typeface="Wingdings" panose="05000000000000000000" pitchFamily="2" charset="2"/>
              <a:buChar char="n"/>
              <a:tabLst>
                <a:tab pos="295910" algn="l"/>
              </a:tabLst>
            </a:pPr>
            <a:r>
              <a:rPr sz="2400" b="1" dirty="0">
                <a:latin typeface="Times New Roman" panose="02020603050405020304" pitchFamily="18" charset="0"/>
                <a:cs typeface="Times New Roman" panose="02020603050405020304" pitchFamily="18" charset="0"/>
                <a:sym typeface="+mn-ea"/>
              </a:rPr>
              <a:t>深度学习框架核心组件：</a:t>
            </a:r>
            <a:endParaRPr sz="2400" b="1" dirty="0">
              <a:latin typeface="Times New Roman" panose="02020603050405020304" pitchFamily="18" charset="0"/>
              <a:cs typeface="Times New Roman" panose="02020603050405020304" pitchFamily="18" charset="0"/>
            </a:endParaRPr>
          </a:p>
          <a:p>
            <a:pPr marL="1270000" lvl="2" indent="-342900">
              <a:lnSpc>
                <a:spcPct val="100000"/>
              </a:lnSpc>
              <a:spcBef>
                <a:spcPts val="2855"/>
              </a:spcBef>
              <a:buFont typeface="Wingdings" panose="05000000000000000000" pitchFamily="2" charset="2"/>
              <a:buChar char="q"/>
              <a:tabLst>
                <a:tab pos="354965" algn="l"/>
                <a:tab pos="355600" algn="l"/>
              </a:tabLst>
            </a:pPr>
            <a:r>
              <a:rPr sz="2000" b="1" dirty="0">
                <a:latin typeface="Times New Roman" panose="02020603050405020304" pitchFamily="18" charset="0"/>
                <a:cs typeface="Times New Roman" panose="02020603050405020304" pitchFamily="18" charset="0"/>
                <a:sym typeface="+mn-ea"/>
              </a:rPr>
              <a:t>张量</a:t>
            </a:r>
            <a:endParaRPr sz="2000" b="1" dirty="0">
              <a:latin typeface="Times New Roman" panose="02020603050405020304" pitchFamily="18" charset="0"/>
              <a:cs typeface="Times New Roman" panose="02020603050405020304" pitchFamily="18" charset="0"/>
            </a:endParaRPr>
          </a:p>
          <a:p>
            <a:pPr marL="342900" indent="-342900">
              <a:lnSpc>
                <a:spcPct val="100000"/>
              </a:lnSpc>
              <a:spcBef>
                <a:spcPts val="45"/>
              </a:spcBef>
              <a:buFont typeface="Wingdings" panose="05000000000000000000" pitchFamily="2" charset="2"/>
              <a:buChar char="q"/>
            </a:pPr>
            <a:endParaRPr sz="2000" b="1" dirty="0">
              <a:latin typeface="Times New Roman" panose="02020603050405020304" pitchFamily="18" charset="0"/>
              <a:cs typeface="Times New Roman" panose="02020603050405020304" pitchFamily="18" charset="0"/>
            </a:endParaRPr>
          </a:p>
          <a:p>
            <a:pPr marL="1270000" lvl="2" indent="-342900">
              <a:lnSpc>
                <a:spcPct val="100000"/>
              </a:lnSpc>
              <a:buFont typeface="Wingdings" panose="05000000000000000000" pitchFamily="2" charset="2"/>
              <a:buChar char="q"/>
              <a:tabLst>
                <a:tab pos="354965" algn="l"/>
                <a:tab pos="355600" algn="l"/>
              </a:tabLst>
            </a:pPr>
            <a:r>
              <a:rPr sz="2000" b="1" dirty="0">
                <a:latin typeface="Times New Roman" panose="02020603050405020304" pitchFamily="18" charset="0"/>
                <a:cs typeface="Times New Roman" panose="02020603050405020304" pitchFamily="18" charset="0"/>
                <a:sym typeface="+mn-ea"/>
              </a:rPr>
              <a:t>基于张量的操作</a:t>
            </a:r>
            <a:endParaRPr sz="2000" b="1" dirty="0">
              <a:latin typeface="Times New Roman" panose="02020603050405020304" pitchFamily="18" charset="0"/>
              <a:cs typeface="Times New Roman" panose="02020603050405020304" pitchFamily="18" charset="0"/>
            </a:endParaRPr>
          </a:p>
          <a:p>
            <a:pPr marL="342900" indent="-342900">
              <a:lnSpc>
                <a:spcPct val="100000"/>
              </a:lnSpc>
              <a:spcBef>
                <a:spcPts val="45"/>
              </a:spcBef>
              <a:buFont typeface="Wingdings" panose="05000000000000000000" pitchFamily="2" charset="2"/>
              <a:buChar char="q"/>
            </a:pPr>
            <a:endParaRPr sz="2000" b="1" dirty="0">
              <a:latin typeface="Times New Roman" panose="02020603050405020304" pitchFamily="18" charset="0"/>
              <a:cs typeface="Times New Roman" panose="02020603050405020304" pitchFamily="18" charset="0"/>
            </a:endParaRPr>
          </a:p>
          <a:p>
            <a:pPr marL="1270000" lvl="2" indent="-342900">
              <a:lnSpc>
                <a:spcPct val="100000"/>
              </a:lnSpc>
              <a:buFont typeface="Wingdings" panose="05000000000000000000" pitchFamily="2" charset="2"/>
              <a:buChar char="q"/>
              <a:tabLst>
                <a:tab pos="354965" algn="l"/>
                <a:tab pos="355600" algn="l"/>
              </a:tabLst>
            </a:pPr>
            <a:r>
              <a:rPr sz="2000" b="1" dirty="0">
                <a:latin typeface="Times New Roman" panose="02020603050405020304" pitchFamily="18" charset="0"/>
                <a:cs typeface="Times New Roman" panose="02020603050405020304" pitchFamily="18" charset="0"/>
                <a:sym typeface="+mn-ea"/>
              </a:rPr>
              <a:t>计算图</a:t>
            </a:r>
            <a:endParaRPr sz="2000" b="1" dirty="0">
              <a:latin typeface="Times New Roman" panose="02020603050405020304" pitchFamily="18" charset="0"/>
              <a:cs typeface="Times New Roman" panose="02020603050405020304" pitchFamily="18" charset="0"/>
            </a:endParaRPr>
          </a:p>
          <a:p>
            <a:pPr marL="342900" indent="-342900">
              <a:lnSpc>
                <a:spcPct val="100000"/>
              </a:lnSpc>
              <a:spcBef>
                <a:spcPts val="45"/>
              </a:spcBef>
              <a:buFont typeface="Wingdings" panose="05000000000000000000" pitchFamily="2" charset="2"/>
              <a:buChar char="q"/>
            </a:pPr>
            <a:endParaRPr sz="2000" b="1" dirty="0">
              <a:latin typeface="Times New Roman" panose="02020603050405020304" pitchFamily="18" charset="0"/>
              <a:cs typeface="Times New Roman" panose="02020603050405020304" pitchFamily="18" charset="0"/>
            </a:endParaRPr>
          </a:p>
          <a:p>
            <a:pPr marL="1270000" lvl="2" indent="-342900">
              <a:lnSpc>
                <a:spcPct val="100000"/>
              </a:lnSpc>
              <a:buFont typeface="Wingdings" panose="05000000000000000000" pitchFamily="2" charset="2"/>
              <a:buChar char="q"/>
              <a:tabLst>
                <a:tab pos="354965" algn="l"/>
                <a:tab pos="355600" algn="l"/>
              </a:tabLst>
            </a:pPr>
            <a:r>
              <a:rPr sz="2000" b="1" dirty="0">
                <a:latin typeface="Times New Roman" panose="02020603050405020304" pitchFamily="18" charset="0"/>
                <a:cs typeface="Times New Roman" panose="02020603050405020304" pitchFamily="18" charset="0"/>
                <a:sym typeface="+mn-ea"/>
              </a:rPr>
              <a:t>自动微分工具</a:t>
            </a:r>
            <a:endParaRPr sz="2000" b="1" dirty="0">
              <a:latin typeface="Times New Roman" panose="02020603050405020304" pitchFamily="18" charset="0"/>
              <a:cs typeface="Times New Roman" panose="02020603050405020304" pitchFamily="18" charset="0"/>
            </a:endParaRPr>
          </a:p>
          <a:p>
            <a:pPr marL="342900" indent="-342900">
              <a:lnSpc>
                <a:spcPct val="100000"/>
              </a:lnSpc>
              <a:spcBef>
                <a:spcPts val="40"/>
              </a:spcBef>
              <a:buFont typeface="Wingdings" panose="05000000000000000000" pitchFamily="2" charset="2"/>
              <a:buChar char="q"/>
            </a:pPr>
            <a:endParaRPr sz="2000" b="1" dirty="0">
              <a:latin typeface="Times New Roman" panose="02020603050405020304" pitchFamily="18" charset="0"/>
              <a:cs typeface="Times New Roman" panose="02020603050405020304" pitchFamily="18" charset="0"/>
            </a:endParaRPr>
          </a:p>
          <a:p>
            <a:pPr marL="1270000" lvl="2" indent="-342900">
              <a:lnSpc>
                <a:spcPct val="100000"/>
              </a:lnSpc>
              <a:buFont typeface="Wingdings" panose="05000000000000000000" pitchFamily="2" charset="2"/>
              <a:buChar char="q"/>
              <a:tabLst>
                <a:tab pos="354965" algn="l"/>
                <a:tab pos="355600" algn="l"/>
              </a:tabLst>
            </a:pPr>
            <a:r>
              <a:rPr sz="2000" b="1" spc="15" dirty="0">
                <a:latin typeface="Times New Roman" panose="02020603050405020304" pitchFamily="18" charset="0"/>
                <a:cs typeface="Times New Roman" panose="02020603050405020304" pitchFamily="18" charset="0"/>
                <a:sym typeface="+mn-ea"/>
              </a:rPr>
              <a:t>BLAS</a:t>
            </a:r>
            <a:r>
              <a:rPr sz="2000" b="1" dirty="0">
                <a:latin typeface="Times New Roman" panose="02020603050405020304" pitchFamily="18" charset="0"/>
                <a:cs typeface="Times New Roman" panose="02020603050405020304" pitchFamily="18" charset="0"/>
                <a:sym typeface="+mn-ea"/>
              </a:rPr>
              <a:t>、</a:t>
            </a:r>
            <a:r>
              <a:rPr sz="2000" b="1" spc="5" dirty="0">
                <a:latin typeface="Times New Roman" panose="02020603050405020304" pitchFamily="18" charset="0"/>
                <a:cs typeface="Times New Roman" panose="02020603050405020304" pitchFamily="18" charset="0"/>
                <a:sym typeface="+mn-ea"/>
              </a:rPr>
              <a:t>cuBLAS</a:t>
            </a:r>
            <a:r>
              <a:rPr sz="2000" b="1" spc="-15" dirty="0">
                <a:latin typeface="Times New Roman" panose="02020603050405020304" pitchFamily="18" charset="0"/>
                <a:cs typeface="Times New Roman" panose="02020603050405020304" pitchFamily="18" charset="0"/>
                <a:sym typeface="+mn-ea"/>
              </a:rPr>
              <a:t>、</a:t>
            </a:r>
            <a:r>
              <a:rPr sz="2000" b="1" spc="-5" dirty="0">
                <a:latin typeface="Times New Roman" panose="02020603050405020304" pitchFamily="18" charset="0"/>
                <a:cs typeface="Times New Roman" panose="02020603050405020304" pitchFamily="18" charset="0"/>
                <a:sym typeface="+mn-ea"/>
              </a:rPr>
              <a:t>cuDNN</a:t>
            </a:r>
            <a:r>
              <a:rPr sz="2000" b="1" dirty="0">
                <a:latin typeface="Times New Roman" panose="02020603050405020304" pitchFamily="18" charset="0"/>
                <a:cs typeface="Times New Roman" panose="02020603050405020304" pitchFamily="18" charset="0"/>
                <a:sym typeface="+mn-ea"/>
              </a:rPr>
              <a:t>等</a:t>
            </a:r>
            <a:r>
              <a:rPr sz="2000" b="1" spc="-10" dirty="0">
                <a:latin typeface="Times New Roman" panose="02020603050405020304" pitchFamily="18" charset="0"/>
                <a:cs typeface="Times New Roman" panose="02020603050405020304" pitchFamily="18" charset="0"/>
                <a:sym typeface="+mn-ea"/>
              </a:rPr>
              <a:t>拓</a:t>
            </a:r>
            <a:r>
              <a:rPr sz="2000" b="1" dirty="0">
                <a:latin typeface="Times New Roman" panose="02020603050405020304" pitchFamily="18" charset="0"/>
                <a:cs typeface="Times New Roman" panose="02020603050405020304" pitchFamily="18" charset="0"/>
                <a:sym typeface="+mn-ea"/>
              </a:rPr>
              <a:t>展包</a:t>
            </a:r>
            <a:endParaRPr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2" name="object 5"/>
          <p:cNvSpPr txBox="1"/>
          <p:nvPr/>
        </p:nvSpPr>
        <p:spPr>
          <a:xfrm>
            <a:off x="273050" y="763270"/>
            <a:ext cx="8335010" cy="3182620"/>
          </a:xfrm>
          <a:prstGeom prst="rect">
            <a:avLst/>
          </a:prstGeom>
        </p:spPr>
        <p:txBody>
          <a:bodyPr vert="horz" wrap="square" lIns="0" tIns="12700" rIns="0" bIns="0" rtlCol="0">
            <a:spAutoFit/>
          </a:bodyPr>
          <a:lstStyle/>
          <a:p>
            <a:pPr marL="355600" indent="-342900">
              <a:lnSpc>
                <a:spcPct val="150000"/>
              </a:lnSpc>
              <a:spcBef>
                <a:spcPts val="100"/>
              </a:spcBef>
              <a:buFont typeface="Wingdings" panose="05000000000000000000"/>
              <a:buChar char=""/>
              <a:tabLst>
                <a:tab pos="355600" algn="l"/>
              </a:tabLst>
            </a:pPr>
            <a:r>
              <a:rPr sz="2400" b="1" dirty="0">
                <a:latin typeface="Times New Roman" panose="02020603050405020304" pitchFamily="18" charset="0"/>
                <a:cs typeface="Times New Roman" panose="02020603050405020304" pitchFamily="18" charset="0"/>
              </a:rPr>
              <a:t>张量是深度学习框架中最核心的组件</a:t>
            </a:r>
            <a:r>
              <a:rPr sz="2400" b="1" spc="5" dirty="0">
                <a:latin typeface="Times New Roman" panose="02020603050405020304" pitchFamily="18" charset="0"/>
                <a:cs typeface="Times New Roman" panose="02020603050405020304" pitchFamily="18" charset="0"/>
              </a:rPr>
              <a:t>，</a:t>
            </a:r>
          </a:p>
          <a:p>
            <a:pPr marL="12700">
              <a:lnSpc>
                <a:spcPct val="150000"/>
              </a:lnSpc>
              <a:spcBef>
                <a:spcPts val="100"/>
              </a:spcBef>
              <a:buFont typeface="Wingdings" panose="05000000000000000000"/>
              <a:tabLst>
                <a:tab pos="355600" algn="l"/>
              </a:tabLst>
            </a:pPr>
            <a:r>
              <a:rPr sz="2400" b="1" spc="-260" dirty="0">
                <a:solidFill>
                  <a:srgbClr val="FF0000"/>
                </a:solidFill>
                <a:latin typeface="Times New Roman" panose="02020603050405020304" pitchFamily="18" charset="0"/>
                <a:cs typeface="Times New Roman" panose="02020603050405020304" pitchFamily="18" charset="0"/>
              </a:rPr>
              <a:t>         T</a:t>
            </a:r>
            <a:r>
              <a:rPr sz="2400" b="1" spc="-5" dirty="0">
                <a:solidFill>
                  <a:srgbClr val="FF0000"/>
                </a:solidFill>
                <a:latin typeface="Times New Roman" panose="02020603050405020304" pitchFamily="18" charset="0"/>
                <a:cs typeface="Times New Roman" panose="02020603050405020304" pitchFamily="18" charset="0"/>
              </a:rPr>
              <a:t>ensor</a:t>
            </a:r>
            <a:r>
              <a:rPr sz="2400" b="1" dirty="0">
                <a:solidFill>
                  <a:srgbClr val="FF0000"/>
                </a:solidFill>
                <a:latin typeface="Times New Roman" panose="02020603050405020304" pitchFamily="18" charset="0"/>
                <a:cs typeface="Times New Roman" panose="02020603050405020304" pitchFamily="18" charset="0"/>
              </a:rPr>
              <a:t>实际上就是一个多维数组</a:t>
            </a:r>
            <a:r>
              <a:rPr sz="2400" b="1" dirty="0">
                <a:latin typeface="Times New Roman" panose="02020603050405020304" pitchFamily="18" charset="0"/>
                <a:cs typeface="Times New Roman" panose="02020603050405020304" pitchFamily="18" charset="0"/>
              </a:rPr>
              <a:t>。</a:t>
            </a:r>
            <a:endParaRPr sz="3100" b="1" dirty="0">
              <a:latin typeface="Times New Roman" panose="02020603050405020304" pitchFamily="18" charset="0"/>
              <a:cs typeface="Times New Roman" panose="02020603050405020304" pitchFamily="18" charset="0"/>
            </a:endParaRPr>
          </a:p>
          <a:p>
            <a:pPr marL="355600" indent="-342900">
              <a:lnSpc>
                <a:spcPct val="100000"/>
              </a:lnSpc>
              <a:spcBef>
                <a:spcPts val="2195"/>
              </a:spcBef>
              <a:buFont typeface="Wingdings" panose="05000000000000000000"/>
              <a:buChar char=""/>
              <a:tabLst>
                <a:tab pos="355600" algn="l"/>
              </a:tabLst>
            </a:pPr>
            <a:r>
              <a:rPr sz="2400" b="1" spc="-50" dirty="0">
                <a:latin typeface="Times New Roman" panose="02020603050405020304" pitchFamily="18" charset="0"/>
                <a:cs typeface="Times New Roman" panose="02020603050405020304" pitchFamily="18" charset="0"/>
              </a:rPr>
              <a:t>Tensor</a:t>
            </a:r>
            <a:r>
              <a:rPr sz="2400" b="1" dirty="0">
                <a:latin typeface="Times New Roman" panose="02020603050405020304" pitchFamily="18" charset="0"/>
                <a:cs typeface="Times New Roman" panose="02020603050405020304" pitchFamily="18" charset="0"/>
              </a:rPr>
              <a:t>对象具</a:t>
            </a:r>
            <a:r>
              <a:rPr sz="2400" b="1" spc="-10" dirty="0">
                <a:latin typeface="Times New Roman" panose="02020603050405020304" pitchFamily="18" charset="0"/>
                <a:cs typeface="Times New Roman" panose="02020603050405020304" pitchFamily="18" charset="0"/>
              </a:rPr>
              <a:t>有</a:t>
            </a:r>
            <a:r>
              <a:rPr sz="2400" b="1" spc="-5" dirty="0">
                <a:latin typeface="Times New Roman" panose="02020603050405020304" pitchFamily="18" charset="0"/>
                <a:cs typeface="Times New Roman" panose="02020603050405020304" pitchFamily="18" charset="0"/>
              </a:rPr>
              <a:t>3</a:t>
            </a:r>
            <a:r>
              <a:rPr sz="2400" b="1" dirty="0">
                <a:latin typeface="Times New Roman" panose="02020603050405020304" pitchFamily="18" charset="0"/>
                <a:cs typeface="Times New Roman" panose="02020603050405020304" pitchFamily="18" charset="0"/>
              </a:rPr>
              <a:t>个属性：</a:t>
            </a:r>
          </a:p>
          <a:p>
            <a:pPr marL="812800" lvl="1" indent="-342900">
              <a:lnSpc>
                <a:spcPct val="100000"/>
              </a:lnSpc>
              <a:spcBef>
                <a:spcPts val="1300"/>
              </a:spcBef>
              <a:buFont typeface="Arial" panose="020B0604020202020204"/>
              <a:buChar char="•"/>
              <a:tabLst>
                <a:tab pos="812165" algn="l"/>
                <a:tab pos="812800" algn="l"/>
              </a:tabLst>
            </a:pPr>
            <a:r>
              <a:rPr sz="2000" b="1" dirty="0">
                <a:latin typeface="Times New Roman" panose="02020603050405020304" pitchFamily="18" charset="0"/>
                <a:cs typeface="Times New Roman" panose="02020603050405020304" pitchFamily="18" charset="0"/>
              </a:rPr>
              <a:t>rank：number of</a:t>
            </a:r>
            <a:r>
              <a:rPr sz="2000" b="1" spc="-50"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dimensions</a:t>
            </a:r>
          </a:p>
          <a:p>
            <a:pPr marL="812800" lvl="1" indent="-342900">
              <a:lnSpc>
                <a:spcPct val="100000"/>
              </a:lnSpc>
              <a:spcBef>
                <a:spcPts val="1200"/>
              </a:spcBef>
              <a:buFont typeface="Arial" panose="020B0604020202020204"/>
              <a:buChar char="•"/>
              <a:tabLst>
                <a:tab pos="812165" algn="l"/>
                <a:tab pos="812800" algn="l"/>
              </a:tabLst>
            </a:pPr>
            <a:r>
              <a:rPr sz="2000" b="1" dirty="0">
                <a:latin typeface="Times New Roman" panose="02020603050405020304" pitchFamily="18" charset="0"/>
                <a:cs typeface="Times New Roman" panose="02020603050405020304" pitchFamily="18" charset="0"/>
              </a:rPr>
              <a:t>shape: </a:t>
            </a:r>
            <a:r>
              <a:rPr sz="2000" b="1" spc="-5" dirty="0">
                <a:latin typeface="Times New Roman" panose="02020603050405020304" pitchFamily="18" charset="0"/>
                <a:cs typeface="Times New Roman" panose="02020603050405020304" pitchFamily="18" charset="0"/>
              </a:rPr>
              <a:t>number </a:t>
            </a:r>
            <a:r>
              <a:rPr sz="2000" b="1" dirty="0">
                <a:latin typeface="Times New Roman" panose="02020603050405020304" pitchFamily="18" charset="0"/>
                <a:cs typeface="Times New Roman" panose="02020603050405020304" pitchFamily="18" charset="0"/>
              </a:rPr>
              <a:t>of rows and</a:t>
            </a:r>
            <a:r>
              <a:rPr sz="2000" b="1" spc="-8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columns</a:t>
            </a:r>
            <a:endParaRPr sz="2000" b="1" dirty="0">
              <a:latin typeface="Times New Roman" panose="02020603050405020304" pitchFamily="18" charset="0"/>
              <a:cs typeface="Times New Roman" panose="02020603050405020304" pitchFamily="18" charset="0"/>
            </a:endParaRPr>
          </a:p>
          <a:p>
            <a:pPr marL="812800" lvl="1" indent="-342900">
              <a:lnSpc>
                <a:spcPct val="100000"/>
              </a:lnSpc>
              <a:spcBef>
                <a:spcPts val="1205"/>
              </a:spcBef>
              <a:buFont typeface="Arial" panose="020B0604020202020204"/>
              <a:buChar char="•"/>
              <a:tabLst>
                <a:tab pos="812165" algn="l"/>
                <a:tab pos="812800" algn="l"/>
              </a:tabLst>
            </a:pPr>
            <a:r>
              <a:rPr sz="2000" b="1" spc="-5" dirty="0">
                <a:latin typeface="Times New Roman" panose="02020603050405020304" pitchFamily="18" charset="0"/>
                <a:cs typeface="Times New Roman" panose="02020603050405020304" pitchFamily="18" charset="0"/>
              </a:rPr>
              <a:t>type: </a:t>
            </a:r>
            <a:r>
              <a:rPr sz="2000" b="1" dirty="0">
                <a:latin typeface="Times New Roman" panose="02020603050405020304" pitchFamily="18" charset="0"/>
                <a:cs typeface="Times New Roman" panose="02020603050405020304" pitchFamily="18" charset="0"/>
              </a:rPr>
              <a:t>data </a:t>
            </a:r>
            <a:r>
              <a:rPr sz="2000" b="1" spc="-5" dirty="0">
                <a:latin typeface="Times New Roman" panose="02020603050405020304" pitchFamily="18" charset="0"/>
                <a:cs typeface="Times New Roman" panose="02020603050405020304" pitchFamily="18" charset="0"/>
              </a:rPr>
              <a:t>type </a:t>
            </a:r>
            <a:r>
              <a:rPr sz="2000" b="1" dirty="0">
                <a:latin typeface="Times New Roman" panose="02020603050405020304" pitchFamily="18" charset="0"/>
                <a:cs typeface="Times New Roman" panose="02020603050405020304" pitchFamily="18" charset="0"/>
              </a:rPr>
              <a:t>of </a:t>
            </a:r>
            <a:r>
              <a:rPr sz="2000" b="1" spc="-5" dirty="0">
                <a:latin typeface="Times New Roman" panose="02020603050405020304" pitchFamily="18" charset="0"/>
                <a:cs typeface="Times New Roman" panose="02020603050405020304" pitchFamily="18" charset="0"/>
              </a:rPr>
              <a:t>tensor's</a:t>
            </a:r>
            <a:r>
              <a:rPr sz="2000" b="1" spc="-5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elements</a:t>
            </a:r>
            <a:endParaRPr sz="2000" b="1" dirty="0">
              <a:latin typeface="Times New Roman" panose="02020603050405020304" pitchFamily="18" charset="0"/>
              <a:cs typeface="Times New Roman" panose="02020603050405020304" pitchFamily="18" charset="0"/>
            </a:endParaRPr>
          </a:p>
        </p:txBody>
      </p:sp>
      <p:sp>
        <p:nvSpPr>
          <p:cNvPr id="6" name="object 3"/>
          <p:cNvSpPr/>
          <p:nvPr/>
        </p:nvSpPr>
        <p:spPr>
          <a:xfrm>
            <a:off x="5158105" y="2706846"/>
            <a:ext cx="3945890" cy="1555750"/>
          </a:xfrm>
          <a:prstGeom prst="rect">
            <a:avLst/>
          </a:prstGeom>
          <a:blipFill>
            <a:blip r:embed="rId2" cstate="print"/>
            <a:stretch>
              <a:fillRect/>
            </a:stretch>
          </a:blipFill>
        </p:spPr>
        <p:txBody>
          <a:bodyPr wrap="square" lIns="0" tIns="0" rIns="0" bIns="0" rtlCol="0"/>
          <a:lstStyle/>
          <a:p>
            <a:endParaRPr/>
          </a:p>
        </p:txBody>
      </p:sp>
      <p:sp>
        <p:nvSpPr>
          <p:cNvPr id="7" name="object 2"/>
          <p:cNvSpPr/>
          <p:nvPr/>
        </p:nvSpPr>
        <p:spPr>
          <a:xfrm>
            <a:off x="2130107" y="4579302"/>
            <a:ext cx="4883785" cy="172021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5" name="object 3"/>
          <p:cNvSpPr txBox="1"/>
          <p:nvPr/>
        </p:nvSpPr>
        <p:spPr>
          <a:xfrm>
            <a:off x="166370" y="637540"/>
            <a:ext cx="8608695" cy="5583555"/>
          </a:xfrm>
          <a:prstGeom prst="rect">
            <a:avLst/>
          </a:prstGeom>
        </p:spPr>
        <p:txBody>
          <a:bodyPr vert="horz" wrap="square" lIns="0" tIns="12065" rIns="0" bIns="0" rtlCol="0">
            <a:spAutoFit/>
          </a:bodyPr>
          <a:lstStyle/>
          <a:p>
            <a:pPr marL="469900" indent="-457200">
              <a:lnSpc>
                <a:spcPct val="150000"/>
              </a:lnSpc>
              <a:spcBef>
                <a:spcPts val="95"/>
              </a:spcBef>
              <a:buFont typeface="Wingdings" panose="05000000000000000000"/>
              <a:buChar char=""/>
              <a:tabLst>
                <a:tab pos="469265" algn="l"/>
                <a:tab pos="469900" algn="l"/>
              </a:tabLst>
            </a:pPr>
            <a:r>
              <a:rPr sz="2400" b="1" spc="-10" dirty="0">
                <a:latin typeface="Times New Roman" panose="02020603050405020304" pitchFamily="18" charset="0"/>
                <a:cs typeface="Times New Roman" panose="02020603050405020304" pitchFamily="18" charset="0"/>
              </a:rPr>
              <a:t>张量的相关操作</a:t>
            </a:r>
            <a:endParaRPr sz="2800" b="1" dirty="0">
              <a:latin typeface="Times New Roman" panose="02020603050405020304" pitchFamily="18" charset="0"/>
              <a:cs typeface="Times New Roman" panose="02020603050405020304" pitchFamily="18" charset="0"/>
            </a:endParaRPr>
          </a:p>
          <a:p>
            <a:pPr marL="812800" lvl="1" indent="-342900">
              <a:lnSpc>
                <a:spcPct val="150000"/>
              </a:lnSpc>
              <a:buFont typeface="Wingdings" panose="05000000000000000000" pitchFamily="2" charset="2"/>
              <a:buChar char="q"/>
              <a:tabLst>
                <a:tab pos="354965" algn="l"/>
                <a:tab pos="355600" algn="l"/>
              </a:tabLst>
            </a:pPr>
            <a:r>
              <a:rPr sz="2000" b="1" dirty="0">
                <a:solidFill>
                  <a:srgbClr val="0000FF"/>
                </a:solidFill>
                <a:latin typeface="Times New Roman" panose="02020603050405020304" pitchFamily="18" charset="0"/>
                <a:cs typeface="Times New Roman" panose="02020603050405020304" pitchFamily="18" charset="0"/>
              </a:rPr>
              <a:t>类型转换</a:t>
            </a:r>
            <a:r>
              <a:rPr sz="2000" b="1" spc="5" dirty="0">
                <a:latin typeface="Times New Roman" panose="02020603050405020304" pitchFamily="18" charset="0"/>
                <a:cs typeface="Times New Roman" panose="02020603050405020304" pitchFamily="18" charset="0"/>
              </a:rPr>
              <a:t>：字</a:t>
            </a:r>
            <a:r>
              <a:rPr sz="2000" b="1" spc="-5" dirty="0">
                <a:latin typeface="Times New Roman" panose="02020603050405020304" pitchFamily="18" charset="0"/>
                <a:cs typeface="Times New Roman" panose="02020603050405020304" pitchFamily="18" charset="0"/>
              </a:rPr>
              <a:t>符</a:t>
            </a:r>
            <a:r>
              <a:rPr sz="2000" b="1" spc="5" dirty="0">
                <a:latin typeface="Times New Roman" panose="02020603050405020304" pitchFamily="18" charset="0"/>
                <a:cs typeface="Times New Roman" panose="02020603050405020304" pitchFamily="18" charset="0"/>
              </a:rPr>
              <a:t>串转</a:t>
            </a:r>
            <a:r>
              <a:rPr sz="2000" b="1" spc="-5" dirty="0">
                <a:latin typeface="Times New Roman" panose="02020603050405020304" pitchFamily="18" charset="0"/>
                <a:cs typeface="Times New Roman" panose="02020603050405020304" pitchFamily="18" charset="0"/>
              </a:rPr>
              <a:t>为</a:t>
            </a:r>
            <a:r>
              <a:rPr sz="2000" b="1" spc="-10" dirty="0">
                <a:latin typeface="Times New Roman" panose="02020603050405020304" pitchFamily="18" charset="0"/>
                <a:cs typeface="Times New Roman" panose="02020603050405020304" pitchFamily="18" charset="0"/>
              </a:rPr>
              <a:t>数</a:t>
            </a:r>
            <a:r>
              <a:rPr sz="2000" b="1" spc="5" dirty="0">
                <a:latin typeface="Times New Roman" panose="02020603050405020304" pitchFamily="18" charset="0"/>
                <a:cs typeface="Times New Roman" panose="02020603050405020304" pitchFamily="18" charset="0"/>
              </a:rPr>
              <a:t>字、</a:t>
            </a:r>
            <a:r>
              <a:rPr sz="2000" b="1" spc="-20" dirty="0">
                <a:latin typeface="Times New Roman" panose="02020603050405020304" pitchFamily="18" charset="0"/>
                <a:cs typeface="Times New Roman" panose="02020603050405020304" pitchFamily="18" charset="0"/>
              </a:rPr>
              <a:t>转</a:t>
            </a:r>
            <a:r>
              <a:rPr sz="2000" b="1" spc="5" dirty="0">
                <a:latin typeface="Times New Roman" panose="02020603050405020304" pitchFamily="18" charset="0"/>
                <a:cs typeface="Times New Roman" panose="02020603050405020304" pitchFamily="18" charset="0"/>
              </a:rPr>
              <a:t>为</a:t>
            </a:r>
            <a:r>
              <a:rPr sz="2000" b="1" spc="-5" dirty="0">
                <a:latin typeface="Times New Roman" panose="02020603050405020304" pitchFamily="18" charset="0"/>
                <a:cs typeface="Times New Roman" panose="02020603050405020304" pitchFamily="18" charset="0"/>
              </a:rPr>
              <a:t>64（32）</a:t>
            </a:r>
            <a:r>
              <a:rPr sz="2000" b="1" spc="5" dirty="0">
                <a:latin typeface="Times New Roman" panose="02020603050405020304" pitchFamily="18" charset="0"/>
                <a:cs typeface="Times New Roman" panose="02020603050405020304" pitchFamily="18" charset="0"/>
              </a:rPr>
              <a:t>位</a:t>
            </a:r>
            <a:r>
              <a:rPr sz="2000" b="1" spc="-20" dirty="0">
                <a:latin typeface="Times New Roman" panose="02020603050405020304" pitchFamily="18" charset="0"/>
                <a:cs typeface="Times New Roman" panose="02020603050405020304" pitchFamily="18" charset="0"/>
              </a:rPr>
              <a:t>浮</a:t>
            </a:r>
            <a:r>
              <a:rPr sz="2000" b="1" spc="5" dirty="0">
                <a:latin typeface="Times New Roman" panose="02020603050405020304" pitchFamily="18" charset="0"/>
                <a:cs typeface="Times New Roman" panose="02020603050405020304" pitchFamily="18" charset="0"/>
              </a:rPr>
              <a:t>点类</a:t>
            </a:r>
            <a:r>
              <a:rPr sz="2000" b="1" spc="-20" dirty="0">
                <a:latin typeface="Times New Roman" panose="02020603050405020304" pitchFamily="18" charset="0"/>
                <a:cs typeface="Times New Roman" panose="02020603050405020304" pitchFamily="18" charset="0"/>
              </a:rPr>
              <a:t>型</a:t>
            </a:r>
            <a:r>
              <a:rPr sz="2000" b="1" spc="5" dirty="0">
                <a:latin typeface="Times New Roman" panose="02020603050405020304" pitchFamily="18" charset="0"/>
                <a:cs typeface="Times New Roman" panose="02020603050405020304" pitchFamily="18" charset="0"/>
              </a:rPr>
              <a:t>（整</a:t>
            </a:r>
            <a:r>
              <a:rPr sz="2000" b="1" spc="-20" dirty="0">
                <a:latin typeface="Times New Roman" panose="02020603050405020304" pitchFamily="18" charset="0"/>
                <a:cs typeface="Times New Roman" panose="02020603050405020304" pitchFamily="18" charset="0"/>
              </a:rPr>
              <a:t>型</a:t>
            </a:r>
            <a:r>
              <a:rPr sz="2000" b="1" spc="5" dirty="0">
                <a:latin typeface="Times New Roman" panose="02020603050405020304" pitchFamily="18" charset="0"/>
                <a:cs typeface="Times New Roman" panose="02020603050405020304" pitchFamily="18" charset="0"/>
              </a:rPr>
              <a:t>）等。</a:t>
            </a:r>
            <a:endParaRPr sz="2000" b="1" dirty="0">
              <a:latin typeface="Times New Roman" panose="02020603050405020304" pitchFamily="18" charset="0"/>
              <a:cs typeface="Times New Roman" panose="02020603050405020304" pitchFamily="18" charset="0"/>
            </a:endParaRPr>
          </a:p>
          <a:p>
            <a:pPr marL="812800" lvl="1" indent="-342900">
              <a:lnSpc>
                <a:spcPct val="150000"/>
              </a:lnSpc>
              <a:spcBef>
                <a:spcPts val="1200"/>
              </a:spcBef>
              <a:buFont typeface="Wingdings" panose="05000000000000000000" pitchFamily="2" charset="2"/>
              <a:buChar char="q"/>
              <a:tabLst>
                <a:tab pos="354965" algn="l"/>
                <a:tab pos="355600" algn="l"/>
              </a:tabLst>
            </a:pPr>
            <a:r>
              <a:rPr sz="2000" b="1" dirty="0">
                <a:solidFill>
                  <a:srgbClr val="0000FF"/>
                </a:solidFill>
                <a:latin typeface="Times New Roman" panose="02020603050405020304" pitchFamily="18" charset="0"/>
                <a:cs typeface="Times New Roman" panose="02020603050405020304" pitchFamily="18" charset="0"/>
              </a:rPr>
              <a:t>数值操</a:t>
            </a:r>
            <a:r>
              <a:rPr sz="2000" b="1" spc="-5" dirty="0">
                <a:solidFill>
                  <a:srgbClr val="0000FF"/>
                </a:solidFill>
                <a:latin typeface="Times New Roman" panose="02020603050405020304" pitchFamily="18" charset="0"/>
                <a:cs typeface="Times New Roman" panose="02020603050405020304" pitchFamily="18" charset="0"/>
              </a:rPr>
              <a:t>作</a:t>
            </a:r>
            <a:r>
              <a:rPr sz="2000" b="1" dirty="0">
                <a:latin typeface="Times New Roman" panose="02020603050405020304" pitchFamily="18" charset="0"/>
                <a:cs typeface="Times New Roman" panose="02020603050405020304" pitchFamily="18" charset="0"/>
              </a:rPr>
              <a:t>：按指定类型</a:t>
            </a:r>
            <a:r>
              <a:rPr sz="2000" b="1" spc="-15" dirty="0">
                <a:latin typeface="Times New Roman" panose="02020603050405020304" pitchFamily="18" charset="0"/>
                <a:cs typeface="Times New Roman" panose="02020603050405020304" pitchFamily="18" charset="0"/>
              </a:rPr>
              <a:t>与</a:t>
            </a:r>
            <a:r>
              <a:rPr sz="2000" b="1" dirty="0">
                <a:latin typeface="Times New Roman" panose="02020603050405020304" pitchFamily="18" charset="0"/>
                <a:cs typeface="Times New Roman" panose="02020603050405020304" pitchFamily="18" charset="0"/>
              </a:rPr>
              <a:t>形状</a:t>
            </a:r>
            <a:r>
              <a:rPr sz="2000" b="1" spc="-15" dirty="0">
                <a:latin typeface="Times New Roman" panose="02020603050405020304" pitchFamily="18" charset="0"/>
                <a:cs typeface="Times New Roman" panose="02020603050405020304" pitchFamily="18" charset="0"/>
              </a:rPr>
              <a:t>生</a:t>
            </a:r>
            <a:r>
              <a:rPr sz="2000" b="1" dirty="0">
                <a:latin typeface="Times New Roman" panose="02020603050405020304" pitchFamily="18" charset="0"/>
                <a:cs typeface="Times New Roman" panose="02020603050405020304" pitchFamily="18" charset="0"/>
              </a:rPr>
              <a:t>成张</a:t>
            </a:r>
            <a:r>
              <a:rPr sz="2000" b="1" spc="-15" dirty="0">
                <a:latin typeface="Times New Roman" panose="02020603050405020304" pitchFamily="18" charset="0"/>
                <a:cs typeface="Times New Roman" panose="02020603050405020304" pitchFamily="18" charset="0"/>
              </a:rPr>
              <a:t>量</a:t>
            </a:r>
            <a:r>
              <a:rPr sz="2000" b="1" dirty="0">
                <a:latin typeface="Times New Roman" panose="02020603050405020304" pitchFamily="18" charset="0"/>
                <a:cs typeface="Times New Roman" panose="02020603050405020304" pitchFamily="18" charset="0"/>
              </a:rPr>
              <a:t>、正</a:t>
            </a:r>
            <a:r>
              <a:rPr sz="2000" b="1" spc="-15" dirty="0">
                <a:latin typeface="Times New Roman" panose="02020603050405020304" pitchFamily="18" charset="0"/>
                <a:cs typeface="Times New Roman" panose="02020603050405020304" pitchFamily="18" charset="0"/>
              </a:rPr>
              <a:t>态</a:t>
            </a:r>
            <a:r>
              <a:rPr sz="2000" b="1" dirty="0">
                <a:latin typeface="Times New Roman" panose="02020603050405020304" pitchFamily="18" charset="0"/>
                <a:cs typeface="Times New Roman" panose="02020603050405020304" pitchFamily="18" charset="0"/>
              </a:rPr>
              <a:t>（均</a:t>
            </a:r>
            <a:r>
              <a:rPr sz="2000" b="1" spc="-15" dirty="0">
                <a:latin typeface="Times New Roman" panose="02020603050405020304" pitchFamily="18" charset="0"/>
                <a:cs typeface="Times New Roman" panose="02020603050405020304" pitchFamily="18" charset="0"/>
              </a:rPr>
              <a:t>匀</a:t>
            </a:r>
            <a:r>
              <a:rPr sz="2000" b="1" dirty="0">
                <a:latin typeface="Times New Roman" panose="02020603050405020304" pitchFamily="18" charset="0"/>
                <a:cs typeface="Times New Roman" panose="02020603050405020304" pitchFamily="18" charset="0"/>
              </a:rPr>
              <a:t>）分</a:t>
            </a:r>
            <a:r>
              <a:rPr sz="2000" b="1" spc="-15" dirty="0">
                <a:latin typeface="Times New Roman" panose="02020603050405020304" pitchFamily="18" charset="0"/>
                <a:cs typeface="Times New Roman" panose="02020603050405020304" pitchFamily="18" charset="0"/>
              </a:rPr>
              <a:t>布</a:t>
            </a:r>
            <a:r>
              <a:rPr sz="2000" b="1" dirty="0">
                <a:latin typeface="Times New Roman" panose="02020603050405020304" pitchFamily="18" charset="0"/>
                <a:cs typeface="Times New Roman" panose="02020603050405020304" pitchFamily="18" charset="0"/>
              </a:rPr>
              <a:t>随机</a:t>
            </a:r>
            <a:r>
              <a:rPr sz="2000" b="1" spc="-15" dirty="0">
                <a:latin typeface="Times New Roman" panose="02020603050405020304" pitchFamily="18" charset="0"/>
                <a:cs typeface="Times New Roman" panose="02020603050405020304" pitchFamily="18" charset="0"/>
              </a:rPr>
              <a:t>数</a:t>
            </a:r>
            <a:r>
              <a:rPr sz="2000" b="1" dirty="0">
                <a:latin typeface="Times New Roman" panose="02020603050405020304" pitchFamily="18" charset="0"/>
                <a:cs typeface="Times New Roman" panose="02020603050405020304" pitchFamily="18" charset="0"/>
              </a:rPr>
              <a:t>、设</a:t>
            </a:r>
            <a:r>
              <a:rPr sz="2000" b="1" spc="-15" dirty="0">
                <a:latin typeface="Times New Roman" panose="02020603050405020304" pitchFamily="18" charset="0"/>
                <a:cs typeface="Times New Roman" panose="02020603050405020304" pitchFamily="18" charset="0"/>
              </a:rPr>
              <a:t>置</a:t>
            </a:r>
            <a:r>
              <a:rPr sz="2000" b="1" dirty="0">
                <a:latin typeface="Times New Roman" panose="02020603050405020304" pitchFamily="18" charset="0"/>
                <a:cs typeface="Times New Roman" panose="02020603050405020304" pitchFamily="18" charset="0"/>
              </a:rPr>
              <a:t>随机</a:t>
            </a:r>
            <a:r>
              <a:rPr sz="2000" b="1" spc="-15" dirty="0">
                <a:latin typeface="Times New Roman" panose="02020603050405020304" pitchFamily="18" charset="0"/>
                <a:cs typeface="Times New Roman" panose="02020603050405020304" pitchFamily="18" charset="0"/>
              </a:rPr>
              <a:t>数</a:t>
            </a:r>
            <a:r>
              <a:rPr sz="2000" b="1" dirty="0">
                <a:latin typeface="Times New Roman" panose="02020603050405020304" pitchFamily="18" charset="0"/>
                <a:cs typeface="Times New Roman" panose="02020603050405020304" pitchFamily="18" charset="0"/>
              </a:rPr>
              <a:t>种子。</a:t>
            </a:r>
          </a:p>
          <a:p>
            <a:pPr marL="812800" lvl="1" indent="-342900">
              <a:lnSpc>
                <a:spcPct val="150000"/>
              </a:lnSpc>
              <a:spcBef>
                <a:spcPts val="1200"/>
              </a:spcBef>
              <a:buFont typeface="Wingdings" panose="05000000000000000000" pitchFamily="2" charset="2"/>
              <a:buChar char="q"/>
              <a:tabLst>
                <a:tab pos="354965" algn="l"/>
                <a:tab pos="355600" algn="l"/>
              </a:tabLst>
            </a:pPr>
            <a:r>
              <a:rPr sz="2000" b="1" dirty="0">
                <a:solidFill>
                  <a:srgbClr val="0000FF"/>
                </a:solidFill>
                <a:latin typeface="Times New Roman" panose="02020603050405020304" pitchFamily="18" charset="0"/>
                <a:cs typeface="Times New Roman" panose="02020603050405020304" pitchFamily="18" charset="0"/>
              </a:rPr>
              <a:t>形状变换</a:t>
            </a:r>
            <a:r>
              <a:rPr sz="2000" b="1" spc="-5" dirty="0">
                <a:solidFill>
                  <a:srgbClr val="0000FF"/>
                </a:solidFill>
                <a:latin typeface="Times New Roman" panose="02020603050405020304" pitchFamily="18" charset="0"/>
                <a:cs typeface="Times New Roman" panose="02020603050405020304" pitchFamily="18" charset="0"/>
              </a:rPr>
              <a:t>：</a:t>
            </a:r>
            <a:r>
              <a:rPr sz="2000" b="1" dirty="0">
                <a:latin typeface="Times New Roman" panose="02020603050405020304" pitchFamily="18" charset="0"/>
                <a:cs typeface="Times New Roman" panose="02020603050405020304" pitchFamily="18" charset="0"/>
              </a:rPr>
              <a:t>将数据</a:t>
            </a:r>
            <a:r>
              <a:rPr sz="2000" b="1" spc="-5" dirty="0">
                <a:latin typeface="Times New Roman" panose="02020603050405020304" pitchFamily="18" charset="0"/>
                <a:cs typeface="Times New Roman" panose="02020603050405020304" pitchFamily="18" charset="0"/>
              </a:rPr>
              <a:t>的shape</a:t>
            </a:r>
            <a:r>
              <a:rPr sz="2000" b="1" dirty="0">
                <a:latin typeface="Times New Roman" panose="02020603050405020304" pitchFamily="18" charset="0"/>
                <a:cs typeface="Times New Roman" panose="02020603050405020304" pitchFamily="18" charset="0"/>
              </a:rPr>
              <a:t>按</a:t>
            </a:r>
            <a:r>
              <a:rPr sz="2000" b="1" spc="-15" dirty="0">
                <a:latin typeface="Times New Roman" panose="02020603050405020304" pitchFamily="18" charset="0"/>
                <a:cs typeface="Times New Roman" panose="02020603050405020304" pitchFamily="18" charset="0"/>
              </a:rPr>
              <a:t>照</a:t>
            </a:r>
            <a:r>
              <a:rPr sz="2000" b="1" dirty="0">
                <a:latin typeface="Times New Roman" panose="02020603050405020304" pitchFamily="18" charset="0"/>
                <a:cs typeface="Times New Roman" panose="02020603050405020304" pitchFamily="18" charset="0"/>
              </a:rPr>
              <a:t>指定</a:t>
            </a:r>
            <a:r>
              <a:rPr sz="2000" b="1" spc="-15" dirty="0">
                <a:latin typeface="Times New Roman" panose="02020603050405020304" pitchFamily="18" charset="0"/>
                <a:cs typeface="Times New Roman" panose="02020603050405020304" pitchFamily="18" charset="0"/>
              </a:rPr>
              <a:t>形</a:t>
            </a:r>
            <a:r>
              <a:rPr sz="2000" b="1" dirty="0">
                <a:latin typeface="Times New Roman" panose="02020603050405020304" pitchFamily="18" charset="0"/>
                <a:cs typeface="Times New Roman" panose="02020603050405020304" pitchFamily="18" charset="0"/>
              </a:rPr>
              <a:t>状变</a:t>
            </a:r>
            <a:r>
              <a:rPr sz="2000" b="1" spc="-15" dirty="0">
                <a:latin typeface="Times New Roman" panose="02020603050405020304" pitchFamily="18" charset="0"/>
                <a:cs typeface="Times New Roman" panose="02020603050405020304" pitchFamily="18" charset="0"/>
              </a:rPr>
              <a:t>化</a:t>
            </a:r>
            <a:r>
              <a:rPr sz="2000" b="1" dirty="0">
                <a:latin typeface="Times New Roman" panose="02020603050405020304" pitchFamily="18" charset="0"/>
                <a:cs typeface="Times New Roman" panose="02020603050405020304" pitchFamily="18" charset="0"/>
              </a:rPr>
              <a:t>、插</a:t>
            </a:r>
            <a:r>
              <a:rPr sz="2000" b="1" spc="-15" dirty="0">
                <a:latin typeface="Times New Roman" panose="02020603050405020304" pitchFamily="18" charset="0"/>
                <a:cs typeface="Times New Roman" panose="02020603050405020304" pitchFamily="18" charset="0"/>
              </a:rPr>
              <a:t>入</a:t>
            </a:r>
            <a:r>
              <a:rPr sz="2000" b="1" dirty="0">
                <a:latin typeface="Times New Roman" panose="02020603050405020304" pitchFamily="18" charset="0"/>
                <a:cs typeface="Times New Roman" panose="02020603050405020304" pitchFamily="18" charset="0"/>
              </a:rPr>
              <a:t>维度</a:t>
            </a:r>
            <a:r>
              <a:rPr sz="2000" b="1" spc="-15" dirty="0">
                <a:latin typeface="Times New Roman" panose="02020603050405020304" pitchFamily="18" charset="0"/>
                <a:cs typeface="Times New Roman" panose="02020603050405020304" pitchFamily="18" charset="0"/>
              </a:rPr>
              <a:t>、</a:t>
            </a:r>
            <a:r>
              <a:rPr sz="2000" b="1" dirty="0">
                <a:latin typeface="Times New Roman" panose="02020603050405020304" pitchFamily="18" charset="0"/>
                <a:cs typeface="Times New Roman" panose="02020603050405020304" pitchFamily="18" charset="0"/>
              </a:rPr>
              <a:t>将指</a:t>
            </a:r>
            <a:r>
              <a:rPr sz="2000" b="1" spc="-15" dirty="0">
                <a:latin typeface="Times New Roman" panose="02020603050405020304" pitchFamily="18" charset="0"/>
                <a:cs typeface="Times New Roman" panose="02020603050405020304" pitchFamily="18" charset="0"/>
              </a:rPr>
              <a:t>定</a:t>
            </a:r>
            <a:r>
              <a:rPr sz="2000" b="1" dirty="0">
                <a:latin typeface="Times New Roman" panose="02020603050405020304" pitchFamily="18" charset="0"/>
                <a:cs typeface="Times New Roman" panose="02020603050405020304" pitchFamily="18" charset="0"/>
              </a:rPr>
              <a:t>维度</a:t>
            </a:r>
            <a:r>
              <a:rPr sz="2000" b="1" spc="-15" dirty="0">
                <a:latin typeface="Times New Roman" panose="02020603050405020304" pitchFamily="18" charset="0"/>
                <a:cs typeface="Times New Roman" panose="02020603050405020304" pitchFamily="18" charset="0"/>
              </a:rPr>
              <a:t>去</a:t>
            </a:r>
            <a:r>
              <a:rPr sz="2000" b="1" dirty="0">
                <a:latin typeface="Times New Roman" panose="02020603050405020304" pitchFamily="18" charset="0"/>
                <a:cs typeface="Times New Roman" panose="02020603050405020304" pitchFamily="18" charset="0"/>
              </a:rPr>
              <a:t>掉等。</a:t>
            </a:r>
          </a:p>
          <a:p>
            <a:pPr marL="812800" lvl="1" indent="-342900">
              <a:lnSpc>
                <a:spcPct val="150000"/>
              </a:lnSpc>
              <a:spcBef>
                <a:spcPts val="1200"/>
              </a:spcBef>
              <a:buFont typeface="Wingdings" panose="05000000000000000000" pitchFamily="2" charset="2"/>
              <a:buChar char="q"/>
              <a:tabLst>
                <a:tab pos="354965" algn="l"/>
                <a:tab pos="355600" algn="l"/>
              </a:tabLst>
            </a:pPr>
            <a:r>
              <a:rPr sz="2000" b="1" dirty="0">
                <a:solidFill>
                  <a:srgbClr val="0000FF"/>
                </a:solidFill>
                <a:latin typeface="Times New Roman" panose="02020603050405020304" pitchFamily="18" charset="0"/>
                <a:cs typeface="Times New Roman" panose="02020603050405020304" pitchFamily="18" charset="0"/>
              </a:rPr>
              <a:t>数据操作：</a:t>
            </a:r>
            <a:r>
              <a:rPr sz="2000" b="1" spc="5" dirty="0">
                <a:latin typeface="Times New Roman" panose="02020603050405020304" pitchFamily="18" charset="0"/>
                <a:cs typeface="Times New Roman" panose="02020603050405020304" pitchFamily="18" charset="0"/>
              </a:rPr>
              <a:t>切片操作、</a:t>
            </a:r>
            <a:r>
              <a:rPr sz="2000" b="1" spc="-10" dirty="0">
                <a:latin typeface="Times New Roman" panose="02020603050405020304" pitchFamily="18" charset="0"/>
                <a:cs typeface="Times New Roman" panose="02020603050405020304" pitchFamily="18" charset="0"/>
              </a:rPr>
              <a:t>连</a:t>
            </a:r>
            <a:r>
              <a:rPr sz="2000" b="1" spc="5" dirty="0">
                <a:latin typeface="Times New Roman" panose="02020603050405020304" pitchFamily="18" charset="0"/>
                <a:cs typeface="Times New Roman" panose="02020603050405020304" pitchFamily="18" charset="0"/>
              </a:rPr>
              <a:t>接操</a:t>
            </a:r>
            <a:r>
              <a:rPr sz="2000" b="1" spc="-10" dirty="0">
                <a:latin typeface="Times New Roman" panose="02020603050405020304" pitchFamily="18" charset="0"/>
                <a:cs typeface="Times New Roman" panose="02020603050405020304" pitchFamily="18" charset="0"/>
              </a:rPr>
              <a:t>作</a:t>
            </a:r>
            <a:r>
              <a:rPr sz="2000" b="1" spc="5" dirty="0">
                <a:latin typeface="Times New Roman" panose="02020603050405020304" pitchFamily="18" charset="0"/>
                <a:cs typeface="Times New Roman" panose="02020603050405020304" pitchFamily="18" charset="0"/>
              </a:rPr>
              <a:t>等。</a:t>
            </a:r>
            <a:endParaRPr sz="2000" b="1" dirty="0">
              <a:latin typeface="Times New Roman" panose="02020603050405020304" pitchFamily="18" charset="0"/>
              <a:cs typeface="Times New Roman" panose="02020603050405020304" pitchFamily="18" charset="0"/>
            </a:endParaRPr>
          </a:p>
          <a:p>
            <a:pPr marL="812800" lvl="1" indent="-342900">
              <a:lnSpc>
                <a:spcPct val="150000"/>
              </a:lnSpc>
              <a:spcBef>
                <a:spcPts val="1205"/>
              </a:spcBef>
              <a:buFont typeface="Wingdings" panose="05000000000000000000" pitchFamily="2" charset="2"/>
              <a:buChar char="q"/>
              <a:tabLst>
                <a:tab pos="354965" algn="l"/>
                <a:tab pos="355600" algn="l"/>
              </a:tabLst>
            </a:pPr>
            <a:r>
              <a:rPr sz="2000" b="1" dirty="0">
                <a:solidFill>
                  <a:srgbClr val="0000FF"/>
                </a:solidFill>
                <a:latin typeface="Times New Roman" panose="02020603050405020304" pitchFamily="18" charset="0"/>
                <a:cs typeface="Times New Roman" panose="02020603050405020304" pitchFamily="18" charset="0"/>
              </a:rPr>
              <a:t>算术操</a:t>
            </a:r>
            <a:r>
              <a:rPr sz="2000" b="1" spc="-5" dirty="0">
                <a:solidFill>
                  <a:srgbClr val="0000FF"/>
                </a:solidFill>
                <a:latin typeface="Times New Roman" panose="02020603050405020304" pitchFamily="18" charset="0"/>
                <a:cs typeface="Times New Roman" panose="02020603050405020304" pitchFamily="18" charset="0"/>
              </a:rPr>
              <a:t>作</a:t>
            </a:r>
            <a:r>
              <a:rPr sz="2000" b="1" dirty="0">
                <a:latin typeface="Times New Roman" panose="02020603050405020304" pitchFamily="18" charset="0"/>
                <a:cs typeface="Times New Roman" panose="02020603050405020304" pitchFamily="18" charset="0"/>
              </a:rPr>
              <a:t>：求和、减法</a:t>
            </a:r>
            <a:r>
              <a:rPr sz="2000" b="1" spc="-15" dirty="0">
                <a:latin typeface="Times New Roman" panose="02020603050405020304" pitchFamily="18" charset="0"/>
                <a:cs typeface="Times New Roman" panose="02020603050405020304" pitchFamily="18" charset="0"/>
              </a:rPr>
              <a:t>、</a:t>
            </a:r>
            <a:r>
              <a:rPr sz="2000" b="1" dirty="0">
                <a:latin typeface="Times New Roman" panose="02020603050405020304" pitchFamily="18" charset="0"/>
                <a:cs typeface="Times New Roman" panose="02020603050405020304" pitchFamily="18" charset="0"/>
              </a:rPr>
              <a:t>取模</a:t>
            </a:r>
            <a:r>
              <a:rPr sz="2000" b="1" spc="-15" dirty="0">
                <a:latin typeface="Times New Roman" panose="02020603050405020304" pitchFamily="18" charset="0"/>
                <a:cs typeface="Times New Roman" panose="02020603050405020304" pitchFamily="18" charset="0"/>
              </a:rPr>
              <a:t>、</a:t>
            </a:r>
            <a:r>
              <a:rPr sz="2000" b="1" dirty="0">
                <a:latin typeface="Times New Roman" panose="02020603050405020304" pitchFamily="18" charset="0"/>
                <a:cs typeface="Times New Roman" panose="02020603050405020304" pitchFamily="18" charset="0"/>
              </a:rPr>
              <a:t>三角</a:t>
            </a:r>
            <a:r>
              <a:rPr sz="2000" b="1" spc="-15" dirty="0">
                <a:latin typeface="Times New Roman" panose="02020603050405020304" pitchFamily="18" charset="0"/>
                <a:cs typeface="Times New Roman" panose="02020603050405020304" pitchFamily="18" charset="0"/>
              </a:rPr>
              <a:t>函</a:t>
            </a:r>
            <a:r>
              <a:rPr sz="2000" b="1" dirty="0">
                <a:latin typeface="Times New Roman" panose="02020603050405020304" pitchFamily="18" charset="0"/>
                <a:cs typeface="Times New Roman" panose="02020603050405020304" pitchFamily="18" charset="0"/>
              </a:rPr>
              <a:t>数等。</a:t>
            </a:r>
          </a:p>
          <a:p>
            <a:pPr marL="812800" lvl="1" indent="-342900">
              <a:lnSpc>
                <a:spcPct val="150000"/>
              </a:lnSpc>
              <a:spcBef>
                <a:spcPts val="1200"/>
              </a:spcBef>
              <a:buFont typeface="Wingdings" panose="05000000000000000000" pitchFamily="2" charset="2"/>
              <a:buChar char="q"/>
              <a:tabLst>
                <a:tab pos="354965" algn="l"/>
                <a:tab pos="355600" algn="l"/>
              </a:tabLst>
            </a:pPr>
            <a:r>
              <a:rPr sz="2000" b="1" dirty="0">
                <a:solidFill>
                  <a:srgbClr val="0000FF"/>
                </a:solidFill>
                <a:latin typeface="Times New Roman" panose="02020603050405020304" pitchFamily="18" charset="0"/>
                <a:cs typeface="Times New Roman" panose="02020603050405020304" pitchFamily="18" charset="0"/>
              </a:rPr>
              <a:t>矩阵相关的操作：</a:t>
            </a:r>
            <a:r>
              <a:rPr sz="2000" b="1" dirty="0">
                <a:latin typeface="Times New Roman" panose="02020603050405020304" pitchFamily="18" charset="0"/>
                <a:cs typeface="Times New Roman" panose="02020603050405020304" pitchFamily="18" charset="0"/>
              </a:rPr>
              <a:t>返回</a:t>
            </a:r>
            <a:r>
              <a:rPr sz="2000" b="1" spc="-15" dirty="0">
                <a:latin typeface="Times New Roman" panose="02020603050405020304" pitchFamily="18" charset="0"/>
                <a:cs typeface="Times New Roman" panose="02020603050405020304" pitchFamily="18" charset="0"/>
              </a:rPr>
              <a:t>给</a:t>
            </a:r>
            <a:r>
              <a:rPr sz="2000" b="1" dirty="0">
                <a:latin typeface="Times New Roman" panose="02020603050405020304" pitchFamily="18" charset="0"/>
                <a:cs typeface="Times New Roman" panose="02020603050405020304" pitchFamily="18" charset="0"/>
              </a:rPr>
              <a:t>定对</a:t>
            </a:r>
            <a:r>
              <a:rPr sz="2000" b="1" spc="-15" dirty="0">
                <a:latin typeface="Times New Roman" panose="02020603050405020304" pitchFamily="18" charset="0"/>
                <a:cs typeface="Times New Roman" panose="02020603050405020304" pitchFamily="18" charset="0"/>
              </a:rPr>
              <a:t>角</a:t>
            </a:r>
            <a:r>
              <a:rPr sz="2000" b="1" dirty="0">
                <a:latin typeface="Times New Roman" panose="02020603050405020304" pitchFamily="18" charset="0"/>
                <a:cs typeface="Times New Roman" panose="02020603050405020304" pitchFamily="18" charset="0"/>
              </a:rPr>
              <a:t>值的</a:t>
            </a:r>
            <a:r>
              <a:rPr sz="2000" b="1" spc="-15" dirty="0">
                <a:latin typeface="Times New Roman" panose="02020603050405020304" pitchFamily="18" charset="0"/>
                <a:cs typeface="Times New Roman" panose="02020603050405020304" pitchFamily="18" charset="0"/>
              </a:rPr>
              <a:t>对</a:t>
            </a:r>
            <a:r>
              <a:rPr sz="2000" b="1" dirty="0">
                <a:latin typeface="Times New Roman" panose="02020603050405020304" pitchFamily="18" charset="0"/>
                <a:cs typeface="Times New Roman" panose="02020603050405020304" pitchFamily="18" charset="0"/>
              </a:rPr>
              <a:t>焦</a:t>
            </a:r>
            <a:r>
              <a:rPr sz="2000" b="1" spc="-5" dirty="0">
                <a:latin typeface="Times New Roman" panose="02020603050405020304" pitchFamily="18" charset="0"/>
                <a:cs typeface="Times New Roman" panose="02020603050405020304" pitchFamily="18" charset="0"/>
              </a:rPr>
              <a:t>tensor</a:t>
            </a:r>
            <a:r>
              <a:rPr sz="2000" b="1" dirty="0">
                <a:latin typeface="Times New Roman" panose="02020603050405020304" pitchFamily="18" charset="0"/>
                <a:cs typeface="Times New Roman" panose="02020603050405020304" pitchFamily="18" charset="0"/>
              </a:rPr>
              <a:t>、</a:t>
            </a:r>
            <a:r>
              <a:rPr sz="2000" b="1" spc="-15" dirty="0">
                <a:latin typeface="Times New Roman" panose="02020603050405020304" pitchFamily="18" charset="0"/>
                <a:cs typeface="Times New Roman" panose="02020603050405020304" pitchFamily="18" charset="0"/>
              </a:rPr>
              <a:t>对</a:t>
            </a:r>
            <a:r>
              <a:rPr sz="2000" b="1" dirty="0">
                <a:latin typeface="Times New Roman" panose="02020603050405020304" pitchFamily="18" charset="0"/>
                <a:cs typeface="Times New Roman" panose="02020603050405020304" pitchFamily="18" charset="0"/>
              </a:rPr>
              <a:t>输入</a:t>
            </a:r>
            <a:r>
              <a:rPr sz="2000" b="1" spc="-15" dirty="0">
                <a:latin typeface="Times New Roman" panose="02020603050405020304" pitchFamily="18" charset="0"/>
                <a:cs typeface="Times New Roman" panose="02020603050405020304" pitchFamily="18" charset="0"/>
              </a:rPr>
              <a:t>进</a:t>
            </a:r>
            <a:r>
              <a:rPr sz="2000" b="1" dirty="0">
                <a:latin typeface="Times New Roman" panose="02020603050405020304" pitchFamily="18" charset="0"/>
                <a:cs typeface="Times New Roman" panose="02020603050405020304" pitchFamily="18" charset="0"/>
              </a:rPr>
              <a:t>行反</a:t>
            </a:r>
            <a:r>
              <a:rPr sz="2000" b="1" spc="-15" dirty="0">
                <a:latin typeface="Times New Roman" panose="02020603050405020304" pitchFamily="18" charset="0"/>
                <a:cs typeface="Times New Roman" panose="02020603050405020304" pitchFamily="18" charset="0"/>
              </a:rPr>
              <a:t>转</a:t>
            </a:r>
            <a:r>
              <a:rPr sz="2000" b="1" dirty="0">
                <a:latin typeface="Times New Roman" panose="02020603050405020304" pitchFamily="18" charset="0"/>
                <a:cs typeface="Times New Roman" panose="02020603050405020304" pitchFamily="18" charset="0"/>
              </a:rPr>
              <a:t>、矩</a:t>
            </a:r>
            <a:r>
              <a:rPr sz="2000" b="1" spc="-15" dirty="0">
                <a:latin typeface="Times New Roman" panose="02020603050405020304" pitchFamily="18" charset="0"/>
                <a:cs typeface="Times New Roman" panose="02020603050405020304" pitchFamily="18" charset="0"/>
              </a:rPr>
              <a:t>阵</a:t>
            </a:r>
            <a:r>
              <a:rPr sz="2000" b="1" dirty="0">
                <a:latin typeface="Times New Roman" panose="02020603050405020304" pitchFamily="18" charset="0"/>
                <a:cs typeface="Times New Roman" panose="02020603050405020304" pitchFamily="18" charset="0"/>
              </a:rPr>
              <a:t>相乘</a:t>
            </a:r>
            <a:r>
              <a:rPr sz="2000" b="1" spc="-15" dirty="0">
                <a:latin typeface="Times New Roman" panose="02020603050405020304" pitchFamily="18" charset="0"/>
                <a:cs typeface="Times New Roman" panose="02020603050405020304" pitchFamily="18" charset="0"/>
              </a:rPr>
              <a:t>、</a:t>
            </a:r>
            <a:r>
              <a:rPr sz="2000" b="1" dirty="0">
                <a:latin typeface="Times New Roman" panose="02020603050405020304" pitchFamily="18" charset="0"/>
                <a:cs typeface="Times New Roman" panose="02020603050405020304" pitchFamily="18" charset="0"/>
              </a:rPr>
              <a:t>求行</a:t>
            </a:r>
            <a:r>
              <a:rPr sz="2000" b="1" spc="-15" dirty="0">
                <a:latin typeface="Times New Roman" panose="02020603050405020304" pitchFamily="18" charset="0"/>
                <a:cs typeface="Times New Roman" panose="02020603050405020304" pitchFamily="18" charset="0"/>
              </a:rPr>
              <a:t>列</a:t>
            </a:r>
            <a:r>
              <a:rPr sz="2000" b="1" spc="5" dirty="0">
                <a:latin typeface="Times New Roman" panose="02020603050405020304" pitchFamily="18" charset="0"/>
                <a:cs typeface="Times New Roman" panose="02020603050405020304" pitchFamily="18" charset="0"/>
              </a:rPr>
              <a:t>式</a:t>
            </a:r>
            <a:r>
              <a:rPr sz="2000" b="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2" name="object 3"/>
          <p:cNvSpPr txBox="1"/>
          <p:nvPr/>
        </p:nvSpPr>
        <p:spPr>
          <a:xfrm>
            <a:off x="166370" y="862965"/>
            <a:ext cx="8608695" cy="702115"/>
          </a:xfrm>
          <a:prstGeom prst="rect">
            <a:avLst/>
          </a:prstGeom>
        </p:spPr>
        <p:txBody>
          <a:bodyPr vert="horz" wrap="square" lIns="0" tIns="12065" rIns="0" bIns="0" rtlCol="0">
            <a:spAutoFit/>
          </a:bodyPr>
          <a:lstStyle/>
          <a:p>
            <a:pPr marL="469900" indent="-457200">
              <a:lnSpc>
                <a:spcPct val="100000"/>
              </a:lnSpc>
              <a:spcBef>
                <a:spcPts val="95"/>
              </a:spcBef>
              <a:buFont typeface="Wingdings" panose="05000000000000000000"/>
              <a:buChar char=""/>
              <a:tabLst>
                <a:tab pos="469265" algn="l"/>
                <a:tab pos="469900" algn="l"/>
              </a:tabLst>
            </a:pPr>
            <a:r>
              <a:rPr sz="2400" b="1" spc="-5" dirty="0">
                <a:latin typeface="宋体" panose="02010600030101010101" pitchFamily="2" charset="-122"/>
                <a:cs typeface="微软雅黑" panose="020B0503020204020204" pitchFamily="34" charset="-122"/>
                <a:sym typeface="+mn-ea"/>
              </a:rPr>
              <a:t>计算图</a:t>
            </a:r>
            <a:endParaRPr sz="2400" dirty="0">
              <a:latin typeface="宋体" panose="02010600030101010101" pitchFamily="2" charset="-122"/>
              <a:cs typeface="微软雅黑" panose="020B0503020204020204" pitchFamily="34" charset="-122"/>
            </a:endParaRPr>
          </a:p>
          <a:p>
            <a:pPr marL="12700">
              <a:lnSpc>
                <a:spcPct val="100000"/>
              </a:lnSpc>
              <a:spcBef>
                <a:spcPts val="95"/>
              </a:spcBef>
              <a:buFont typeface="Wingdings" panose="05000000000000000000"/>
              <a:tabLst>
                <a:tab pos="469265" algn="l"/>
                <a:tab pos="469900" algn="l"/>
              </a:tabLst>
            </a:pPr>
            <a:endParaRPr sz="2000" b="1" dirty="0">
              <a:latin typeface="宋体" panose="02010600030101010101" pitchFamily="2" charset="-122"/>
              <a:cs typeface="Times New Roman" panose="02020603050405020304" pitchFamily="18" charset="0"/>
            </a:endParaRPr>
          </a:p>
        </p:txBody>
      </p:sp>
      <p:sp>
        <p:nvSpPr>
          <p:cNvPr id="6" name="object 4"/>
          <p:cNvSpPr/>
          <p:nvPr/>
        </p:nvSpPr>
        <p:spPr>
          <a:xfrm>
            <a:off x="627633" y="1542669"/>
            <a:ext cx="1432560" cy="3642359"/>
          </a:xfrm>
          <a:prstGeom prst="rect">
            <a:avLst/>
          </a:prstGeom>
          <a:blipFill>
            <a:blip r:embed="rId2" cstate="print"/>
            <a:stretch>
              <a:fillRect/>
            </a:stretch>
          </a:blipFill>
        </p:spPr>
        <p:txBody>
          <a:bodyPr wrap="square" lIns="0" tIns="0" rIns="0" bIns="0" rtlCol="0"/>
          <a:lstStyle/>
          <a:p>
            <a:endParaRPr/>
          </a:p>
        </p:txBody>
      </p:sp>
      <p:sp>
        <p:nvSpPr>
          <p:cNvPr id="7" name="object 5"/>
          <p:cNvSpPr txBox="1"/>
          <p:nvPr/>
        </p:nvSpPr>
        <p:spPr>
          <a:xfrm>
            <a:off x="2463165" y="1389380"/>
            <a:ext cx="6311900" cy="2320925"/>
          </a:xfrm>
          <a:prstGeom prst="rect">
            <a:avLst/>
          </a:prstGeom>
        </p:spPr>
        <p:txBody>
          <a:bodyPr vert="horz" wrap="square" lIns="0" tIns="12065" rIns="0" bIns="0" rtlCol="0">
            <a:spAutoFit/>
          </a:bodyPr>
          <a:lstStyle/>
          <a:p>
            <a:pPr marL="355600" indent="-342900">
              <a:lnSpc>
                <a:spcPct val="150000"/>
              </a:lnSpc>
              <a:spcBef>
                <a:spcPts val="300"/>
              </a:spcBef>
              <a:spcAft>
                <a:spcPts val="0"/>
              </a:spcAft>
              <a:buFont typeface="Wingdings" panose="05000000000000000000" pitchFamily="2" charset="2"/>
              <a:buChar char="q"/>
              <a:tabLst>
                <a:tab pos="355600" algn="l"/>
              </a:tabLst>
            </a:pPr>
            <a:r>
              <a:rPr sz="2000" b="1" spc="-5" dirty="0">
                <a:latin typeface="Times New Roman" panose="02020603050405020304" pitchFamily="18" charset="0"/>
                <a:cs typeface="Times New Roman" panose="02020603050405020304" pitchFamily="18" charset="0"/>
              </a:rPr>
              <a:t>计算图结构</a:t>
            </a:r>
            <a:endParaRPr sz="2000" b="1" dirty="0">
              <a:latin typeface="Times New Roman" panose="02020603050405020304" pitchFamily="18" charset="0"/>
              <a:cs typeface="Times New Roman" panose="02020603050405020304" pitchFamily="18" charset="0"/>
            </a:endParaRPr>
          </a:p>
          <a:p>
            <a:pPr marL="812800" lvl="1" indent="-342900">
              <a:lnSpc>
                <a:spcPct val="150000"/>
              </a:lnSpc>
              <a:spcBef>
                <a:spcPts val="5"/>
              </a:spcBef>
              <a:buFont typeface="Wingdings" panose="05000000000000000000" pitchFamily="2" charset="2"/>
              <a:buChar char="v"/>
              <a:tabLst>
                <a:tab pos="354965" algn="l"/>
                <a:tab pos="355600" algn="l"/>
              </a:tabLst>
            </a:pPr>
            <a:r>
              <a:rPr sz="2000" b="1" dirty="0">
                <a:latin typeface="Times New Roman" panose="02020603050405020304" pitchFamily="18" charset="0"/>
                <a:cs typeface="Times New Roman" panose="02020603050405020304" pitchFamily="18" charset="0"/>
              </a:rPr>
              <a:t>用不同</a:t>
            </a:r>
            <a:r>
              <a:rPr sz="2000" b="1" spc="-10" dirty="0">
                <a:latin typeface="Times New Roman" panose="02020603050405020304" pitchFamily="18" charset="0"/>
                <a:cs typeface="Times New Roman" panose="02020603050405020304" pitchFamily="18" charset="0"/>
              </a:rPr>
              <a:t>的</a:t>
            </a:r>
            <a:r>
              <a:rPr sz="2000" b="1" dirty="0">
                <a:solidFill>
                  <a:srgbClr val="FF0000"/>
                </a:solidFill>
                <a:latin typeface="Times New Roman" panose="02020603050405020304" pitchFamily="18" charset="0"/>
                <a:cs typeface="Times New Roman" panose="02020603050405020304" pitchFamily="18" charset="0"/>
              </a:rPr>
              <a:t>占位符</a:t>
            </a:r>
            <a:r>
              <a:rPr sz="2000" b="1" spc="-5" dirty="0">
                <a:latin typeface="Times New Roman" panose="02020603050405020304" pitchFamily="18" charset="0"/>
                <a:cs typeface="Times New Roman" panose="02020603050405020304" pitchFamily="18" charset="0"/>
              </a:rPr>
              <a:t>（*，+，sin）</a:t>
            </a:r>
            <a:r>
              <a:rPr sz="2000" b="1" dirty="0">
                <a:latin typeface="Times New Roman" panose="02020603050405020304" pitchFamily="18" charset="0"/>
                <a:cs typeface="Times New Roman" panose="02020603050405020304" pitchFamily="18" charset="0"/>
              </a:rPr>
              <a:t>构成</a:t>
            </a:r>
            <a:r>
              <a:rPr sz="2000" b="1" spc="-15" dirty="0">
                <a:latin typeface="Times New Roman" panose="02020603050405020304" pitchFamily="18" charset="0"/>
                <a:cs typeface="Times New Roman" panose="02020603050405020304" pitchFamily="18" charset="0"/>
              </a:rPr>
              <a:t>操</a:t>
            </a:r>
            <a:r>
              <a:rPr sz="2000" b="1" dirty="0">
                <a:latin typeface="Times New Roman" panose="02020603050405020304" pitchFamily="18" charset="0"/>
                <a:cs typeface="Times New Roman" panose="02020603050405020304" pitchFamily="18" charset="0"/>
              </a:rPr>
              <a:t>作结</a:t>
            </a:r>
            <a:r>
              <a:rPr sz="2000" b="1" spc="-15" dirty="0">
                <a:latin typeface="Times New Roman" panose="02020603050405020304" pitchFamily="18" charset="0"/>
                <a:cs typeface="Times New Roman" panose="02020603050405020304" pitchFamily="18" charset="0"/>
              </a:rPr>
              <a:t>点</a:t>
            </a:r>
            <a:r>
              <a:rPr sz="2000" b="1" dirty="0">
                <a:latin typeface="Times New Roman" panose="02020603050405020304" pitchFamily="18" charset="0"/>
                <a:cs typeface="Times New Roman" panose="02020603050405020304" pitchFamily="18" charset="0"/>
              </a:rPr>
              <a:t>，以</a:t>
            </a:r>
            <a:r>
              <a:rPr sz="2000" b="1" spc="-15" dirty="0">
                <a:latin typeface="Times New Roman" panose="02020603050405020304" pitchFamily="18" charset="0"/>
                <a:cs typeface="Times New Roman" panose="02020603050405020304" pitchFamily="18" charset="0"/>
              </a:rPr>
              <a:t>字</a:t>
            </a:r>
            <a:r>
              <a:rPr sz="2000" b="1" dirty="0">
                <a:latin typeface="Times New Roman" panose="02020603050405020304" pitchFamily="18" charset="0"/>
                <a:cs typeface="Times New Roman" panose="02020603050405020304" pitchFamily="18" charset="0"/>
              </a:rPr>
              <a:t>母</a:t>
            </a:r>
            <a:r>
              <a:rPr sz="2000" b="1" spc="-10" dirty="0">
                <a:latin typeface="Times New Roman" panose="02020603050405020304" pitchFamily="18" charset="0"/>
                <a:cs typeface="Times New Roman" panose="02020603050405020304" pitchFamily="18" charset="0"/>
              </a:rPr>
              <a:t>x</a:t>
            </a:r>
            <a:r>
              <a:rPr sz="2000" b="1" dirty="0">
                <a:latin typeface="Times New Roman" panose="02020603050405020304" pitchFamily="18" charset="0"/>
                <a:cs typeface="Times New Roman" panose="02020603050405020304" pitchFamily="18" charset="0"/>
              </a:rPr>
              <a:t>、</a:t>
            </a:r>
            <a:r>
              <a:rPr sz="2000" b="1" spc="-10" dirty="0">
                <a:latin typeface="Times New Roman" panose="02020603050405020304" pitchFamily="18" charset="0"/>
                <a:cs typeface="Times New Roman" panose="02020603050405020304" pitchFamily="18" charset="0"/>
              </a:rPr>
              <a:t>a</a:t>
            </a:r>
            <a:r>
              <a:rPr sz="2000" b="1" dirty="0">
                <a:latin typeface="Times New Roman" panose="02020603050405020304" pitchFamily="18" charset="0"/>
                <a:cs typeface="Times New Roman" panose="02020603050405020304" pitchFamily="18" charset="0"/>
              </a:rPr>
              <a:t>、b构</a:t>
            </a:r>
            <a:r>
              <a:rPr sz="2000" b="1" spc="5" dirty="0">
                <a:latin typeface="Times New Roman" panose="02020603050405020304" pitchFamily="18" charset="0"/>
                <a:cs typeface="Times New Roman" panose="02020603050405020304" pitchFamily="18" charset="0"/>
              </a:rPr>
              <a:t>成变量结点。</a:t>
            </a:r>
            <a:endParaRPr sz="2000" b="1" dirty="0">
              <a:latin typeface="Times New Roman" panose="02020603050405020304" pitchFamily="18" charset="0"/>
              <a:cs typeface="Times New Roman" panose="02020603050405020304" pitchFamily="18" charset="0"/>
            </a:endParaRPr>
          </a:p>
          <a:p>
            <a:pPr marL="812800" marR="5080" lvl="1" indent="-342900">
              <a:lnSpc>
                <a:spcPct val="150000"/>
              </a:lnSpc>
              <a:buFont typeface="Wingdings" panose="05000000000000000000" pitchFamily="2" charset="2"/>
              <a:buChar char="v"/>
              <a:tabLst>
                <a:tab pos="354965" algn="l"/>
                <a:tab pos="355600" algn="l"/>
              </a:tabLst>
            </a:pPr>
            <a:r>
              <a:rPr sz="2000" b="1" dirty="0">
                <a:latin typeface="Times New Roman" panose="02020603050405020304" pitchFamily="18" charset="0"/>
                <a:cs typeface="Times New Roman" panose="02020603050405020304" pitchFamily="18" charset="0"/>
              </a:rPr>
              <a:t>用有向线段将这些结点</a:t>
            </a:r>
            <a:r>
              <a:rPr sz="2000" b="1" spc="-10" dirty="0">
                <a:latin typeface="Times New Roman" panose="02020603050405020304" pitchFamily="18" charset="0"/>
                <a:cs typeface="Times New Roman" panose="02020603050405020304" pitchFamily="18" charset="0"/>
              </a:rPr>
              <a:t>连</a:t>
            </a:r>
            <a:r>
              <a:rPr sz="2000" b="1" dirty="0">
                <a:latin typeface="Times New Roman" panose="02020603050405020304" pitchFamily="18" charset="0"/>
                <a:cs typeface="Times New Roman" panose="02020603050405020304" pitchFamily="18" charset="0"/>
              </a:rPr>
              <a:t>接起</a:t>
            </a:r>
            <a:r>
              <a:rPr sz="2000" b="1" spc="-10" dirty="0">
                <a:latin typeface="Times New Roman" panose="02020603050405020304" pitchFamily="18" charset="0"/>
                <a:cs typeface="Times New Roman" panose="02020603050405020304" pitchFamily="18" charset="0"/>
              </a:rPr>
              <a:t>来</a:t>
            </a:r>
            <a:r>
              <a:rPr sz="2000" b="1" dirty="0">
                <a:latin typeface="Times New Roman" panose="02020603050405020304" pitchFamily="18" charset="0"/>
                <a:cs typeface="Times New Roman" panose="02020603050405020304" pitchFamily="18" charset="0"/>
              </a:rPr>
              <a:t>，组</a:t>
            </a:r>
            <a:r>
              <a:rPr sz="2000" b="1" spc="-10" dirty="0">
                <a:latin typeface="Times New Roman" panose="02020603050405020304" pitchFamily="18" charset="0"/>
                <a:cs typeface="Times New Roman" panose="02020603050405020304" pitchFamily="18" charset="0"/>
              </a:rPr>
              <a:t>成</a:t>
            </a:r>
            <a:r>
              <a:rPr sz="2000" b="1" dirty="0">
                <a:latin typeface="Times New Roman" panose="02020603050405020304" pitchFamily="18" charset="0"/>
                <a:cs typeface="Times New Roman" panose="02020603050405020304" pitchFamily="18" charset="0"/>
              </a:rPr>
              <a:t>一个</a:t>
            </a:r>
            <a:r>
              <a:rPr sz="2000" b="1" spc="-10" dirty="0">
                <a:latin typeface="Times New Roman" panose="02020603050405020304" pitchFamily="18" charset="0"/>
                <a:cs typeface="Times New Roman" panose="02020603050405020304" pitchFamily="18" charset="0"/>
              </a:rPr>
              <a:t>表</a:t>
            </a:r>
            <a:r>
              <a:rPr sz="2000" b="1" dirty="0">
                <a:latin typeface="Times New Roman" panose="02020603050405020304" pitchFamily="18" charset="0"/>
                <a:cs typeface="Times New Roman" panose="02020603050405020304" pitchFamily="18" charset="0"/>
              </a:rPr>
              <a:t>征运</a:t>
            </a:r>
            <a:r>
              <a:rPr sz="2000" b="1" spc="-60" dirty="0">
                <a:latin typeface="Times New Roman" panose="02020603050405020304" pitchFamily="18" charset="0"/>
                <a:cs typeface="Times New Roman" panose="02020603050405020304" pitchFamily="18" charset="0"/>
              </a:rPr>
              <a:t>算</a:t>
            </a:r>
            <a:r>
              <a:rPr sz="2000" b="1" dirty="0">
                <a:solidFill>
                  <a:srgbClr val="FF0000"/>
                </a:solidFill>
                <a:latin typeface="Times New Roman" panose="02020603050405020304" pitchFamily="18" charset="0"/>
                <a:cs typeface="Times New Roman" panose="02020603050405020304" pitchFamily="18" charset="0"/>
              </a:rPr>
              <a:t>逻辑</a:t>
            </a:r>
            <a:r>
              <a:rPr sz="2000" b="1" spc="-15" dirty="0">
                <a:solidFill>
                  <a:srgbClr val="FF0000"/>
                </a:solidFill>
                <a:latin typeface="Times New Roman" panose="02020603050405020304" pitchFamily="18" charset="0"/>
                <a:cs typeface="Times New Roman" panose="02020603050405020304" pitchFamily="18" charset="0"/>
              </a:rPr>
              <a:t>关</a:t>
            </a:r>
            <a:r>
              <a:rPr sz="2000" b="1" dirty="0">
                <a:solidFill>
                  <a:srgbClr val="FF0000"/>
                </a:solidFill>
                <a:latin typeface="Times New Roman" panose="02020603050405020304" pitchFamily="18" charset="0"/>
                <a:cs typeface="Times New Roman" panose="02020603050405020304" pitchFamily="18" charset="0"/>
              </a:rPr>
              <a:t>系</a:t>
            </a:r>
            <a:r>
              <a:rPr sz="2000" b="1" dirty="0">
                <a:latin typeface="Times New Roman" panose="02020603050405020304" pitchFamily="18" charset="0"/>
                <a:cs typeface="Times New Roman" panose="02020603050405020304" pitchFamily="18" charset="0"/>
              </a:rPr>
              <a:t>的 清晰明了的“图”型数</a:t>
            </a:r>
            <a:r>
              <a:rPr sz="2000" b="1" spc="-10" dirty="0">
                <a:latin typeface="Times New Roman" panose="02020603050405020304" pitchFamily="18" charset="0"/>
                <a:cs typeface="Times New Roman" panose="02020603050405020304" pitchFamily="18" charset="0"/>
              </a:rPr>
              <a:t>据</a:t>
            </a:r>
            <a:r>
              <a:rPr sz="2000" b="1" dirty="0">
                <a:latin typeface="Times New Roman" panose="02020603050405020304" pitchFamily="18" charset="0"/>
                <a:cs typeface="Times New Roman" panose="02020603050405020304" pitchFamily="18" charset="0"/>
              </a:rPr>
              <a:t>结构。</a:t>
            </a:r>
          </a:p>
        </p:txBody>
      </p:sp>
      <p:sp>
        <p:nvSpPr>
          <p:cNvPr id="8" name="object 5"/>
          <p:cNvSpPr txBox="1"/>
          <p:nvPr/>
        </p:nvSpPr>
        <p:spPr>
          <a:xfrm>
            <a:off x="2463164" y="3883025"/>
            <a:ext cx="6594475" cy="1171154"/>
          </a:xfrm>
          <a:prstGeom prst="rect">
            <a:avLst/>
          </a:prstGeom>
        </p:spPr>
        <p:txBody>
          <a:bodyPr vert="horz" wrap="square" lIns="0" tIns="12065" rIns="0" bIns="0" rtlCol="0">
            <a:spAutoFit/>
          </a:bodyPr>
          <a:lstStyle/>
          <a:p>
            <a:pPr marL="355600" indent="-342900">
              <a:lnSpc>
                <a:spcPct val="100000"/>
              </a:lnSpc>
              <a:spcBef>
                <a:spcPts val="95"/>
              </a:spcBef>
              <a:buFont typeface="Wingdings" panose="05000000000000000000" pitchFamily="2" charset="2"/>
              <a:buChar char="q"/>
              <a:tabLst>
                <a:tab pos="355600" algn="l"/>
              </a:tabLst>
            </a:pPr>
            <a:r>
              <a:rPr lang="zh-CN" sz="2000" b="1" dirty="0">
                <a:latin typeface="Times New Roman" panose="02020603050405020304" pitchFamily="18" charset="0"/>
                <a:cs typeface="Times New Roman" panose="02020603050405020304" pitchFamily="18" charset="0"/>
              </a:rPr>
              <a:t>自动微分</a:t>
            </a:r>
            <a:endParaRPr sz="2000" b="1" dirty="0">
              <a:latin typeface="Times New Roman" panose="02020603050405020304" pitchFamily="18" charset="0"/>
              <a:cs typeface="Times New Roman" panose="02020603050405020304" pitchFamily="18" charset="0"/>
            </a:endParaRPr>
          </a:p>
          <a:p>
            <a:pPr marL="812800" lvl="1" indent="-342900">
              <a:lnSpc>
                <a:spcPct val="150000"/>
              </a:lnSpc>
              <a:spcBef>
                <a:spcPts val="5"/>
              </a:spcBef>
              <a:buFont typeface="Wingdings" panose="05000000000000000000" pitchFamily="2" charset="2"/>
              <a:buChar char="v"/>
              <a:tabLst>
                <a:tab pos="354965" algn="l"/>
                <a:tab pos="355600" algn="l"/>
              </a:tabLst>
            </a:pPr>
            <a:r>
              <a:rPr sz="2000" b="1" dirty="0">
                <a:latin typeface="宋体" panose="02010600030101010101" pitchFamily="2" charset="-122"/>
                <a:cs typeface="微软雅黑" panose="020B0503020204020204" pitchFamily="34" charset="-122"/>
                <a:sym typeface="+mn-ea"/>
              </a:rPr>
              <a:t>计算图带来的一个好处</a:t>
            </a:r>
            <a:r>
              <a:rPr sz="2000" b="1" spc="-15" dirty="0">
                <a:latin typeface="宋体" panose="02010600030101010101" pitchFamily="2" charset="-122"/>
                <a:cs typeface="微软雅黑" panose="020B0503020204020204" pitchFamily="34" charset="-122"/>
                <a:sym typeface="+mn-ea"/>
              </a:rPr>
              <a:t>是</a:t>
            </a:r>
            <a:r>
              <a:rPr sz="2000" b="1" dirty="0">
                <a:latin typeface="宋体" panose="02010600030101010101" pitchFamily="2" charset="-122"/>
                <a:cs typeface="微软雅黑" panose="020B0503020204020204" pitchFamily="34" charset="-122"/>
                <a:sym typeface="+mn-ea"/>
              </a:rPr>
              <a:t>让模</a:t>
            </a:r>
            <a:r>
              <a:rPr sz="2000" b="1" spc="-15" dirty="0">
                <a:latin typeface="宋体" panose="02010600030101010101" pitchFamily="2" charset="-122"/>
                <a:cs typeface="微软雅黑" panose="020B0503020204020204" pitchFamily="34" charset="-122"/>
                <a:sym typeface="+mn-ea"/>
              </a:rPr>
              <a:t>型</a:t>
            </a:r>
            <a:r>
              <a:rPr sz="2000" b="1" dirty="0">
                <a:latin typeface="宋体" panose="02010600030101010101" pitchFamily="2" charset="-122"/>
                <a:cs typeface="微软雅黑" panose="020B0503020204020204" pitchFamily="34" charset="-122"/>
                <a:sym typeface="+mn-ea"/>
              </a:rPr>
              <a:t>训练</a:t>
            </a:r>
            <a:r>
              <a:rPr sz="2000" b="1" spc="-15" dirty="0">
                <a:latin typeface="宋体" panose="02010600030101010101" pitchFamily="2" charset="-122"/>
                <a:cs typeface="微软雅黑" panose="020B0503020204020204" pitchFamily="34" charset="-122"/>
                <a:sym typeface="+mn-ea"/>
              </a:rPr>
              <a:t>阶</a:t>
            </a:r>
            <a:r>
              <a:rPr sz="2000" b="1" dirty="0">
                <a:latin typeface="宋体" panose="02010600030101010101" pitchFamily="2" charset="-122"/>
                <a:cs typeface="微软雅黑" panose="020B0503020204020204" pitchFamily="34" charset="-122"/>
                <a:sym typeface="+mn-ea"/>
              </a:rPr>
              <a:t>段的</a:t>
            </a:r>
            <a:r>
              <a:rPr sz="2000" b="1" spc="-15" dirty="0">
                <a:latin typeface="宋体" panose="02010600030101010101" pitchFamily="2" charset="-122"/>
                <a:cs typeface="微软雅黑" panose="020B0503020204020204" pitchFamily="34" charset="-122"/>
                <a:sym typeface="+mn-ea"/>
              </a:rPr>
              <a:t>梯</a:t>
            </a:r>
            <a:r>
              <a:rPr sz="2000" b="1" dirty="0">
                <a:latin typeface="宋体" panose="02010600030101010101" pitchFamily="2" charset="-122"/>
                <a:cs typeface="微软雅黑" panose="020B0503020204020204" pitchFamily="34" charset="-122"/>
                <a:sym typeface="+mn-ea"/>
              </a:rPr>
              <a:t>度计</a:t>
            </a:r>
            <a:r>
              <a:rPr sz="2000" b="1" spc="-15" dirty="0">
                <a:latin typeface="宋体" panose="02010600030101010101" pitchFamily="2" charset="-122"/>
                <a:cs typeface="微软雅黑" panose="020B0503020204020204" pitchFamily="34" charset="-122"/>
                <a:sym typeface="+mn-ea"/>
              </a:rPr>
              <a:t>算</a:t>
            </a:r>
            <a:r>
              <a:rPr sz="2000" b="1" dirty="0">
                <a:latin typeface="宋体" panose="02010600030101010101" pitchFamily="2" charset="-122"/>
                <a:cs typeface="微软雅黑" panose="020B0503020204020204" pitchFamily="34" charset="-122"/>
                <a:sym typeface="+mn-ea"/>
              </a:rPr>
              <a:t>变得</a:t>
            </a:r>
            <a:r>
              <a:rPr sz="2000" b="1" spc="-15" dirty="0">
                <a:solidFill>
                  <a:srgbClr val="FF0000"/>
                </a:solidFill>
                <a:latin typeface="宋体" panose="02010600030101010101" pitchFamily="2" charset="-122"/>
                <a:cs typeface="微软雅黑" panose="020B0503020204020204" pitchFamily="34" charset="-122"/>
                <a:sym typeface="+mn-ea"/>
              </a:rPr>
              <a:t>模</a:t>
            </a:r>
            <a:r>
              <a:rPr sz="2000" b="1" dirty="0">
                <a:solidFill>
                  <a:srgbClr val="FF0000"/>
                </a:solidFill>
                <a:latin typeface="宋体" panose="02010600030101010101" pitchFamily="2" charset="-122"/>
                <a:cs typeface="微软雅黑" panose="020B0503020204020204" pitchFamily="34" charset="-122"/>
                <a:sym typeface="+mn-ea"/>
              </a:rPr>
              <a:t>块化</a:t>
            </a:r>
            <a:r>
              <a:rPr sz="2000" b="1" spc="-15" dirty="0">
                <a:latin typeface="宋体" panose="02010600030101010101" pitchFamily="2" charset="-122"/>
                <a:cs typeface="微软雅黑" panose="020B0503020204020204" pitchFamily="34" charset="-122"/>
                <a:sym typeface="+mn-ea"/>
              </a:rPr>
              <a:t>且</a:t>
            </a:r>
            <a:r>
              <a:rPr sz="2000" b="1" dirty="0">
                <a:latin typeface="宋体" panose="02010600030101010101" pitchFamily="2" charset="-122"/>
                <a:cs typeface="微软雅黑" panose="020B0503020204020204" pitchFamily="34" charset="-122"/>
                <a:sym typeface="+mn-ea"/>
              </a:rPr>
              <a:t>更为</a:t>
            </a:r>
            <a:r>
              <a:rPr sz="2000" b="1" spc="-15" dirty="0">
                <a:solidFill>
                  <a:srgbClr val="FF0000"/>
                </a:solidFill>
                <a:latin typeface="宋体" panose="02010600030101010101" pitchFamily="2" charset="-122"/>
                <a:cs typeface="微软雅黑" panose="020B0503020204020204" pitchFamily="34" charset="-122"/>
                <a:sym typeface="+mn-ea"/>
              </a:rPr>
              <a:t>便</a:t>
            </a:r>
            <a:r>
              <a:rPr sz="2000" b="1" dirty="0">
                <a:solidFill>
                  <a:srgbClr val="FF0000"/>
                </a:solidFill>
                <a:latin typeface="宋体" panose="02010600030101010101" pitchFamily="2" charset="-122"/>
                <a:cs typeface="微软雅黑" panose="020B0503020204020204" pitchFamily="34" charset="-122"/>
                <a:sym typeface="+mn-ea"/>
              </a:rPr>
              <a:t>捷</a:t>
            </a:r>
            <a:r>
              <a:rPr sz="2000" b="1" dirty="0">
                <a:latin typeface="宋体" panose="02010600030101010101" pitchFamily="2" charset="-122"/>
                <a:cs typeface="微软雅黑" panose="020B0503020204020204" pitchFamily="34" charset="-122"/>
                <a:sym typeface="+mn-ea"/>
              </a:rPr>
              <a:t>，</a:t>
            </a:r>
            <a:r>
              <a:rPr sz="2000" b="1" spc="-15" dirty="0">
                <a:latin typeface="宋体" panose="02010600030101010101" pitchFamily="2" charset="-122"/>
                <a:cs typeface="微软雅黑" panose="020B0503020204020204" pitchFamily="34" charset="-122"/>
                <a:sym typeface="+mn-ea"/>
              </a:rPr>
              <a:t>也</a:t>
            </a:r>
            <a:r>
              <a:rPr sz="2000" b="1" dirty="0">
                <a:latin typeface="宋体" panose="02010600030101010101" pitchFamily="2" charset="-122"/>
                <a:cs typeface="微软雅黑" panose="020B0503020204020204" pitchFamily="34" charset="-122"/>
                <a:sym typeface="+mn-ea"/>
              </a:rPr>
              <a:t>就是</a:t>
            </a:r>
            <a:r>
              <a:rPr sz="2000" b="1" spc="-15" dirty="0">
                <a:solidFill>
                  <a:srgbClr val="FF0000"/>
                </a:solidFill>
                <a:latin typeface="宋体" panose="02010600030101010101" pitchFamily="2" charset="-122"/>
                <a:cs typeface="微软雅黑" panose="020B0503020204020204" pitchFamily="34" charset="-122"/>
                <a:sym typeface="+mn-ea"/>
              </a:rPr>
              <a:t>自</a:t>
            </a:r>
            <a:r>
              <a:rPr sz="2000" b="1" dirty="0">
                <a:solidFill>
                  <a:srgbClr val="FF0000"/>
                </a:solidFill>
                <a:latin typeface="宋体" panose="02010600030101010101" pitchFamily="2" charset="-122"/>
                <a:cs typeface="微软雅黑" panose="020B0503020204020204" pitchFamily="34" charset="-122"/>
                <a:sym typeface="+mn-ea"/>
              </a:rPr>
              <a:t>动微</a:t>
            </a:r>
            <a:r>
              <a:rPr sz="2000" b="1" spc="-15" dirty="0">
                <a:solidFill>
                  <a:srgbClr val="FF0000"/>
                </a:solidFill>
                <a:latin typeface="宋体" panose="02010600030101010101" pitchFamily="2" charset="-122"/>
                <a:cs typeface="微软雅黑" panose="020B0503020204020204" pitchFamily="34" charset="-122"/>
                <a:sym typeface="+mn-ea"/>
              </a:rPr>
              <a:t>分</a:t>
            </a:r>
            <a:r>
              <a:rPr sz="2000" b="1" dirty="0">
                <a:solidFill>
                  <a:srgbClr val="FF0000"/>
                </a:solidFill>
                <a:latin typeface="宋体" panose="02010600030101010101" pitchFamily="2" charset="-122"/>
                <a:cs typeface="微软雅黑" panose="020B0503020204020204" pitchFamily="34" charset="-122"/>
                <a:sym typeface="+mn-ea"/>
              </a:rPr>
              <a:t>法</a:t>
            </a:r>
            <a:r>
              <a:rPr sz="2000" b="1" dirty="0">
                <a:latin typeface="宋体" panose="02010600030101010101" pitchFamily="2" charset="-122"/>
                <a:cs typeface="微软雅黑" panose="020B0503020204020204" pitchFamily="34" charset="-122"/>
                <a:sym typeface="+mn-ea"/>
              </a:rPr>
              <a:t>。</a:t>
            </a:r>
            <a:endParaRPr sz="2000" b="1" dirty="0">
              <a:latin typeface="宋体" panose="02010600030101010101" pitchFamily="2" charset="-122"/>
              <a:cs typeface="Times New Roman" panose="02020603050405020304" pitchFamily="18" charset="0"/>
            </a:endParaRPr>
          </a:p>
        </p:txBody>
      </p:sp>
      <p:sp>
        <p:nvSpPr>
          <p:cNvPr id="9" name="object 3"/>
          <p:cNvSpPr txBox="1"/>
          <p:nvPr/>
        </p:nvSpPr>
        <p:spPr>
          <a:xfrm>
            <a:off x="282575" y="5698490"/>
            <a:ext cx="8775065" cy="22796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a:cs typeface="Times New Roman" panose="02020603050405020304"/>
              </a:rPr>
              <a:t>[1] Bengio </a:t>
            </a:r>
            <a:r>
              <a:rPr sz="1400" spc="-120" dirty="0">
                <a:latin typeface="Times New Roman" panose="02020603050405020304"/>
                <a:cs typeface="Times New Roman" panose="02020603050405020304"/>
              </a:rPr>
              <a:t>Y. </a:t>
            </a:r>
            <a:r>
              <a:rPr sz="1400" dirty="0">
                <a:latin typeface="Times New Roman" panose="02020603050405020304"/>
                <a:cs typeface="Times New Roman" panose="02020603050405020304"/>
              </a:rPr>
              <a:t>Learning deep architectures for </a:t>
            </a:r>
            <a:r>
              <a:rPr sz="1400" spc="-5" dirty="0">
                <a:latin typeface="Times New Roman" panose="02020603050405020304"/>
                <a:cs typeface="Times New Roman" panose="02020603050405020304"/>
              </a:rPr>
              <a:t>AI[J]. </a:t>
            </a:r>
            <a:r>
              <a:rPr sz="1400" dirty="0">
                <a:latin typeface="Times New Roman" panose="02020603050405020304"/>
                <a:cs typeface="Times New Roman" panose="02020603050405020304"/>
              </a:rPr>
              <a:t>Foundations and trends® in </a:t>
            </a:r>
            <a:r>
              <a:rPr sz="1400" spc="-5" dirty="0">
                <a:latin typeface="Times New Roman" panose="02020603050405020304"/>
                <a:cs typeface="Times New Roman" panose="02020603050405020304"/>
              </a:rPr>
              <a:t>Machine </a:t>
            </a:r>
            <a:r>
              <a:rPr sz="1400" dirty="0">
                <a:latin typeface="Times New Roman" panose="02020603050405020304"/>
                <a:cs typeface="Times New Roman" panose="02020603050405020304"/>
              </a:rPr>
              <a:t>Learning, 2009, 2(1):</a:t>
            </a:r>
            <a:r>
              <a:rPr sz="1400" spc="-190" dirty="0">
                <a:latin typeface="Times New Roman" panose="02020603050405020304"/>
                <a:cs typeface="Times New Roman" panose="02020603050405020304"/>
              </a:rPr>
              <a:t> </a:t>
            </a:r>
            <a:r>
              <a:rPr sz="1400" spc="10" dirty="0">
                <a:latin typeface="Times New Roman" panose="02020603050405020304"/>
                <a:cs typeface="Times New Roman" panose="02020603050405020304"/>
              </a:rPr>
              <a:t>1-127.</a:t>
            </a:r>
            <a:endParaRPr sz="1400">
              <a:latin typeface="Times New Roman" panose="02020603050405020304"/>
              <a:cs typeface="Times New Roman" panose="02020603050405020304"/>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2" name="object 3"/>
          <p:cNvSpPr txBox="1"/>
          <p:nvPr/>
        </p:nvSpPr>
        <p:spPr>
          <a:xfrm>
            <a:off x="166370" y="862965"/>
            <a:ext cx="8608695" cy="702115"/>
          </a:xfrm>
          <a:prstGeom prst="rect">
            <a:avLst/>
          </a:prstGeom>
        </p:spPr>
        <p:txBody>
          <a:bodyPr vert="horz" wrap="square" lIns="0" tIns="12065" rIns="0" bIns="0" rtlCol="0">
            <a:spAutoFit/>
          </a:bodyPr>
          <a:lstStyle/>
          <a:p>
            <a:pPr marL="469900" indent="-457200">
              <a:lnSpc>
                <a:spcPct val="100000"/>
              </a:lnSpc>
              <a:spcBef>
                <a:spcPts val="95"/>
              </a:spcBef>
              <a:buFont typeface="Wingdings" panose="05000000000000000000"/>
              <a:buChar char=""/>
              <a:tabLst>
                <a:tab pos="469265" algn="l"/>
                <a:tab pos="469900" algn="l"/>
              </a:tabLst>
            </a:pPr>
            <a:r>
              <a:rPr sz="2400" b="1" spc="-5" dirty="0">
                <a:latin typeface="Times New Roman" panose="02020603050405020304" pitchFamily="18" charset="0"/>
                <a:cs typeface="Times New Roman" panose="02020603050405020304" pitchFamily="18" charset="0"/>
                <a:sym typeface="+mn-ea"/>
              </a:rPr>
              <a:t>BLAS、cuBLAS、cuDNN等拓展包</a:t>
            </a:r>
          </a:p>
          <a:p>
            <a:pPr marL="12700">
              <a:lnSpc>
                <a:spcPct val="100000"/>
              </a:lnSpc>
              <a:spcBef>
                <a:spcPts val="95"/>
              </a:spcBef>
              <a:buFont typeface="Wingdings" panose="05000000000000000000"/>
              <a:tabLst>
                <a:tab pos="469265" algn="l"/>
                <a:tab pos="469900" algn="l"/>
              </a:tabLst>
            </a:pPr>
            <a:endParaRPr sz="2000" b="1" dirty="0">
              <a:latin typeface="Times New Roman" panose="02020603050405020304" pitchFamily="18" charset="0"/>
              <a:cs typeface="Times New Roman" panose="02020603050405020304" pitchFamily="18" charset="0"/>
            </a:endParaRPr>
          </a:p>
        </p:txBody>
      </p:sp>
      <p:sp>
        <p:nvSpPr>
          <p:cNvPr id="5" name="object 3"/>
          <p:cNvSpPr txBox="1"/>
          <p:nvPr/>
        </p:nvSpPr>
        <p:spPr>
          <a:xfrm>
            <a:off x="166370" y="1266190"/>
            <a:ext cx="8728075" cy="4197350"/>
          </a:xfrm>
          <a:prstGeom prst="rect">
            <a:avLst/>
          </a:prstGeom>
        </p:spPr>
        <p:txBody>
          <a:bodyPr vert="horz" wrap="square" lIns="0" tIns="209550" rIns="0" bIns="0" rtlCol="0">
            <a:spAutoFit/>
          </a:bodyPr>
          <a:lstStyle/>
          <a:p>
            <a:pPr marL="812800" lvl="1" indent="-342900">
              <a:lnSpc>
                <a:spcPct val="150000"/>
              </a:lnSpc>
              <a:spcBef>
                <a:spcPts val="1650"/>
              </a:spcBef>
              <a:buFont typeface="Wingdings" panose="05000000000000000000" pitchFamily="2" charset="2"/>
              <a:buChar char="q"/>
              <a:tabLst>
                <a:tab pos="355600" algn="l"/>
              </a:tabLst>
            </a:pPr>
            <a:r>
              <a:rPr sz="2000" b="1" dirty="0">
                <a:latin typeface="Times New Roman" panose="02020603050405020304" pitchFamily="18" charset="0"/>
                <a:cs typeface="Times New Roman" panose="02020603050405020304" pitchFamily="18" charset="0"/>
              </a:rPr>
              <a:t>通过前面所介绍的组件，已经可以搭建一个全功能的深度学习框架：</a:t>
            </a:r>
            <a:r>
              <a:rPr sz="2000" b="1" dirty="0">
                <a:solidFill>
                  <a:srgbClr val="FF0000"/>
                </a:solidFill>
                <a:latin typeface="Times New Roman" panose="02020603050405020304" pitchFamily="18" charset="0"/>
                <a:cs typeface="Times New Roman" panose="02020603050405020304" pitchFamily="18" charset="0"/>
              </a:rPr>
              <a:t>将待处理数据转换为</a:t>
            </a:r>
            <a:r>
              <a:rPr sz="2000" b="1" spc="-15" dirty="0">
                <a:solidFill>
                  <a:srgbClr val="FF0000"/>
                </a:solidFill>
                <a:latin typeface="Times New Roman" panose="02020603050405020304" pitchFamily="18" charset="0"/>
                <a:cs typeface="Times New Roman" panose="02020603050405020304" pitchFamily="18" charset="0"/>
              </a:rPr>
              <a:t>张</a:t>
            </a:r>
            <a:r>
              <a:rPr sz="2000" b="1" dirty="0">
                <a:solidFill>
                  <a:srgbClr val="FF0000"/>
                </a:solidFill>
                <a:latin typeface="Times New Roman" panose="02020603050405020304" pitchFamily="18" charset="0"/>
                <a:cs typeface="Times New Roman" panose="02020603050405020304" pitchFamily="18" charset="0"/>
              </a:rPr>
              <a:t>量，</a:t>
            </a:r>
            <a:r>
              <a:rPr sz="2000" b="1" spc="-15" dirty="0">
                <a:solidFill>
                  <a:srgbClr val="FF0000"/>
                </a:solidFill>
                <a:latin typeface="Times New Roman" panose="02020603050405020304" pitchFamily="18" charset="0"/>
                <a:cs typeface="Times New Roman" panose="02020603050405020304" pitchFamily="18" charset="0"/>
              </a:rPr>
              <a:t>针</a:t>
            </a:r>
            <a:r>
              <a:rPr sz="2000" b="1" dirty="0">
                <a:solidFill>
                  <a:srgbClr val="FF0000"/>
                </a:solidFill>
                <a:latin typeface="Times New Roman" panose="02020603050405020304" pitchFamily="18" charset="0"/>
                <a:cs typeface="Times New Roman" panose="02020603050405020304" pitchFamily="18" charset="0"/>
              </a:rPr>
              <a:t>对张</a:t>
            </a:r>
            <a:r>
              <a:rPr sz="2000" b="1" spc="-15" dirty="0">
                <a:solidFill>
                  <a:srgbClr val="FF0000"/>
                </a:solidFill>
                <a:latin typeface="Times New Roman" panose="02020603050405020304" pitchFamily="18" charset="0"/>
                <a:cs typeface="Times New Roman" panose="02020603050405020304" pitchFamily="18" charset="0"/>
              </a:rPr>
              <a:t>量</a:t>
            </a:r>
            <a:r>
              <a:rPr sz="2000" b="1" dirty="0">
                <a:solidFill>
                  <a:srgbClr val="FF0000"/>
                </a:solidFill>
                <a:latin typeface="Times New Roman" panose="02020603050405020304" pitchFamily="18" charset="0"/>
                <a:cs typeface="Times New Roman" panose="02020603050405020304" pitchFamily="18" charset="0"/>
              </a:rPr>
              <a:t>施加</a:t>
            </a:r>
            <a:r>
              <a:rPr sz="2000" b="1" spc="-15" dirty="0">
                <a:solidFill>
                  <a:srgbClr val="FF0000"/>
                </a:solidFill>
                <a:latin typeface="Times New Roman" panose="02020603050405020304" pitchFamily="18" charset="0"/>
                <a:cs typeface="Times New Roman" panose="02020603050405020304" pitchFamily="18" charset="0"/>
              </a:rPr>
              <a:t>各</a:t>
            </a:r>
            <a:r>
              <a:rPr sz="2000" b="1" dirty="0">
                <a:solidFill>
                  <a:srgbClr val="FF0000"/>
                </a:solidFill>
                <a:latin typeface="Times New Roman" panose="02020603050405020304" pitchFamily="18" charset="0"/>
                <a:cs typeface="Times New Roman" panose="02020603050405020304" pitchFamily="18" charset="0"/>
              </a:rPr>
              <a:t>种需</a:t>
            </a:r>
            <a:r>
              <a:rPr sz="2000" b="1" spc="-15" dirty="0">
                <a:solidFill>
                  <a:srgbClr val="FF0000"/>
                </a:solidFill>
                <a:latin typeface="Times New Roman" panose="02020603050405020304" pitchFamily="18" charset="0"/>
                <a:cs typeface="Times New Roman" panose="02020603050405020304" pitchFamily="18" charset="0"/>
              </a:rPr>
              <a:t>要</a:t>
            </a:r>
            <a:r>
              <a:rPr sz="2000" b="1" dirty="0">
                <a:solidFill>
                  <a:srgbClr val="FF0000"/>
                </a:solidFill>
                <a:latin typeface="Times New Roman" panose="02020603050405020304" pitchFamily="18" charset="0"/>
                <a:cs typeface="Times New Roman" panose="02020603050405020304" pitchFamily="18" charset="0"/>
              </a:rPr>
              <a:t>的操</a:t>
            </a:r>
            <a:r>
              <a:rPr sz="2000" b="1" spc="-15" dirty="0">
                <a:solidFill>
                  <a:srgbClr val="FF0000"/>
                </a:solidFill>
                <a:latin typeface="Times New Roman" panose="02020603050405020304" pitchFamily="18" charset="0"/>
                <a:cs typeface="Times New Roman" panose="02020603050405020304" pitchFamily="18" charset="0"/>
              </a:rPr>
              <a:t>作</a:t>
            </a:r>
            <a:r>
              <a:rPr sz="2000" b="1" dirty="0">
                <a:solidFill>
                  <a:srgbClr val="FF0000"/>
                </a:solidFill>
                <a:latin typeface="Times New Roman" panose="02020603050405020304" pitchFamily="18" charset="0"/>
                <a:cs typeface="Times New Roman" panose="02020603050405020304" pitchFamily="18" charset="0"/>
              </a:rPr>
              <a:t>，通</a:t>
            </a:r>
            <a:r>
              <a:rPr sz="2000" b="1" spc="-15" dirty="0">
                <a:solidFill>
                  <a:srgbClr val="FF0000"/>
                </a:solidFill>
                <a:latin typeface="Times New Roman" panose="02020603050405020304" pitchFamily="18" charset="0"/>
                <a:cs typeface="Times New Roman" panose="02020603050405020304" pitchFamily="18" charset="0"/>
              </a:rPr>
              <a:t>过</a:t>
            </a:r>
            <a:r>
              <a:rPr sz="2000" b="1" dirty="0">
                <a:solidFill>
                  <a:srgbClr val="FF0000"/>
                </a:solidFill>
                <a:latin typeface="Times New Roman" panose="02020603050405020304" pitchFamily="18" charset="0"/>
                <a:cs typeface="Times New Roman" panose="02020603050405020304" pitchFamily="18" charset="0"/>
              </a:rPr>
              <a:t>自动</a:t>
            </a:r>
            <a:r>
              <a:rPr sz="2000" b="1" spc="-15" dirty="0">
                <a:solidFill>
                  <a:srgbClr val="FF0000"/>
                </a:solidFill>
                <a:latin typeface="Times New Roman" panose="02020603050405020304" pitchFamily="18" charset="0"/>
                <a:cs typeface="Times New Roman" panose="02020603050405020304" pitchFamily="18" charset="0"/>
              </a:rPr>
              <a:t>微</a:t>
            </a:r>
            <a:r>
              <a:rPr sz="2000" b="1" dirty="0">
                <a:solidFill>
                  <a:srgbClr val="FF0000"/>
                </a:solidFill>
                <a:latin typeface="Times New Roman" panose="02020603050405020304" pitchFamily="18" charset="0"/>
                <a:cs typeface="Times New Roman" panose="02020603050405020304" pitchFamily="18" charset="0"/>
              </a:rPr>
              <a:t>分对</a:t>
            </a:r>
            <a:r>
              <a:rPr sz="2000" b="1" spc="-15" dirty="0">
                <a:solidFill>
                  <a:srgbClr val="FF0000"/>
                </a:solidFill>
                <a:latin typeface="Times New Roman" panose="02020603050405020304" pitchFamily="18" charset="0"/>
                <a:cs typeface="Times New Roman" panose="02020603050405020304" pitchFamily="18" charset="0"/>
              </a:rPr>
              <a:t>模</a:t>
            </a:r>
            <a:r>
              <a:rPr sz="2000" b="1" dirty="0">
                <a:solidFill>
                  <a:srgbClr val="FF0000"/>
                </a:solidFill>
                <a:latin typeface="Times New Roman" panose="02020603050405020304" pitchFamily="18" charset="0"/>
                <a:cs typeface="Times New Roman" panose="02020603050405020304" pitchFamily="18" charset="0"/>
              </a:rPr>
              <a:t>型展</a:t>
            </a:r>
            <a:r>
              <a:rPr sz="2000" b="1" spc="-15" dirty="0">
                <a:solidFill>
                  <a:srgbClr val="FF0000"/>
                </a:solidFill>
                <a:latin typeface="Times New Roman" panose="02020603050405020304" pitchFamily="18" charset="0"/>
                <a:cs typeface="Times New Roman" panose="02020603050405020304" pitchFamily="18" charset="0"/>
              </a:rPr>
              <a:t>开</a:t>
            </a:r>
            <a:r>
              <a:rPr sz="2000" b="1" dirty="0">
                <a:solidFill>
                  <a:srgbClr val="FF0000"/>
                </a:solidFill>
                <a:latin typeface="Times New Roman" panose="02020603050405020304" pitchFamily="18" charset="0"/>
                <a:cs typeface="Times New Roman" panose="02020603050405020304" pitchFamily="18" charset="0"/>
              </a:rPr>
              <a:t>训练</a:t>
            </a:r>
            <a:r>
              <a:rPr sz="2000" b="1" spc="-15" dirty="0">
                <a:solidFill>
                  <a:srgbClr val="FF0000"/>
                </a:solidFill>
                <a:latin typeface="Times New Roman" panose="02020603050405020304" pitchFamily="18" charset="0"/>
                <a:cs typeface="Times New Roman" panose="02020603050405020304" pitchFamily="18" charset="0"/>
              </a:rPr>
              <a:t>，</a:t>
            </a:r>
            <a:r>
              <a:rPr sz="2000" b="1" dirty="0">
                <a:solidFill>
                  <a:srgbClr val="FF0000"/>
                </a:solidFill>
                <a:latin typeface="Times New Roman" panose="02020603050405020304" pitchFamily="18" charset="0"/>
                <a:cs typeface="Times New Roman" panose="02020603050405020304" pitchFamily="18" charset="0"/>
              </a:rPr>
              <a:t>然后得到输出结果开始测试。</a:t>
            </a:r>
            <a:endParaRPr sz="2000" b="1" dirty="0">
              <a:latin typeface="Times New Roman" panose="02020603050405020304" pitchFamily="18" charset="0"/>
              <a:cs typeface="Times New Roman" panose="02020603050405020304" pitchFamily="18" charset="0"/>
            </a:endParaRPr>
          </a:p>
          <a:p>
            <a:pPr marL="812800" lvl="1" indent="-342900">
              <a:lnSpc>
                <a:spcPct val="150000"/>
              </a:lnSpc>
              <a:buFont typeface="Wingdings" panose="05000000000000000000" pitchFamily="2" charset="2"/>
              <a:buChar char="q"/>
              <a:tabLst>
                <a:tab pos="355600" algn="l"/>
              </a:tabLst>
            </a:pPr>
            <a:r>
              <a:rPr sz="2000" b="1" dirty="0">
                <a:solidFill>
                  <a:srgbClr val="0000FF"/>
                </a:solidFill>
                <a:latin typeface="Times New Roman" panose="02020603050405020304" pitchFamily="18" charset="0"/>
                <a:cs typeface="Times New Roman" panose="02020603050405020304" pitchFamily="18" charset="0"/>
              </a:rPr>
              <a:t>存在的缺陷是运行缓慢</a:t>
            </a:r>
            <a:endParaRPr sz="2000" b="1" dirty="0">
              <a:latin typeface="Times New Roman" panose="02020603050405020304" pitchFamily="18" charset="0"/>
              <a:cs typeface="Times New Roman" panose="02020603050405020304" pitchFamily="18" charset="0"/>
            </a:endParaRPr>
          </a:p>
          <a:p>
            <a:pPr marL="812800" lvl="1" indent="-342900">
              <a:lnSpc>
                <a:spcPct val="150000"/>
              </a:lnSpc>
              <a:spcBef>
                <a:spcPts val="2300"/>
              </a:spcBef>
              <a:buFont typeface="Wingdings" panose="05000000000000000000" pitchFamily="2" charset="2"/>
              <a:buChar char="q"/>
              <a:tabLst>
                <a:tab pos="355600" algn="l"/>
              </a:tabLst>
            </a:pPr>
            <a:r>
              <a:rPr sz="2000" b="1" dirty="0">
                <a:latin typeface="Times New Roman" panose="02020603050405020304" pitchFamily="18" charset="0"/>
                <a:cs typeface="Times New Roman" panose="02020603050405020304" pitchFamily="18" charset="0"/>
              </a:rPr>
              <a:t>利用扩展包来进行加速，例如：</a:t>
            </a:r>
          </a:p>
          <a:p>
            <a:pPr marL="1075055" lvl="2" indent="-287020">
              <a:lnSpc>
                <a:spcPct val="150000"/>
              </a:lnSpc>
              <a:spcBef>
                <a:spcPts val="0"/>
              </a:spcBef>
              <a:spcAft>
                <a:spcPts val="0"/>
              </a:spcAft>
              <a:buFont typeface="Wingdings" panose="05000000000000000000"/>
              <a:buChar char=""/>
              <a:tabLst>
                <a:tab pos="618490" algn="l"/>
              </a:tabLst>
            </a:pPr>
            <a:r>
              <a:rPr sz="2000" b="1" spc="5" dirty="0">
                <a:latin typeface="Times New Roman" panose="02020603050405020304" pitchFamily="18" charset="0"/>
                <a:cs typeface="Times New Roman" panose="02020603050405020304" pitchFamily="18" charset="0"/>
              </a:rPr>
              <a:t>Fortran</a:t>
            </a:r>
            <a:r>
              <a:rPr sz="2000" b="1" dirty="0">
                <a:latin typeface="Times New Roman" panose="02020603050405020304" pitchFamily="18" charset="0"/>
                <a:cs typeface="Times New Roman" panose="02020603050405020304" pitchFamily="18" charset="0"/>
              </a:rPr>
              <a:t>实现的</a:t>
            </a:r>
            <a:r>
              <a:rPr sz="2000" b="1" spc="10" dirty="0">
                <a:latin typeface="Times New Roman" panose="02020603050405020304" pitchFamily="18" charset="0"/>
                <a:cs typeface="Times New Roman" panose="02020603050405020304" pitchFamily="18" charset="0"/>
              </a:rPr>
              <a:t>BLAS（</a:t>
            </a:r>
            <a:r>
              <a:rPr sz="2000" b="1" dirty="0">
                <a:latin typeface="Times New Roman" panose="02020603050405020304" pitchFamily="18" charset="0"/>
                <a:cs typeface="Times New Roman" panose="02020603050405020304" pitchFamily="18" charset="0"/>
              </a:rPr>
              <a:t>基础线性代</a:t>
            </a:r>
            <a:r>
              <a:rPr sz="2000" b="1" spc="-10" dirty="0">
                <a:latin typeface="Times New Roman" panose="02020603050405020304" pitchFamily="18" charset="0"/>
                <a:cs typeface="Times New Roman" panose="02020603050405020304" pitchFamily="18" charset="0"/>
              </a:rPr>
              <a:t>数</a:t>
            </a:r>
            <a:r>
              <a:rPr sz="2000" b="1" dirty="0">
                <a:latin typeface="Times New Roman" panose="02020603050405020304" pitchFamily="18" charset="0"/>
                <a:cs typeface="Times New Roman" panose="02020603050405020304" pitchFamily="18" charset="0"/>
              </a:rPr>
              <a:t>子程序）</a:t>
            </a:r>
          </a:p>
          <a:p>
            <a:pPr marL="1075055" lvl="2" indent="-287020">
              <a:lnSpc>
                <a:spcPct val="150000"/>
              </a:lnSpc>
              <a:spcBef>
                <a:spcPts val="0"/>
              </a:spcBef>
              <a:spcAft>
                <a:spcPts val="0"/>
              </a:spcAft>
              <a:buFont typeface="Wingdings" panose="05000000000000000000"/>
              <a:buChar char=""/>
              <a:tabLst>
                <a:tab pos="618490" algn="l"/>
              </a:tabLst>
            </a:pPr>
            <a:r>
              <a:rPr sz="2000" b="1" dirty="0">
                <a:latin typeface="Times New Roman" panose="02020603050405020304" pitchFamily="18" charset="0"/>
                <a:cs typeface="Times New Roman" panose="02020603050405020304" pitchFamily="18" charset="0"/>
              </a:rPr>
              <a:t>英特尔</a:t>
            </a:r>
            <a:r>
              <a:rPr sz="2000" b="1" spc="-5" dirty="0">
                <a:latin typeface="Times New Roman" panose="02020603050405020304" pitchFamily="18" charset="0"/>
                <a:cs typeface="Times New Roman" panose="02020603050405020304" pitchFamily="18" charset="0"/>
              </a:rPr>
              <a:t>的MKL（Math</a:t>
            </a:r>
            <a:r>
              <a:rPr sz="2000" b="1" spc="-5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Kernel</a:t>
            </a:r>
            <a:r>
              <a:rPr sz="2000" b="1"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Library）</a:t>
            </a:r>
            <a:endParaRPr sz="2000" b="1" dirty="0">
              <a:latin typeface="Times New Roman" panose="02020603050405020304" pitchFamily="18" charset="0"/>
              <a:cs typeface="Times New Roman" panose="02020603050405020304" pitchFamily="18" charset="0"/>
            </a:endParaRPr>
          </a:p>
          <a:p>
            <a:pPr marL="1075055" lvl="2" indent="-287020">
              <a:lnSpc>
                <a:spcPct val="150000"/>
              </a:lnSpc>
              <a:spcBef>
                <a:spcPts val="0"/>
              </a:spcBef>
              <a:spcAft>
                <a:spcPts val="0"/>
              </a:spcAft>
              <a:buFont typeface="Wingdings" panose="05000000000000000000"/>
              <a:buChar char=""/>
              <a:tabLst>
                <a:tab pos="618490" algn="l"/>
              </a:tabLst>
            </a:pPr>
            <a:r>
              <a:rPr sz="2000" b="1" dirty="0">
                <a:latin typeface="Times New Roman" panose="02020603050405020304" pitchFamily="18" charset="0"/>
                <a:cs typeface="Times New Roman" panose="02020603050405020304" pitchFamily="18" charset="0"/>
              </a:rPr>
              <a:t>NVIDIA推出的针对</a:t>
            </a:r>
            <a:r>
              <a:rPr sz="2000" b="1" spc="-5" dirty="0">
                <a:latin typeface="Times New Roman" panose="02020603050405020304" pitchFamily="18" charset="0"/>
                <a:cs typeface="Times New Roman" panose="02020603050405020304" pitchFamily="18" charset="0"/>
              </a:rPr>
              <a:t>GPU</a:t>
            </a:r>
            <a:r>
              <a:rPr sz="2000" b="1" spc="5" dirty="0">
                <a:latin typeface="Times New Roman" panose="02020603050405020304" pitchFamily="18" charset="0"/>
                <a:cs typeface="Times New Roman" panose="02020603050405020304" pitchFamily="18" charset="0"/>
              </a:rPr>
              <a:t>优</a:t>
            </a:r>
            <a:r>
              <a:rPr sz="2000" b="1" spc="-15" dirty="0">
                <a:latin typeface="Times New Roman" panose="02020603050405020304" pitchFamily="18" charset="0"/>
                <a:cs typeface="Times New Roman" panose="02020603050405020304" pitchFamily="18" charset="0"/>
              </a:rPr>
              <a:t>化</a:t>
            </a:r>
            <a:r>
              <a:rPr sz="2000" b="1" dirty="0">
                <a:latin typeface="Times New Roman" panose="02020603050405020304" pitchFamily="18" charset="0"/>
                <a:cs typeface="Times New Roman" panose="02020603050405020304" pitchFamily="18" charset="0"/>
              </a:rPr>
              <a:t>的</a:t>
            </a:r>
            <a:r>
              <a:rPr sz="2000" b="1" spc="5" dirty="0">
                <a:solidFill>
                  <a:srgbClr val="FF0000"/>
                </a:solidFill>
                <a:latin typeface="Times New Roman" panose="02020603050405020304" pitchFamily="18" charset="0"/>
                <a:cs typeface="Times New Roman" panose="02020603050405020304" pitchFamily="18" charset="0"/>
              </a:rPr>
              <a:t>cuBLAS</a:t>
            </a:r>
            <a:r>
              <a:rPr sz="2000" b="1" spc="-10" dirty="0">
                <a:latin typeface="Times New Roman" panose="02020603050405020304" pitchFamily="18" charset="0"/>
                <a:cs typeface="Times New Roman" panose="02020603050405020304" pitchFamily="18" charset="0"/>
              </a:rPr>
              <a:t>和</a:t>
            </a:r>
            <a:r>
              <a:rPr sz="2000" b="1" spc="-5" dirty="0">
                <a:solidFill>
                  <a:srgbClr val="FF0000"/>
                </a:solidFill>
                <a:latin typeface="Times New Roman" panose="02020603050405020304" pitchFamily="18" charset="0"/>
                <a:cs typeface="Times New Roman" panose="02020603050405020304" pitchFamily="18" charset="0"/>
              </a:rPr>
              <a:t>cuDNN</a:t>
            </a:r>
            <a:r>
              <a:rPr sz="2000" b="1" spc="-10" dirty="0">
                <a:latin typeface="Times New Roman" panose="02020603050405020304" pitchFamily="18" charset="0"/>
                <a:cs typeface="Times New Roman" panose="02020603050405020304" pitchFamily="18" charset="0"/>
              </a:rPr>
              <a:t>等</a:t>
            </a:r>
            <a:r>
              <a:rPr sz="2000" b="1" spc="5" dirty="0">
                <a:latin typeface="Times New Roman" panose="02020603050405020304" pitchFamily="18" charset="0"/>
                <a:cs typeface="Times New Roman" panose="02020603050405020304" pitchFamily="18" charset="0"/>
              </a:rPr>
              <a:t>更据</a:t>
            </a:r>
            <a:r>
              <a:rPr sz="2000" b="1" spc="-20" dirty="0">
                <a:latin typeface="Times New Roman" panose="02020603050405020304" pitchFamily="18" charset="0"/>
                <a:cs typeface="Times New Roman" panose="02020603050405020304" pitchFamily="18" charset="0"/>
              </a:rPr>
              <a:t>针</a:t>
            </a:r>
            <a:r>
              <a:rPr sz="2000" b="1" spc="5" dirty="0">
                <a:latin typeface="Times New Roman" panose="02020603050405020304" pitchFamily="18" charset="0"/>
                <a:cs typeface="Times New Roman" panose="02020603050405020304" pitchFamily="18" charset="0"/>
              </a:rPr>
              <a:t>对性</a:t>
            </a:r>
            <a:r>
              <a:rPr sz="2000" b="1" spc="-20" dirty="0">
                <a:latin typeface="Times New Roman" panose="02020603050405020304" pitchFamily="18" charset="0"/>
                <a:cs typeface="Times New Roman" panose="02020603050405020304" pitchFamily="18" charset="0"/>
              </a:rPr>
              <a:t>的</a:t>
            </a:r>
            <a:r>
              <a:rPr sz="2000" b="1" spc="5" dirty="0">
                <a:latin typeface="Times New Roman" panose="02020603050405020304" pitchFamily="18" charset="0"/>
                <a:cs typeface="Times New Roman" panose="02020603050405020304" pitchFamily="18" charset="0"/>
              </a:rPr>
              <a:t>库</a:t>
            </a:r>
            <a:endParaRPr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pic>
        <p:nvPicPr>
          <p:cNvPr id="44" name="图片 43"/>
          <p:cNvPicPr>
            <a:picLocks noChangeAspect="1"/>
          </p:cNvPicPr>
          <p:nvPr/>
        </p:nvPicPr>
        <p:blipFill>
          <a:blip r:embed="rId2"/>
          <a:stretch>
            <a:fillRect/>
          </a:stretch>
        </p:blipFill>
        <p:spPr>
          <a:xfrm>
            <a:off x="0" y="1748155"/>
            <a:ext cx="9081135" cy="3345180"/>
          </a:xfrm>
          <a:prstGeom prst="rect">
            <a:avLst/>
          </a:prstGeom>
        </p:spPr>
      </p:pic>
      <p:sp>
        <p:nvSpPr>
          <p:cNvPr id="45" name="object 4"/>
          <p:cNvSpPr txBox="1"/>
          <p:nvPr/>
        </p:nvSpPr>
        <p:spPr>
          <a:xfrm>
            <a:off x="166631" y="1021715"/>
            <a:ext cx="8075930" cy="1184299"/>
          </a:xfrm>
          <a:prstGeom prst="rect">
            <a:avLst/>
          </a:prstGeom>
        </p:spPr>
        <p:txBody>
          <a:bodyPr vert="horz" wrap="square" lIns="0" tIns="12065" rIns="0" bIns="0" rtlCol="0">
            <a:spAutoFit/>
          </a:bodyPr>
          <a:lstStyle/>
          <a:p>
            <a:pPr marL="469900" indent="-457200">
              <a:lnSpc>
                <a:spcPct val="100000"/>
              </a:lnSpc>
              <a:spcBef>
                <a:spcPts val="95"/>
              </a:spcBef>
              <a:buFont typeface="Wingdings" panose="05000000000000000000" charset="0"/>
              <a:buChar char="n"/>
            </a:pPr>
            <a:r>
              <a:rPr sz="2400" b="1" spc="-10" dirty="0">
                <a:latin typeface="宋体" panose="02010600030101010101" pitchFamily="2" charset="-122"/>
                <a:cs typeface="微软雅黑" panose="020B0503020204020204" pitchFamily="34" charset="-122"/>
                <a:sym typeface="+mn-ea"/>
              </a:rPr>
              <a:t>发展历程</a:t>
            </a:r>
            <a:endParaRPr sz="2400" b="1" dirty="0">
              <a:latin typeface="宋体" panose="02010600030101010101" pitchFamily="2" charset="-122"/>
              <a:cs typeface="宋体" panose="02010600030101010101" pitchFamily="2" charset="-122"/>
            </a:endParaRPr>
          </a:p>
          <a:p>
            <a:pPr marL="1270000" lvl="2" indent="-342900">
              <a:lnSpc>
                <a:spcPct val="100000"/>
              </a:lnSpc>
              <a:spcBef>
                <a:spcPts val="2855"/>
              </a:spcBef>
              <a:buFont typeface="Wingdings" panose="05000000000000000000"/>
              <a:buChar char=""/>
              <a:tabLst>
                <a:tab pos="354965" algn="l"/>
                <a:tab pos="355600" algn="l"/>
              </a:tabLst>
            </a:pPr>
            <a:endParaRPr sz="2800" b="1" dirty="0">
              <a:latin typeface="宋体" panose="02010600030101010101" pitchFamily="2" charset="-122"/>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2" name="object 4"/>
          <p:cNvSpPr txBox="1"/>
          <p:nvPr/>
        </p:nvSpPr>
        <p:spPr>
          <a:xfrm>
            <a:off x="406272" y="987628"/>
            <a:ext cx="8646795" cy="320040"/>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panose="02020603050405020304" pitchFamily="18" charset="0"/>
                <a:cs typeface="Times New Roman" panose="02020603050405020304" pitchFamily="18" charset="0"/>
              </a:rPr>
              <a:t>下图是各个主流开源框架</a:t>
            </a:r>
            <a:r>
              <a:rPr sz="2000" dirty="0">
                <a:latin typeface="Times New Roman" panose="02020603050405020304" pitchFamily="18" charset="0"/>
                <a:cs typeface="Times New Roman" panose="02020603050405020304" pitchFamily="18" charset="0"/>
              </a:rPr>
              <a:t>在Github</a:t>
            </a:r>
            <a:r>
              <a:rPr sz="2000" spc="-5" dirty="0">
                <a:latin typeface="Times New Roman" panose="02020603050405020304" pitchFamily="18" charset="0"/>
                <a:cs typeface="Times New Roman" panose="02020603050405020304" pitchFamily="18" charset="0"/>
              </a:rPr>
              <a:t>上的数据统计（2020年5月</a:t>
            </a:r>
            <a:r>
              <a:rPr lang="zh-CN" sz="2000" spc="-5" dirty="0">
                <a:latin typeface="Times New Roman" panose="02020603050405020304" pitchFamily="18" charset="0"/>
                <a:cs typeface="Times New Roman" panose="02020603050405020304" pitchFamily="18" charset="0"/>
              </a:rPr>
              <a:t>）</a:t>
            </a:r>
            <a:r>
              <a:rPr sz="2000" dirty="0">
                <a:latin typeface="Times New Roman" panose="02020603050405020304" pitchFamily="18" charset="0"/>
                <a:cs typeface="Times New Roman" panose="02020603050405020304" pitchFamily="18" charset="0"/>
              </a:rPr>
              <a:t>。</a:t>
            </a:r>
            <a:endParaRPr sz="2000">
              <a:latin typeface="Times New Roman" panose="02020603050405020304" pitchFamily="18" charset="0"/>
              <a:cs typeface="Times New Roman" panose="02020603050405020304" pitchFamily="18" charset="0"/>
            </a:endParaRPr>
          </a:p>
        </p:txBody>
      </p:sp>
      <p:graphicFrame>
        <p:nvGraphicFramePr>
          <p:cNvPr id="6" name="object 3"/>
          <p:cNvGraphicFramePr>
            <a:graphicFrameLocks noGrp="1"/>
          </p:cNvGraphicFramePr>
          <p:nvPr>
            <p:custDataLst>
              <p:tags r:id="rId1"/>
            </p:custDataLst>
          </p:nvPr>
        </p:nvGraphicFramePr>
        <p:xfrm>
          <a:off x="406400" y="1389380"/>
          <a:ext cx="8331200" cy="4749165"/>
        </p:xfrm>
        <a:graphic>
          <a:graphicData uri="http://schemas.openxmlformats.org/drawingml/2006/table">
            <a:tbl>
              <a:tblPr firstRow="1" bandRow="1">
                <a:tableStyleId>{2D5ABB26-0587-4C30-8999-92F81FD0307C}</a:tableStyleId>
              </a:tblPr>
              <a:tblGrid>
                <a:gridCol w="1391920">
                  <a:extLst>
                    <a:ext uri="{9D8B030D-6E8A-4147-A177-3AD203B41FA5}">
                      <a16:colId xmlns:a16="http://schemas.microsoft.com/office/drawing/2014/main" val="20000"/>
                    </a:ext>
                  </a:extLst>
                </a:gridCol>
                <a:gridCol w="1571625">
                  <a:extLst>
                    <a:ext uri="{9D8B030D-6E8A-4147-A177-3AD203B41FA5}">
                      <a16:colId xmlns:a16="http://schemas.microsoft.com/office/drawing/2014/main" val="20001"/>
                    </a:ext>
                  </a:extLst>
                </a:gridCol>
                <a:gridCol w="1695450">
                  <a:extLst>
                    <a:ext uri="{9D8B030D-6E8A-4147-A177-3AD203B41FA5}">
                      <a16:colId xmlns:a16="http://schemas.microsoft.com/office/drawing/2014/main" val="20002"/>
                    </a:ext>
                  </a:extLst>
                </a:gridCol>
                <a:gridCol w="1026160">
                  <a:extLst>
                    <a:ext uri="{9D8B030D-6E8A-4147-A177-3AD203B41FA5}">
                      <a16:colId xmlns:a16="http://schemas.microsoft.com/office/drawing/2014/main" val="20003"/>
                    </a:ext>
                  </a:extLst>
                </a:gridCol>
                <a:gridCol w="1203960">
                  <a:extLst>
                    <a:ext uri="{9D8B030D-6E8A-4147-A177-3AD203B41FA5}">
                      <a16:colId xmlns:a16="http://schemas.microsoft.com/office/drawing/2014/main" val="20004"/>
                    </a:ext>
                  </a:extLst>
                </a:gridCol>
                <a:gridCol w="1442085">
                  <a:extLst>
                    <a:ext uri="{9D8B030D-6E8A-4147-A177-3AD203B41FA5}">
                      <a16:colId xmlns:a16="http://schemas.microsoft.com/office/drawing/2014/main" val="20005"/>
                    </a:ext>
                  </a:extLst>
                </a:gridCol>
              </a:tblGrid>
              <a:tr h="527685">
                <a:tc>
                  <a:txBody>
                    <a:bodyPr/>
                    <a:lstStyle/>
                    <a:p>
                      <a:pPr marL="1270" algn="ctr">
                        <a:lnSpc>
                          <a:spcPct val="100000"/>
                        </a:lnSpc>
                        <a:spcBef>
                          <a:spcPts val="955"/>
                        </a:spcBef>
                      </a:pPr>
                      <a:r>
                        <a:rPr sz="1800" dirty="0">
                          <a:latin typeface="微软雅黑" panose="020B0503020204020204" pitchFamily="34" charset="-122"/>
                          <a:cs typeface="微软雅黑" panose="020B0503020204020204" pitchFamily="34" charset="-122"/>
                        </a:rPr>
                        <a:t>框架</a:t>
                      </a:r>
                      <a:endParaRPr sz="1800">
                        <a:latin typeface="微软雅黑" panose="020B0503020204020204" pitchFamily="34" charset="-122"/>
                        <a:cs typeface="微软雅黑" panose="020B0503020204020204" pitchFamily="34" charset="-122"/>
                      </a:endParaRPr>
                    </a:p>
                  </a:txBody>
                  <a:tcPr marL="0" marR="0" marT="121285" marB="0">
                    <a:lnR w="12700">
                      <a:solidFill>
                        <a:srgbClr val="000000"/>
                      </a:solidFill>
                      <a:prstDash val="solid"/>
                    </a:lnR>
                    <a:lnT w="12700">
                      <a:solidFill>
                        <a:srgbClr val="000000"/>
                      </a:solidFill>
                      <a:prstDash val="solid"/>
                    </a:lnT>
                    <a:lnB w="12700">
                      <a:solidFill>
                        <a:srgbClr val="000000"/>
                      </a:solidFill>
                      <a:prstDash val="solid"/>
                    </a:lnB>
                    <a:solidFill>
                      <a:srgbClr val="8FAADC"/>
                    </a:solidFill>
                  </a:tcPr>
                </a:tc>
                <a:tc>
                  <a:txBody>
                    <a:bodyPr/>
                    <a:lstStyle/>
                    <a:p>
                      <a:pPr marL="635" algn="ctr">
                        <a:lnSpc>
                          <a:spcPct val="100000"/>
                        </a:lnSpc>
                        <a:spcBef>
                          <a:spcPts val="955"/>
                        </a:spcBef>
                      </a:pPr>
                      <a:r>
                        <a:rPr sz="1800" dirty="0">
                          <a:latin typeface="微软雅黑" panose="020B0503020204020204" pitchFamily="34" charset="-122"/>
                          <a:cs typeface="微软雅黑" panose="020B0503020204020204" pitchFamily="34" charset="-122"/>
                        </a:rPr>
                        <a:t>机构</a:t>
                      </a:r>
                      <a:endParaRPr sz="1800">
                        <a:latin typeface="微软雅黑" panose="020B0503020204020204" pitchFamily="34" charset="-122"/>
                        <a:cs typeface="微软雅黑" panose="020B0503020204020204" pitchFamily="34" charset="-122"/>
                      </a:endParaRPr>
                    </a:p>
                  </a:txBody>
                  <a:tcPr marL="0" marR="0" marT="1212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8FAADC"/>
                    </a:solidFill>
                  </a:tcPr>
                </a:tc>
                <a:tc>
                  <a:txBody>
                    <a:bodyPr/>
                    <a:lstStyle/>
                    <a:p>
                      <a:pPr algn="ctr">
                        <a:lnSpc>
                          <a:spcPct val="100000"/>
                        </a:lnSpc>
                        <a:spcBef>
                          <a:spcPts val="955"/>
                        </a:spcBef>
                      </a:pPr>
                      <a:r>
                        <a:rPr sz="1800" dirty="0">
                          <a:latin typeface="微软雅黑" panose="020B0503020204020204" pitchFamily="34" charset="-122"/>
                          <a:cs typeface="微软雅黑" panose="020B0503020204020204" pitchFamily="34" charset="-122"/>
                        </a:rPr>
                        <a:t>支持语言</a:t>
                      </a:r>
                      <a:endParaRPr sz="1800">
                        <a:latin typeface="微软雅黑" panose="020B0503020204020204" pitchFamily="34" charset="-122"/>
                        <a:cs typeface="微软雅黑" panose="020B0503020204020204" pitchFamily="34" charset="-122"/>
                      </a:endParaRPr>
                    </a:p>
                  </a:txBody>
                  <a:tcPr marL="0" marR="0" marT="1212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8FAADC"/>
                    </a:solidFill>
                  </a:tcPr>
                </a:tc>
                <a:tc>
                  <a:txBody>
                    <a:bodyPr/>
                    <a:lstStyle/>
                    <a:p>
                      <a:pPr marL="1270" algn="ctr">
                        <a:lnSpc>
                          <a:spcPct val="100000"/>
                        </a:lnSpc>
                        <a:spcBef>
                          <a:spcPts val="970"/>
                        </a:spcBef>
                      </a:pPr>
                      <a:r>
                        <a:rPr sz="1800" spc="-5" dirty="0">
                          <a:latin typeface="Times New Roman" panose="02020603050405020304"/>
                          <a:cs typeface="Times New Roman" panose="02020603050405020304"/>
                        </a:rPr>
                        <a:t>Stars</a:t>
                      </a:r>
                      <a:endParaRPr sz="1800">
                        <a:latin typeface="Times New Roman" panose="02020603050405020304"/>
                        <a:cs typeface="Times New Roman" panose="02020603050405020304"/>
                      </a:endParaRPr>
                    </a:p>
                  </a:txBody>
                  <a:tcPr marL="0" marR="0" marT="1231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8FAADC"/>
                    </a:solidFill>
                  </a:tcPr>
                </a:tc>
                <a:tc>
                  <a:txBody>
                    <a:bodyPr/>
                    <a:lstStyle/>
                    <a:p>
                      <a:pPr marL="1270" algn="ctr">
                        <a:lnSpc>
                          <a:spcPct val="100000"/>
                        </a:lnSpc>
                        <a:spcBef>
                          <a:spcPts val="970"/>
                        </a:spcBef>
                      </a:pPr>
                      <a:r>
                        <a:rPr sz="1800" spc="-5" dirty="0">
                          <a:latin typeface="Times New Roman" panose="02020603050405020304"/>
                          <a:cs typeface="Times New Roman" panose="02020603050405020304"/>
                        </a:rPr>
                        <a:t>Forks</a:t>
                      </a:r>
                      <a:endParaRPr sz="1800">
                        <a:latin typeface="Times New Roman" panose="02020603050405020304"/>
                        <a:cs typeface="Times New Roman" panose="02020603050405020304"/>
                      </a:endParaRPr>
                    </a:p>
                  </a:txBody>
                  <a:tcPr marL="0" marR="0" marT="1231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8FAADC"/>
                    </a:solidFill>
                  </a:tcPr>
                </a:tc>
                <a:tc>
                  <a:txBody>
                    <a:bodyPr/>
                    <a:lstStyle/>
                    <a:p>
                      <a:pPr marL="635" algn="ctr">
                        <a:lnSpc>
                          <a:spcPct val="100000"/>
                        </a:lnSpc>
                        <a:spcBef>
                          <a:spcPts val="970"/>
                        </a:spcBef>
                      </a:pPr>
                      <a:r>
                        <a:rPr sz="1800" dirty="0">
                          <a:latin typeface="Times New Roman" panose="02020603050405020304"/>
                          <a:cs typeface="Times New Roman" panose="02020603050405020304"/>
                        </a:rPr>
                        <a:t>Contributors</a:t>
                      </a:r>
                      <a:endParaRPr sz="1800">
                        <a:latin typeface="Times New Roman" panose="02020603050405020304"/>
                        <a:cs typeface="Times New Roman" panose="02020603050405020304"/>
                      </a:endParaRPr>
                    </a:p>
                  </a:txBody>
                  <a:tcPr marL="0" marR="0" marT="123190" marB="0">
                    <a:lnL w="12700">
                      <a:solidFill>
                        <a:srgbClr val="000000"/>
                      </a:solidFill>
                      <a:prstDash val="solid"/>
                    </a:lnL>
                    <a:lnT w="12700">
                      <a:solidFill>
                        <a:srgbClr val="000000"/>
                      </a:solidFill>
                      <a:prstDash val="solid"/>
                    </a:lnT>
                    <a:lnB w="12700">
                      <a:solidFill>
                        <a:srgbClr val="000000"/>
                      </a:solidFill>
                      <a:prstDash val="solid"/>
                    </a:lnB>
                    <a:solidFill>
                      <a:srgbClr val="8FAADC"/>
                    </a:solidFill>
                  </a:tcPr>
                </a:tc>
                <a:extLst>
                  <a:ext uri="{0D108BD9-81ED-4DB2-BD59-A6C34878D82A}">
                    <a16:rowId xmlns:a16="http://schemas.microsoft.com/office/drawing/2014/main" val="10000"/>
                  </a:ext>
                </a:extLst>
              </a:tr>
              <a:tr h="527685">
                <a:tc>
                  <a:txBody>
                    <a:bodyPr/>
                    <a:lstStyle/>
                    <a:p>
                      <a:pPr algn="ctr">
                        <a:lnSpc>
                          <a:spcPct val="100000"/>
                        </a:lnSpc>
                        <a:spcBef>
                          <a:spcPts val="970"/>
                        </a:spcBef>
                      </a:pPr>
                      <a:r>
                        <a:rPr sz="1800" spc="-25" dirty="0">
                          <a:latin typeface="Times New Roman" panose="02020603050405020304"/>
                          <a:cs typeface="Times New Roman" panose="02020603050405020304"/>
                        </a:rPr>
                        <a:t>Torch</a:t>
                      </a:r>
                      <a:endParaRPr sz="1800" dirty="0">
                        <a:latin typeface="Times New Roman" panose="02020603050405020304"/>
                        <a:cs typeface="Times New Roman" panose="02020603050405020304"/>
                      </a:endParaRPr>
                    </a:p>
                  </a:txBody>
                  <a:tcPr marL="0" marR="0" marT="123189" marB="0">
                    <a:lnR w="12700">
                      <a:solidFill>
                        <a:srgbClr val="000000"/>
                      </a:solidFill>
                      <a:prstDash val="solid"/>
                    </a:lnR>
                    <a:lnT w="12700">
                      <a:solidFill>
                        <a:srgbClr val="000000"/>
                      </a:solidFill>
                      <a:prstDash val="solid"/>
                    </a:lnT>
                    <a:lnB w="12700">
                      <a:solidFill>
                        <a:srgbClr val="000000"/>
                      </a:solidFill>
                      <a:prstDash val="solid"/>
                    </a:lnB>
                    <a:solidFill>
                      <a:srgbClr val="B4C6E7"/>
                    </a:solidFill>
                  </a:tcPr>
                </a:tc>
                <a:tc>
                  <a:txBody>
                    <a:bodyPr/>
                    <a:lstStyle/>
                    <a:p>
                      <a:pPr algn="ctr">
                        <a:lnSpc>
                          <a:spcPct val="100000"/>
                        </a:lnSpc>
                        <a:spcBef>
                          <a:spcPts val="970"/>
                        </a:spcBef>
                      </a:pPr>
                      <a:r>
                        <a:rPr sz="1800" dirty="0">
                          <a:latin typeface="Times New Roman" panose="02020603050405020304"/>
                          <a:cs typeface="Times New Roman" panose="02020603050405020304"/>
                        </a:rPr>
                        <a:t>Facebook</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70"/>
                        </a:spcBef>
                      </a:pPr>
                      <a:r>
                        <a:rPr sz="1800" dirty="0">
                          <a:latin typeface="Times New Roman" panose="02020603050405020304"/>
                          <a:cs typeface="Times New Roman" panose="02020603050405020304"/>
                        </a:rPr>
                        <a:t>Lua</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970"/>
                        </a:spcBef>
                      </a:pPr>
                      <a:r>
                        <a:rPr sz="1800" spc="-5" dirty="0">
                          <a:latin typeface="Times New Roman" panose="02020603050405020304"/>
                          <a:cs typeface="Times New Roman" panose="02020603050405020304"/>
                        </a:rPr>
                        <a:t>8.5K</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970"/>
                        </a:spcBef>
                      </a:pPr>
                      <a:r>
                        <a:rPr sz="1800" spc="-5" dirty="0">
                          <a:latin typeface="Times New Roman" panose="02020603050405020304"/>
                          <a:cs typeface="Times New Roman" panose="02020603050405020304"/>
                        </a:rPr>
                        <a:t>2.4K</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970"/>
                        </a:spcBef>
                      </a:pPr>
                      <a:r>
                        <a:rPr sz="1800" dirty="0">
                          <a:latin typeface="Times New Roman" panose="02020603050405020304"/>
                          <a:cs typeface="Times New Roman" panose="02020603050405020304"/>
                        </a:rPr>
                        <a:t>130</a:t>
                      </a:r>
                      <a:endParaRPr sz="1800">
                        <a:latin typeface="Times New Roman" panose="02020603050405020304"/>
                        <a:cs typeface="Times New Roman" panose="02020603050405020304"/>
                      </a:endParaRPr>
                    </a:p>
                  </a:txBody>
                  <a:tcPr marL="0" marR="0" marT="123189"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27685">
                <a:tc>
                  <a:txBody>
                    <a:bodyPr/>
                    <a:lstStyle/>
                    <a:p>
                      <a:pPr algn="ctr">
                        <a:lnSpc>
                          <a:spcPct val="100000"/>
                        </a:lnSpc>
                        <a:spcBef>
                          <a:spcPts val="970"/>
                        </a:spcBef>
                      </a:pPr>
                      <a:r>
                        <a:rPr sz="1800" dirty="0">
                          <a:latin typeface="Times New Roman" panose="02020603050405020304"/>
                          <a:cs typeface="Times New Roman" panose="02020603050405020304"/>
                        </a:rPr>
                        <a:t>Theano</a:t>
                      </a:r>
                      <a:endParaRPr sz="1800">
                        <a:latin typeface="Times New Roman" panose="02020603050405020304"/>
                        <a:cs typeface="Times New Roman" panose="02020603050405020304"/>
                      </a:endParaRPr>
                    </a:p>
                  </a:txBody>
                  <a:tcPr marL="0" marR="0" marT="123189" marB="0">
                    <a:lnR w="12700">
                      <a:solidFill>
                        <a:srgbClr val="000000"/>
                      </a:solidFill>
                      <a:prstDash val="solid"/>
                    </a:lnR>
                    <a:lnT w="12700">
                      <a:solidFill>
                        <a:srgbClr val="000000"/>
                      </a:solidFill>
                      <a:prstDash val="solid"/>
                    </a:lnT>
                    <a:lnB w="12700">
                      <a:solidFill>
                        <a:srgbClr val="000000"/>
                      </a:solidFill>
                      <a:prstDash val="solid"/>
                    </a:lnB>
                    <a:solidFill>
                      <a:srgbClr val="B4C6E7"/>
                    </a:solidFill>
                  </a:tcPr>
                </a:tc>
                <a:tc>
                  <a:txBody>
                    <a:bodyPr/>
                    <a:lstStyle/>
                    <a:p>
                      <a:pPr algn="ctr">
                        <a:lnSpc>
                          <a:spcPct val="100000"/>
                        </a:lnSpc>
                        <a:spcBef>
                          <a:spcPts val="970"/>
                        </a:spcBef>
                      </a:pPr>
                      <a:r>
                        <a:rPr sz="1800" dirty="0">
                          <a:latin typeface="Times New Roman" panose="02020603050405020304"/>
                          <a:cs typeface="Times New Roman" panose="02020603050405020304"/>
                        </a:rPr>
                        <a:t>U.Montreal</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970"/>
                        </a:spcBef>
                      </a:pPr>
                      <a:r>
                        <a:rPr sz="1800" dirty="0">
                          <a:latin typeface="Times New Roman" panose="02020603050405020304"/>
                          <a:cs typeface="Times New Roman" panose="02020603050405020304"/>
                        </a:rPr>
                        <a:t>Python</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970"/>
                        </a:spcBef>
                      </a:pPr>
                      <a:r>
                        <a:rPr sz="1800" dirty="0">
                          <a:latin typeface="Times New Roman" panose="02020603050405020304"/>
                          <a:cs typeface="Times New Roman" panose="02020603050405020304"/>
                        </a:rPr>
                        <a:t>9.1K</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970"/>
                        </a:spcBef>
                      </a:pPr>
                      <a:r>
                        <a:rPr sz="1800" dirty="0">
                          <a:latin typeface="Times New Roman" panose="02020603050405020304"/>
                          <a:cs typeface="Times New Roman" panose="02020603050405020304"/>
                        </a:rPr>
                        <a:t>2.5K</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970"/>
                        </a:spcBef>
                      </a:pPr>
                      <a:r>
                        <a:rPr sz="1800" spc="-5" dirty="0">
                          <a:latin typeface="Times New Roman" panose="02020603050405020304"/>
                          <a:cs typeface="Times New Roman" panose="02020603050405020304"/>
                        </a:rPr>
                        <a:t>332</a:t>
                      </a:r>
                      <a:endParaRPr sz="1800">
                        <a:latin typeface="Times New Roman" panose="02020603050405020304"/>
                        <a:cs typeface="Times New Roman" panose="02020603050405020304"/>
                      </a:endParaRPr>
                    </a:p>
                  </a:txBody>
                  <a:tcPr marL="0" marR="0" marT="123189"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27685">
                <a:tc>
                  <a:txBody>
                    <a:bodyPr/>
                    <a:lstStyle/>
                    <a:p>
                      <a:pPr marL="635" algn="ctr">
                        <a:lnSpc>
                          <a:spcPct val="100000"/>
                        </a:lnSpc>
                        <a:spcBef>
                          <a:spcPts val="970"/>
                        </a:spcBef>
                      </a:pPr>
                      <a:r>
                        <a:rPr sz="1800" spc="-5" dirty="0">
                          <a:latin typeface="Times New Roman" panose="02020603050405020304"/>
                          <a:cs typeface="Times New Roman" panose="02020603050405020304"/>
                        </a:rPr>
                        <a:t>MXNet</a:t>
                      </a:r>
                      <a:endParaRPr sz="1800">
                        <a:latin typeface="Times New Roman" panose="02020603050405020304"/>
                        <a:cs typeface="Times New Roman" panose="02020603050405020304"/>
                      </a:endParaRPr>
                    </a:p>
                  </a:txBody>
                  <a:tcPr marL="0" marR="0" marT="123189" marB="0">
                    <a:lnR w="12700">
                      <a:solidFill>
                        <a:srgbClr val="000000"/>
                      </a:solidFill>
                      <a:prstDash val="solid"/>
                    </a:lnR>
                    <a:lnT w="12700">
                      <a:solidFill>
                        <a:srgbClr val="000000"/>
                      </a:solidFill>
                      <a:prstDash val="solid"/>
                    </a:lnT>
                    <a:lnB w="12700">
                      <a:solidFill>
                        <a:srgbClr val="000000"/>
                      </a:solidFill>
                      <a:prstDash val="solid"/>
                    </a:lnB>
                    <a:solidFill>
                      <a:srgbClr val="B4C6E7"/>
                    </a:solidFill>
                  </a:tcPr>
                </a:tc>
                <a:tc>
                  <a:txBody>
                    <a:bodyPr/>
                    <a:lstStyle/>
                    <a:p>
                      <a:pPr algn="ctr">
                        <a:lnSpc>
                          <a:spcPct val="100000"/>
                        </a:lnSpc>
                        <a:spcBef>
                          <a:spcPts val="970"/>
                        </a:spcBef>
                      </a:pPr>
                      <a:r>
                        <a:rPr sz="1800" spc="-5" dirty="0">
                          <a:latin typeface="Times New Roman" panose="02020603050405020304"/>
                          <a:cs typeface="Times New Roman" panose="02020603050405020304"/>
                        </a:rPr>
                        <a:t>DMLC</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70"/>
                        </a:spcBef>
                      </a:pPr>
                      <a:r>
                        <a:rPr sz="1800" dirty="0">
                          <a:latin typeface="Times New Roman" panose="02020603050405020304"/>
                          <a:cs typeface="Times New Roman" panose="02020603050405020304"/>
                        </a:rPr>
                        <a:t>Python/C++/…</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70"/>
                        </a:spcBef>
                      </a:pPr>
                      <a:r>
                        <a:rPr sz="1800" spc="-5" dirty="0">
                          <a:latin typeface="Times New Roman" panose="02020603050405020304"/>
                          <a:cs typeface="Times New Roman" panose="02020603050405020304"/>
                        </a:rPr>
                        <a:t>18.7K</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970"/>
                        </a:spcBef>
                      </a:pPr>
                      <a:r>
                        <a:rPr sz="1800" spc="-5" dirty="0">
                          <a:latin typeface="Times New Roman" panose="02020603050405020304"/>
                          <a:cs typeface="Times New Roman" panose="02020603050405020304"/>
                        </a:rPr>
                        <a:t>6.6K</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970"/>
                        </a:spcBef>
                      </a:pPr>
                      <a:r>
                        <a:rPr sz="1800" dirty="0">
                          <a:latin typeface="Times New Roman" panose="02020603050405020304"/>
                          <a:cs typeface="Times New Roman" panose="02020603050405020304"/>
                        </a:rPr>
                        <a:t>794</a:t>
                      </a:r>
                      <a:endParaRPr sz="1800">
                        <a:latin typeface="Times New Roman" panose="02020603050405020304"/>
                        <a:cs typeface="Times New Roman" panose="02020603050405020304"/>
                      </a:endParaRPr>
                    </a:p>
                  </a:txBody>
                  <a:tcPr marL="0" marR="0" marT="123189"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27685">
                <a:tc>
                  <a:txBody>
                    <a:bodyPr/>
                    <a:lstStyle/>
                    <a:p>
                      <a:pPr algn="ctr">
                        <a:lnSpc>
                          <a:spcPct val="100000"/>
                        </a:lnSpc>
                        <a:spcBef>
                          <a:spcPts val="925"/>
                        </a:spcBef>
                      </a:pPr>
                      <a:r>
                        <a:rPr sz="1800" spc="-10" dirty="0">
                          <a:latin typeface="Times New Roman" panose="02020603050405020304"/>
                          <a:cs typeface="Times New Roman" panose="02020603050405020304"/>
                        </a:rPr>
                        <a:t>Caffe</a:t>
                      </a:r>
                      <a:endParaRPr sz="1800">
                        <a:latin typeface="Times New Roman" panose="02020603050405020304"/>
                        <a:cs typeface="Times New Roman" panose="02020603050405020304"/>
                      </a:endParaRPr>
                    </a:p>
                  </a:txBody>
                  <a:tcPr marL="0" marR="0" marT="117475" marB="0">
                    <a:lnR w="12700">
                      <a:solidFill>
                        <a:srgbClr val="000000"/>
                      </a:solidFill>
                      <a:prstDash val="solid"/>
                    </a:lnR>
                    <a:lnT w="12700">
                      <a:solidFill>
                        <a:srgbClr val="000000"/>
                      </a:solidFill>
                      <a:prstDash val="solid"/>
                    </a:lnT>
                    <a:lnB w="12700">
                      <a:solidFill>
                        <a:srgbClr val="000000"/>
                      </a:solidFill>
                      <a:prstDash val="solid"/>
                    </a:lnB>
                    <a:solidFill>
                      <a:srgbClr val="B4C6E7"/>
                    </a:solidFill>
                  </a:tcPr>
                </a:tc>
                <a:tc>
                  <a:txBody>
                    <a:bodyPr/>
                    <a:lstStyle/>
                    <a:p>
                      <a:pPr marL="635" algn="ctr">
                        <a:lnSpc>
                          <a:spcPct val="100000"/>
                        </a:lnSpc>
                        <a:spcBef>
                          <a:spcPts val="970"/>
                        </a:spcBef>
                      </a:pPr>
                      <a:r>
                        <a:rPr sz="1800" spc="-5" dirty="0">
                          <a:latin typeface="Times New Roman" panose="02020603050405020304"/>
                          <a:cs typeface="Times New Roman" panose="02020603050405020304"/>
                        </a:rPr>
                        <a:t>BVLC</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70"/>
                        </a:spcBef>
                      </a:pPr>
                      <a:r>
                        <a:rPr sz="1800" dirty="0">
                          <a:latin typeface="Times New Roman" panose="02020603050405020304"/>
                          <a:cs typeface="Times New Roman" panose="02020603050405020304"/>
                        </a:rPr>
                        <a:t>C++/Python</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70"/>
                        </a:spcBef>
                      </a:pPr>
                      <a:r>
                        <a:rPr sz="1800" spc="-5" dirty="0">
                          <a:latin typeface="Times New Roman" panose="02020603050405020304"/>
                          <a:cs typeface="Times New Roman" panose="02020603050405020304"/>
                        </a:rPr>
                        <a:t>30.3K</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970"/>
                        </a:spcBef>
                      </a:pPr>
                      <a:r>
                        <a:rPr sz="1800" spc="-5" dirty="0">
                          <a:latin typeface="Times New Roman" panose="02020603050405020304"/>
                          <a:cs typeface="Times New Roman" panose="02020603050405020304"/>
                        </a:rPr>
                        <a:t>18.3K</a:t>
                      </a:r>
                      <a:endParaRPr sz="1800">
                        <a:latin typeface="Times New Roman" panose="02020603050405020304"/>
                        <a:cs typeface="Times New Roman" panose="02020603050405020304"/>
                      </a:endParaRPr>
                    </a:p>
                  </a:txBody>
                  <a:tcPr marL="0" marR="0" marT="12318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970"/>
                        </a:spcBef>
                      </a:pPr>
                      <a:r>
                        <a:rPr sz="1800" dirty="0">
                          <a:latin typeface="Times New Roman" panose="02020603050405020304"/>
                          <a:cs typeface="Times New Roman" panose="02020603050405020304"/>
                        </a:rPr>
                        <a:t>265</a:t>
                      </a:r>
                      <a:endParaRPr sz="1800">
                        <a:latin typeface="Times New Roman" panose="02020603050405020304"/>
                        <a:cs typeface="Times New Roman" panose="02020603050405020304"/>
                      </a:endParaRPr>
                    </a:p>
                  </a:txBody>
                  <a:tcPr marL="0" marR="0" marT="123189"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27685">
                <a:tc>
                  <a:txBody>
                    <a:bodyPr/>
                    <a:lstStyle/>
                    <a:p>
                      <a:pPr marL="1270" algn="ctr">
                        <a:lnSpc>
                          <a:spcPct val="100000"/>
                        </a:lnSpc>
                        <a:spcBef>
                          <a:spcPts val="925"/>
                        </a:spcBef>
                      </a:pPr>
                      <a:r>
                        <a:rPr sz="1800" spc="-5" dirty="0">
                          <a:latin typeface="Times New Roman" panose="02020603050405020304"/>
                          <a:cs typeface="Times New Roman" panose="02020603050405020304"/>
                        </a:rPr>
                        <a:t>CNTK</a:t>
                      </a:r>
                      <a:endParaRPr sz="1800">
                        <a:latin typeface="Times New Roman" panose="02020603050405020304"/>
                        <a:cs typeface="Times New Roman" panose="02020603050405020304"/>
                      </a:endParaRPr>
                    </a:p>
                  </a:txBody>
                  <a:tcPr marL="0" marR="0" marT="117475" marB="0">
                    <a:lnR w="12700">
                      <a:solidFill>
                        <a:srgbClr val="000000"/>
                      </a:solidFill>
                      <a:prstDash val="solid"/>
                    </a:lnR>
                    <a:lnT w="12700">
                      <a:solidFill>
                        <a:srgbClr val="000000"/>
                      </a:solidFill>
                      <a:prstDash val="solid"/>
                    </a:lnT>
                    <a:lnB w="12700">
                      <a:solidFill>
                        <a:srgbClr val="000000"/>
                      </a:solidFill>
                      <a:prstDash val="solid"/>
                    </a:lnB>
                    <a:solidFill>
                      <a:srgbClr val="B4C6E7"/>
                    </a:solidFill>
                  </a:tcPr>
                </a:tc>
                <a:tc>
                  <a:txBody>
                    <a:bodyPr/>
                    <a:lstStyle/>
                    <a:p>
                      <a:pPr algn="ctr">
                        <a:lnSpc>
                          <a:spcPct val="100000"/>
                        </a:lnSpc>
                        <a:spcBef>
                          <a:spcPts val="975"/>
                        </a:spcBef>
                      </a:pPr>
                      <a:r>
                        <a:rPr sz="1800" spc="-5" dirty="0">
                          <a:latin typeface="Times New Roman" panose="02020603050405020304"/>
                          <a:cs typeface="Times New Roman" panose="02020603050405020304"/>
                        </a:rPr>
                        <a:t>Microsoft</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75"/>
                        </a:spcBef>
                      </a:pPr>
                      <a:r>
                        <a:rPr sz="1800" dirty="0">
                          <a:latin typeface="Times New Roman" panose="02020603050405020304"/>
                          <a:cs typeface="Times New Roman" panose="02020603050405020304"/>
                        </a:rPr>
                        <a:t>C++</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75"/>
                        </a:spcBef>
                      </a:pPr>
                      <a:r>
                        <a:rPr sz="1800" spc="-5" dirty="0">
                          <a:latin typeface="Times New Roman" panose="02020603050405020304"/>
                          <a:cs typeface="Times New Roman" panose="02020603050405020304"/>
                        </a:rPr>
                        <a:t>16.8K</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975"/>
                        </a:spcBef>
                      </a:pPr>
                      <a:r>
                        <a:rPr sz="1800" spc="-5" dirty="0">
                          <a:latin typeface="Times New Roman" panose="02020603050405020304"/>
                          <a:cs typeface="Times New Roman" panose="02020603050405020304"/>
                        </a:rPr>
                        <a:t>4.4K</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975"/>
                        </a:spcBef>
                      </a:pPr>
                      <a:r>
                        <a:rPr sz="1800" dirty="0">
                          <a:latin typeface="Times New Roman" panose="02020603050405020304"/>
                          <a:cs typeface="Times New Roman" panose="02020603050405020304"/>
                        </a:rPr>
                        <a:t>199</a:t>
                      </a:r>
                      <a:endParaRPr sz="1800">
                        <a:latin typeface="Times New Roman" panose="02020603050405020304"/>
                        <a:cs typeface="Times New Roman" panose="02020603050405020304"/>
                      </a:endParaRPr>
                    </a:p>
                  </a:txBody>
                  <a:tcPr marL="0" marR="0" marT="12382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527685">
                <a:tc>
                  <a:txBody>
                    <a:bodyPr/>
                    <a:lstStyle/>
                    <a:p>
                      <a:pPr algn="ctr">
                        <a:lnSpc>
                          <a:spcPct val="100000"/>
                        </a:lnSpc>
                        <a:spcBef>
                          <a:spcPts val="925"/>
                        </a:spcBef>
                      </a:pPr>
                      <a:r>
                        <a:rPr sz="1800" spc="-15" dirty="0">
                          <a:latin typeface="Times New Roman" panose="02020603050405020304"/>
                          <a:cs typeface="Times New Roman" panose="02020603050405020304"/>
                        </a:rPr>
                        <a:t>TensorFlow</a:t>
                      </a:r>
                      <a:endParaRPr sz="1800">
                        <a:latin typeface="Times New Roman" panose="02020603050405020304"/>
                        <a:cs typeface="Times New Roman" panose="02020603050405020304"/>
                      </a:endParaRPr>
                    </a:p>
                  </a:txBody>
                  <a:tcPr marL="0" marR="0" marT="117475" marB="0">
                    <a:lnR w="12700">
                      <a:solidFill>
                        <a:srgbClr val="000000"/>
                      </a:solidFill>
                      <a:prstDash val="solid"/>
                    </a:lnR>
                    <a:lnT w="12700">
                      <a:solidFill>
                        <a:srgbClr val="000000"/>
                      </a:solidFill>
                      <a:prstDash val="solid"/>
                    </a:lnT>
                    <a:lnB w="12700">
                      <a:solidFill>
                        <a:srgbClr val="000000"/>
                      </a:solidFill>
                      <a:prstDash val="solid"/>
                    </a:lnB>
                    <a:solidFill>
                      <a:srgbClr val="B4C6E7"/>
                    </a:solidFill>
                  </a:tcPr>
                </a:tc>
                <a:tc>
                  <a:txBody>
                    <a:bodyPr/>
                    <a:lstStyle/>
                    <a:p>
                      <a:pPr algn="ctr">
                        <a:lnSpc>
                          <a:spcPct val="100000"/>
                        </a:lnSpc>
                        <a:spcBef>
                          <a:spcPts val="975"/>
                        </a:spcBef>
                      </a:pPr>
                      <a:r>
                        <a:rPr sz="1800" spc="-5" dirty="0">
                          <a:latin typeface="Times New Roman" panose="02020603050405020304"/>
                          <a:cs typeface="Times New Roman" panose="02020603050405020304"/>
                        </a:rPr>
                        <a:t>Google</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75"/>
                        </a:spcBef>
                      </a:pPr>
                      <a:r>
                        <a:rPr sz="1800" dirty="0">
                          <a:latin typeface="Times New Roman" panose="02020603050405020304"/>
                          <a:cs typeface="Times New Roman" panose="02020603050405020304"/>
                        </a:rPr>
                        <a:t>Python/C++/…</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975"/>
                        </a:spcBef>
                      </a:pPr>
                      <a:r>
                        <a:rPr sz="1800" spc="-5" dirty="0">
                          <a:latin typeface="Times New Roman" panose="02020603050405020304"/>
                          <a:cs typeface="Times New Roman" panose="02020603050405020304"/>
                        </a:rPr>
                        <a:t>145K</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975"/>
                        </a:spcBef>
                      </a:pPr>
                      <a:r>
                        <a:rPr sz="1800" spc="-5" dirty="0">
                          <a:latin typeface="Times New Roman" panose="02020603050405020304"/>
                          <a:cs typeface="Times New Roman" panose="02020603050405020304"/>
                        </a:rPr>
                        <a:t>81.3K</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975"/>
                        </a:spcBef>
                      </a:pPr>
                      <a:r>
                        <a:rPr sz="1800" dirty="0">
                          <a:latin typeface="Times New Roman" panose="02020603050405020304"/>
                          <a:cs typeface="Times New Roman" panose="02020603050405020304"/>
                        </a:rPr>
                        <a:t>2496</a:t>
                      </a:r>
                      <a:endParaRPr sz="1800">
                        <a:latin typeface="Times New Roman" panose="02020603050405020304"/>
                        <a:cs typeface="Times New Roman" panose="02020603050405020304"/>
                      </a:endParaRPr>
                    </a:p>
                  </a:txBody>
                  <a:tcPr marL="0" marR="0" marT="12382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527685">
                <a:tc>
                  <a:txBody>
                    <a:bodyPr/>
                    <a:lstStyle/>
                    <a:p>
                      <a:pPr marL="1270" algn="ctr">
                        <a:lnSpc>
                          <a:spcPct val="100000"/>
                        </a:lnSpc>
                        <a:spcBef>
                          <a:spcPts val="975"/>
                        </a:spcBef>
                      </a:pPr>
                      <a:r>
                        <a:rPr sz="1800" dirty="0">
                          <a:latin typeface="Times New Roman" panose="02020603050405020304"/>
                          <a:cs typeface="Times New Roman" panose="02020603050405020304"/>
                        </a:rPr>
                        <a:t>Keras</a:t>
                      </a:r>
                      <a:endParaRPr sz="1800">
                        <a:latin typeface="Times New Roman" panose="02020603050405020304"/>
                        <a:cs typeface="Times New Roman" panose="02020603050405020304"/>
                      </a:endParaRPr>
                    </a:p>
                  </a:txBody>
                  <a:tcPr marL="0" marR="0" marT="123825" marB="0">
                    <a:lnR w="12700">
                      <a:solidFill>
                        <a:srgbClr val="000000"/>
                      </a:solidFill>
                      <a:prstDash val="solid"/>
                    </a:lnR>
                    <a:lnT w="12700">
                      <a:solidFill>
                        <a:srgbClr val="000000"/>
                      </a:solidFill>
                      <a:prstDash val="solid"/>
                    </a:lnT>
                    <a:lnB w="12700">
                      <a:solidFill>
                        <a:srgbClr val="000000"/>
                      </a:solidFill>
                      <a:prstDash val="solid"/>
                    </a:lnB>
                    <a:solidFill>
                      <a:srgbClr val="B4C6E7"/>
                    </a:solidFill>
                  </a:tcPr>
                </a:tc>
                <a:tc>
                  <a:txBody>
                    <a:bodyPr/>
                    <a:lstStyle/>
                    <a:p>
                      <a:pPr algn="ctr">
                        <a:lnSpc>
                          <a:spcPct val="100000"/>
                        </a:lnSpc>
                        <a:spcBef>
                          <a:spcPts val="975"/>
                        </a:spcBef>
                      </a:pPr>
                      <a:r>
                        <a:rPr sz="1800" dirty="0">
                          <a:latin typeface="Times New Roman" panose="02020603050405020304"/>
                          <a:cs typeface="Times New Roman" panose="02020603050405020304"/>
                        </a:rPr>
                        <a:t>fchollet</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975"/>
                        </a:spcBef>
                      </a:pPr>
                      <a:r>
                        <a:rPr sz="1800" dirty="0">
                          <a:latin typeface="Times New Roman" panose="02020603050405020304"/>
                          <a:cs typeface="Times New Roman" panose="02020603050405020304"/>
                        </a:rPr>
                        <a:t>Python</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975"/>
                        </a:spcBef>
                      </a:pPr>
                      <a:r>
                        <a:rPr sz="1800" dirty="0">
                          <a:latin typeface="Times New Roman" panose="02020603050405020304"/>
                          <a:cs typeface="Times New Roman" panose="02020603050405020304"/>
                        </a:rPr>
                        <a:t>48.3K</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975"/>
                        </a:spcBef>
                      </a:pPr>
                      <a:r>
                        <a:rPr sz="1800" dirty="0">
                          <a:latin typeface="Times New Roman" panose="02020603050405020304"/>
                          <a:cs typeface="Times New Roman" panose="02020603050405020304"/>
                        </a:rPr>
                        <a:t>18.3K</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975"/>
                        </a:spcBef>
                      </a:pPr>
                      <a:r>
                        <a:rPr sz="1800" spc="-5" dirty="0">
                          <a:latin typeface="Times New Roman" panose="02020603050405020304"/>
                          <a:cs typeface="Times New Roman" panose="02020603050405020304"/>
                        </a:rPr>
                        <a:t>817</a:t>
                      </a:r>
                      <a:endParaRPr sz="1800">
                        <a:latin typeface="Times New Roman" panose="02020603050405020304"/>
                        <a:cs typeface="Times New Roman" panose="02020603050405020304"/>
                      </a:endParaRPr>
                    </a:p>
                  </a:txBody>
                  <a:tcPr marL="0" marR="0" marT="12382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527685">
                <a:tc>
                  <a:txBody>
                    <a:bodyPr/>
                    <a:lstStyle/>
                    <a:p>
                      <a:pPr algn="ctr">
                        <a:lnSpc>
                          <a:spcPct val="100000"/>
                        </a:lnSpc>
                        <a:spcBef>
                          <a:spcPts val="975"/>
                        </a:spcBef>
                      </a:pPr>
                      <a:r>
                        <a:rPr sz="1800" spc="-15" dirty="0">
                          <a:latin typeface="Times New Roman" panose="02020603050405020304"/>
                          <a:cs typeface="Times New Roman" panose="02020603050405020304"/>
                        </a:rPr>
                        <a:t>PyTorch</a:t>
                      </a:r>
                      <a:endParaRPr sz="1800">
                        <a:latin typeface="Times New Roman" panose="02020603050405020304"/>
                        <a:cs typeface="Times New Roman" panose="02020603050405020304"/>
                      </a:endParaRPr>
                    </a:p>
                  </a:txBody>
                  <a:tcPr marL="0" marR="0" marT="123825" marB="0">
                    <a:lnR w="12700">
                      <a:solidFill>
                        <a:srgbClr val="000000"/>
                      </a:solidFill>
                      <a:prstDash val="solid"/>
                    </a:lnR>
                    <a:lnT w="12700">
                      <a:solidFill>
                        <a:srgbClr val="000000"/>
                      </a:solidFill>
                      <a:prstDash val="solid"/>
                    </a:lnT>
                    <a:lnB w="12700">
                      <a:solidFill>
                        <a:srgbClr val="000000"/>
                      </a:solidFill>
                      <a:prstDash val="solid"/>
                    </a:lnB>
                    <a:solidFill>
                      <a:srgbClr val="B4C6E7"/>
                    </a:solidFill>
                  </a:tcPr>
                </a:tc>
                <a:tc>
                  <a:txBody>
                    <a:bodyPr/>
                    <a:lstStyle/>
                    <a:p>
                      <a:pPr algn="ctr">
                        <a:lnSpc>
                          <a:spcPct val="100000"/>
                        </a:lnSpc>
                        <a:spcBef>
                          <a:spcPts val="975"/>
                        </a:spcBef>
                      </a:pPr>
                      <a:r>
                        <a:rPr sz="1800" dirty="0">
                          <a:latin typeface="Times New Roman" panose="02020603050405020304"/>
                          <a:cs typeface="Times New Roman" panose="02020603050405020304"/>
                        </a:rPr>
                        <a:t>Facebook</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75"/>
                        </a:spcBef>
                      </a:pPr>
                      <a:r>
                        <a:rPr sz="1800" dirty="0">
                          <a:latin typeface="Times New Roman" panose="02020603050405020304"/>
                          <a:cs typeface="Times New Roman" panose="02020603050405020304"/>
                        </a:rPr>
                        <a:t>Python/C++/…</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75"/>
                        </a:spcBef>
                      </a:pPr>
                      <a:r>
                        <a:rPr sz="1800" spc="-5" dirty="0">
                          <a:latin typeface="Times New Roman" panose="02020603050405020304"/>
                          <a:cs typeface="Times New Roman" panose="02020603050405020304"/>
                        </a:rPr>
                        <a:t>38.9K</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975"/>
                        </a:spcBef>
                      </a:pPr>
                      <a:r>
                        <a:rPr sz="1800" spc="-5" dirty="0">
                          <a:latin typeface="Times New Roman" panose="02020603050405020304"/>
                          <a:cs typeface="Times New Roman" panose="02020603050405020304"/>
                        </a:rPr>
                        <a:t>10K</a:t>
                      </a:r>
                      <a:endParaRPr sz="1800">
                        <a:latin typeface="Times New Roman" panose="02020603050405020304"/>
                        <a:cs typeface="Times New Roman" panose="02020603050405020304"/>
                      </a:endParaRPr>
                    </a:p>
                  </a:txBody>
                  <a:tcPr marL="0" marR="0" marT="1238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975"/>
                        </a:spcBef>
                      </a:pPr>
                      <a:r>
                        <a:rPr sz="1800" dirty="0">
                          <a:latin typeface="Times New Roman" panose="02020603050405020304"/>
                          <a:cs typeface="Times New Roman" panose="02020603050405020304"/>
                        </a:rPr>
                        <a:t>1406</a:t>
                      </a:r>
                    </a:p>
                  </a:txBody>
                  <a:tcPr marL="0" marR="0" marT="12382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bl>
          </a:graphicData>
        </a:graphic>
      </p:graphicFrame>
      <p:sp>
        <p:nvSpPr>
          <p:cNvPr id="5" name="矩形 4">
            <a:extLst>
              <a:ext uri="{FF2B5EF4-FFF2-40B4-BE49-F238E27FC236}">
                <a16:creationId xmlns:a16="http://schemas.microsoft.com/office/drawing/2014/main" id="{21EE74A6-1FD5-42A9-B837-332D1873B72D}"/>
              </a:ext>
            </a:extLst>
          </p:cNvPr>
          <p:cNvSpPr/>
          <p:nvPr/>
        </p:nvSpPr>
        <p:spPr>
          <a:xfrm>
            <a:off x="166631" y="4480560"/>
            <a:ext cx="8804649" cy="1788160"/>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机器学习算法简介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62280" y="945367"/>
            <a:ext cx="8681720" cy="5186680"/>
          </a:xfrm>
          <a:prstGeom prst="rect">
            <a:avLst/>
          </a:prstGeom>
          <a:noFill/>
        </p:spPr>
        <p:txBody>
          <a:bodyPr wrap="square" rtlCol="0" anchor="t">
            <a:spAutoFit/>
          </a:bodyPr>
          <a:lstStyle/>
          <a:p>
            <a:pPr marL="285750" indent="-285750">
              <a:lnSpc>
                <a:spcPct val="150000"/>
              </a:lnSpc>
              <a:spcBef>
                <a:spcPts val="0"/>
              </a:spcBef>
              <a:spcAft>
                <a:spcPts val="0"/>
              </a:spcAft>
              <a:buFont typeface="Wingdings" panose="05000000000000000000" charset="0"/>
              <a:buChar char="n"/>
            </a:pPr>
            <a:r>
              <a:rPr lang="zh-CN" altLang="en-US" sz="2000" b="1" dirty="0">
                <a:solidFill>
                  <a:schemeClr val="tx1"/>
                </a:solidFill>
                <a:latin typeface="微软雅黑" panose="020B0503020204020204" pitchFamily="34" charset="-122"/>
                <a:sym typeface="+mn-ea"/>
              </a:rPr>
              <a:t>假设</a:t>
            </a:r>
            <a:r>
              <a:rPr lang="en-US" altLang="zh-CN" sz="2000" b="1" dirty="0">
                <a:solidFill>
                  <a:schemeClr val="tx1"/>
                </a:solidFill>
                <a:latin typeface="Times New Roman" panose="02020603050405020304"/>
                <a:sym typeface="+mn-ea"/>
              </a:rPr>
              <a:t>(Hypothesis)</a:t>
            </a:r>
          </a:p>
          <a:p>
            <a:pPr>
              <a:lnSpc>
                <a:spcPct val="125000"/>
              </a:lnSpc>
              <a:spcBef>
                <a:spcPts val="0"/>
              </a:spcBef>
              <a:spcAft>
                <a:spcPts val="0"/>
              </a:spcAft>
              <a:buFont typeface="Wingdings" panose="05000000000000000000" charset="0"/>
            </a:pPr>
            <a:r>
              <a:rPr lang="zh-CN" altLang="en-US" sz="2000" b="1" dirty="0">
                <a:latin typeface="Times New Roman" panose="02020603050405020304"/>
                <a:sym typeface="+mn-ea"/>
              </a:rPr>
              <a:t>    学到模型对应了数据的某种潜在的规律，因此亦称</a:t>
            </a:r>
            <a:r>
              <a:rPr lang="en-US" altLang="zh-CN" sz="2000" b="1" dirty="0">
                <a:latin typeface="Times New Roman" panose="02020603050405020304"/>
                <a:sym typeface="+mn-ea"/>
              </a:rPr>
              <a:t>“</a:t>
            </a:r>
            <a:r>
              <a:rPr lang="zh-CN" altLang="en-US" sz="2000" b="1" dirty="0">
                <a:latin typeface="Times New Roman" panose="02020603050405020304"/>
                <a:sym typeface="+mn-ea"/>
              </a:rPr>
              <a:t>假设</a:t>
            </a:r>
            <a:r>
              <a:rPr lang="en-US" altLang="zh-CN" sz="2000" b="1" dirty="0">
                <a:latin typeface="Times New Roman" panose="02020603050405020304"/>
                <a:sym typeface="+mn-ea"/>
              </a:rPr>
              <a:t>(hypothesis)”</a:t>
            </a:r>
            <a:r>
              <a:rPr lang="zh-CN" altLang="en-US" sz="2000" b="1" dirty="0">
                <a:latin typeface="Times New Roman" panose="02020603050405020304"/>
                <a:sym typeface="+mn-ea"/>
              </a:rPr>
              <a:t>，这种潜在规律自身被成为“真相</a:t>
            </a:r>
            <a:r>
              <a:rPr lang="en-US" altLang="zh-CN" sz="2000" b="1" dirty="0">
                <a:latin typeface="Times New Roman" panose="02020603050405020304"/>
                <a:sym typeface="+mn-ea"/>
              </a:rPr>
              <a:t>(ground truth</a:t>
            </a:r>
            <a:r>
              <a:rPr lang="zh-CN" altLang="en-US" sz="2000" b="1" dirty="0">
                <a:latin typeface="Times New Roman" panose="02020603050405020304"/>
                <a:sym typeface="+mn-ea"/>
              </a:rPr>
              <a:t>）”。</a:t>
            </a:r>
          </a:p>
          <a:p>
            <a:pPr>
              <a:lnSpc>
                <a:spcPct val="125000"/>
              </a:lnSpc>
              <a:spcBef>
                <a:spcPts val="0"/>
              </a:spcBef>
              <a:spcAft>
                <a:spcPts val="0"/>
              </a:spcAft>
              <a:buFont typeface="Wingdings" panose="05000000000000000000" charset="0"/>
            </a:pPr>
            <a:endParaRPr lang="en-US" altLang="zh-CN" sz="2000" b="1" dirty="0">
              <a:solidFill>
                <a:schemeClr val="tx1"/>
              </a:solidFill>
              <a:latin typeface="Times New Roman" panose="02020603050405020304"/>
              <a:sym typeface="+mn-ea"/>
            </a:endParaRPr>
          </a:p>
          <a:p>
            <a:pPr marL="285750" indent="-285750">
              <a:lnSpc>
                <a:spcPct val="150000"/>
              </a:lnSpc>
              <a:spcBef>
                <a:spcPts val="0"/>
              </a:spcBef>
              <a:spcAft>
                <a:spcPts val="0"/>
              </a:spcAft>
              <a:buFont typeface="Wingdings" panose="05000000000000000000" charset="0"/>
              <a:buChar char="n"/>
            </a:pPr>
            <a:r>
              <a:rPr lang="zh-CN" altLang="en-US" sz="2000" b="1" dirty="0">
                <a:solidFill>
                  <a:schemeClr val="tx1"/>
                </a:solidFill>
                <a:latin typeface="Times New Roman" panose="02020603050405020304"/>
                <a:sym typeface="+mn-ea"/>
              </a:rPr>
              <a:t>假设空间</a:t>
            </a:r>
            <a:r>
              <a:rPr lang="en-US" altLang="zh-CN" sz="2000" b="1" dirty="0">
                <a:solidFill>
                  <a:schemeClr val="tx1"/>
                </a:solidFill>
                <a:latin typeface="Times New Roman" panose="02020603050405020304"/>
                <a:sym typeface="+mn-ea"/>
              </a:rPr>
              <a:t>(Hypothesis Space)</a:t>
            </a:r>
          </a:p>
          <a:p>
            <a:pPr marL="285750" indent="-285750">
              <a:lnSpc>
                <a:spcPct val="150000"/>
              </a:lnSpc>
              <a:spcBef>
                <a:spcPts val="0"/>
              </a:spcBef>
              <a:spcAft>
                <a:spcPts val="0"/>
              </a:spcAft>
              <a:buFont typeface="Wingdings" panose="05000000000000000000" charset="0"/>
              <a:buChar char="n"/>
            </a:pPr>
            <a:endParaRPr lang="en-US" altLang="zh-CN" sz="2000" b="1" dirty="0">
              <a:solidFill>
                <a:schemeClr val="tx1"/>
              </a:solidFill>
              <a:latin typeface="Times New Roman" panose="02020603050405020304"/>
              <a:sym typeface="+mn-ea"/>
            </a:endParaRPr>
          </a:p>
          <a:p>
            <a:pPr>
              <a:lnSpc>
                <a:spcPct val="150000"/>
              </a:lnSpc>
              <a:spcBef>
                <a:spcPts val="0"/>
              </a:spcBef>
              <a:spcAft>
                <a:spcPts val="0"/>
              </a:spcAft>
              <a:buFont typeface="Wingdings" panose="05000000000000000000" charset="0"/>
            </a:pPr>
            <a:endParaRPr lang="en-US" altLang="zh-CN" sz="2000" b="1" dirty="0">
              <a:solidFill>
                <a:schemeClr val="tx1"/>
              </a:solidFill>
              <a:latin typeface="Times New Roman" panose="02020603050405020304"/>
              <a:sym typeface="+mn-ea"/>
            </a:endParaRPr>
          </a:p>
          <a:p>
            <a:pPr>
              <a:lnSpc>
                <a:spcPct val="150000"/>
              </a:lnSpc>
              <a:spcBef>
                <a:spcPts val="0"/>
              </a:spcBef>
              <a:spcAft>
                <a:spcPts val="0"/>
              </a:spcAft>
              <a:buFont typeface="Wingdings" panose="05000000000000000000" charset="0"/>
            </a:pPr>
            <a:endParaRPr lang="en-US" altLang="zh-CN" sz="2000" b="1" dirty="0">
              <a:solidFill>
                <a:schemeClr val="tx1"/>
              </a:solidFill>
              <a:latin typeface="Times New Roman" panose="02020603050405020304"/>
              <a:sym typeface="+mn-ea"/>
            </a:endParaRPr>
          </a:p>
          <a:p>
            <a:pPr>
              <a:lnSpc>
                <a:spcPct val="150000"/>
              </a:lnSpc>
              <a:spcBef>
                <a:spcPts val="0"/>
              </a:spcBef>
              <a:spcAft>
                <a:spcPts val="0"/>
              </a:spcAft>
              <a:buFont typeface="Wingdings" panose="05000000000000000000" charset="0"/>
            </a:pPr>
            <a:endParaRPr lang="en-US" altLang="zh-CN" sz="2000" b="1" dirty="0">
              <a:solidFill>
                <a:schemeClr val="tx1"/>
              </a:solidFill>
              <a:latin typeface="Times New Roman" panose="02020603050405020304"/>
              <a:sym typeface="+mn-ea"/>
            </a:endParaRPr>
          </a:p>
          <a:p>
            <a:pPr marL="285750" indent="-285750">
              <a:lnSpc>
                <a:spcPct val="150000"/>
              </a:lnSpc>
              <a:spcBef>
                <a:spcPts val="0"/>
              </a:spcBef>
              <a:spcAft>
                <a:spcPts val="0"/>
              </a:spcAft>
              <a:buFont typeface="Wingdings" panose="05000000000000000000" charset="0"/>
              <a:buChar char="n"/>
            </a:pPr>
            <a:endParaRPr lang="zh-CN" altLang="en-US" sz="2000" b="1" dirty="0">
              <a:solidFill>
                <a:schemeClr val="tx1"/>
              </a:solidFill>
              <a:latin typeface="Times New Roman" panose="02020603050405020304"/>
              <a:sym typeface="+mn-ea"/>
            </a:endParaRPr>
          </a:p>
          <a:p>
            <a:pPr marL="285750" indent="-285750">
              <a:lnSpc>
                <a:spcPct val="150000"/>
              </a:lnSpc>
              <a:spcBef>
                <a:spcPts val="0"/>
              </a:spcBef>
              <a:spcAft>
                <a:spcPts val="0"/>
              </a:spcAft>
              <a:buFont typeface="Wingdings" panose="05000000000000000000" charset="0"/>
              <a:buChar char="n"/>
            </a:pPr>
            <a:endParaRPr lang="zh-CN" altLang="en-US" sz="2000" b="1" dirty="0">
              <a:solidFill>
                <a:schemeClr val="tx1"/>
              </a:solidFill>
              <a:latin typeface="Times New Roman" panose="02020603050405020304"/>
              <a:sym typeface="+mn-ea"/>
            </a:endParaRPr>
          </a:p>
          <a:p>
            <a:pPr>
              <a:lnSpc>
                <a:spcPts val="1935"/>
              </a:lnSpc>
              <a:buFont typeface="Wingdings" panose="05000000000000000000" charset="0"/>
            </a:pPr>
            <a:endParaRPr lang="en-US" altLang="zh-CN" sz="2000" b="1" dirty="0">
              <a:solidFill>
                <a:schemeClr val="tx1"/>
              </a:solidFill>
              <a:latin typeface="Times New Roman" panose="02020603050405020304"/>
              <a:sym typeface="+mn-ea"/>
            </a:endParaRPr>
          </a:p>
        </p:txBody>
      </p:sp>
      <p:pic>
        <p:nvPicPr>
          <p:cNvPr id="14" name="图片 13"/>
          <p:cNvPicPr>
            <a:picLocks noChangeAspect="1"/>
          </p:cNvPicPr>
          <p:nvPr/>
        </p:nvPicPr>
        <p:blipFill>
          <a:blip r:embed="rId2"/>
          <a:srcRect t="19932"/>
          <a:stretch>
            <a:fillRect/>
          </a:stretch>
        </p:blipFill>
        <p:spPr>
          <a:xfrm>
            <a:off x="809625" y="3300582"/>
            <a:ext cx="3239135" cy="1484630"/>
          </a:xfrm>
          <a:prstGeom prst="rect">
            <a:avLst/>
          </a:prstGeom>
        </p:spPr>
      </p:pic>
      <p:sp>
        <p:nvSpPr>
          <p:cNvPr id="15" name="任意多边形 14"/>
          <p:cNvSpPr/>
          <p:nvPr/>
        </p:nvSpPr>
        <p:spPr>
          <a:xfrm>
            <a:off x="4049013" y="3467713"/>
            <a:ext cx="4549142" cy="449581"/>
          </a:xfrm>
          <a:custGeom>
            <a:avLst/>
            <a:gdLst/>
            <a:ahLst/>
            <a:cxnLst/>
            <a:rect l="0" t="0" r="0" b="0"/>
            <a:pathLst>
              <a:path w="4549142" h="449581">
                <a:moveTo>
                  <a:pt x="0" y="449580"/>
                </a:moveTo>
                <a:lnTo>
                  <a:pt x="4549141" y="449580"/>
                </a:lnTo>
                <a:lnTo>
                  <a:pt x="4549141"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175760" y="3594587"/>
            <a:ext cx="4229100" cy="323215"/>
          </a:xfrm>
          <a:custGeom>
            <a:avLst/>
            <a:gdLst/>
            <a:ahLst/>
            <a:cxnLst/>
            <a:rect l="0" t="0" r="0" b="0"/>
            <a:pathLst>
              <a:path w="4549142" h="449581">
                <a:moveTo>
                  <a:pt x="0" y="449580"/>
                </a:moveTo>
                <a:lnTo>
                  <a:pt x="4549141" y="449580"/>
                </a:lnTo>
                <a:lnTo>
                  <a:pt x="4549141" y="0"/>
                </a:lnTo>
                <a:lnTo>
                  <a:pt x="0" y="0"/>
                </a:lnTo>
                <a:close/>
              </a:path>
            </a:pathLst>
          </a:custGeom>
          <a:solidFill>
            <a:srgbClr val="000000">
              <a:alpha val="0"/>
            </a:srgbClr>
          </a:solidFill>
          <a:ln w="25400" cap="flat" cmpd="sng" algn="ctr">
            <a:solidFill>
              <a:srgbClr val="329E6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p:cNvSpPr txBox="1"/>
          <p:nvPr/>
        </p:nvSpPr>
        <p:spPr>
          <a:xfrm>
            <a:off x="4259452" y="3648780"/>
            <a:ext cx="4145366" cy="269304"/>
          </a:xfrm>
          <a:prstGeom prst="rect">
            <a:avLst/>
          </a:prstGeom>
          <a:noFill/>
        </p:spPr>
        <p:txBody>
          <a:bodyPr vert="horz" wrap="none" lIns="0" tIns="0" rIns="0" bIns="0" rtlCol="0">
            <a:spAutoFit/>
          </a:bodyPr>
          <a:lstStyle/>
          <a:p>
            <a:pPr>
              <a:lnSpc>
                <a:spcPts val="2090"/>
              </a:lnSpc>
            </a:pPr>
            <a:r>
              <a:rPr lang="en-US" altLang="zh-CN" sz="2005">
                <a:solidFill>
                  <a:srgbClr val="000000"/>
                </a:solidFill>
                <a:latin typeface="微软雅黑" panose="020B0503020204020204" pitchFamily="34" charset="-122"/>
              </a:rPr>
              <a:t>(</a:t>
            </a:r>
            <a:r>
              <a:rPr lang="zh-CN" altLang="en-US" sz="2005">
                <a:solidFill>
                  <a:srgbClr val="000000"/>
                </a:solidFill>
                <a:latin typeface="微软雅黑" panose="020B0503020204020204" pitchFamily="34" charset="-122"/>
              </a:rPr>
              <a:t>色泽</a:t>
            </a:r>
            <a:r>
              <a:rPr lang="en-US" altLang="zh-CN" sz="2005">
                <a:solidFill>
                  <a:srgbClr val="000000"/>
                </a:solidFill>
                <a:latin typeface="微软雅黑" panose="020B0503020204020204" pitchFamily="34" charset="-122"/>
              </a:rPr>
              <a:t>=?)</a:t>
            </a:r>
            <a:r>
              <a:rPr lang="en-US" altLang="zh-CN" sz="2005">
                <a:solidFill>
                  <a:srgbClr val="000000"/>
                </a:solidFill>
                <a:latin typeface="Cambria" panose="02040503050406030204"/>
              </a:rPr>
              <a:t>⋀</a:t>
            </a:r>
            <a:r>
              <a:rPr lang="en-US" altLang="zh-CN" sz="2005">
                <a:solidFill>
                  <a:srgbClr val="000000"/>
                </a:solidFill>
                <a:latin typeface="微软雅黑" panose="020B0503020204020204" pitchFamily="34" charset="-122"/>
              </a:rPr>
              <a:t>(</a:t>
            </a:r>
            <a:r>
              <a:rPr lang="zh-CN" altLang="en-US" sz="2005">
                <a:solidFill>
                  <a:srgbClr val="000000"/>
                </a:solidFill>
                <a:latin typeface="微软雅黑" panose="020B0503020204020204" pitchFamily="34" charset="-122"/>
              </a:rPr>
              <a:t>根蒂</a:t>
            </a:r>
            <a:r>
              <a:rPr lang="en-US" altLang="zh-CN" sz="2005">
                <a:solidFill>
                  <a:srgbClr val="000000"/>
                </a:solidFill>
                <a:latin typeface="微软雅黑" panose="020B0503020204020204" pitchFamily="34" charset="-122"/>
              </a:rPr>
              <a:t>=?)</a:t>
            </a:r>
            <a:r>
              <a:rPr lang="en-US" altLang="zh-CN" sz="2005">
                <a:solidFill>
                  <a:srgbClr val="000000"/>
                </a:solidFill>
                <a:latin typeface="Cambria" panose="02040503050406030204"/>
              </a:rPr>
              <a:t>⋀</a:t>
            </a:r>
            <a:r>
              <a:rPr lang="en-US" altLang="zh-CN" sz="2005">
                <a:solidFill>
                  <a:srgbClr val="000000"/>
                </a:solidFill>
                <a:latin typeface="微软雅黑" panose="020B0503020204020204" pitchFamily="34" charset="-122"/>
              </a:rPr>
              <a:t>(</a:t>
            </a:r>
            <a:r>
              <a:rPr lang="zh-CN" altLang="en-US" sz="2005">
                <a:solidFill>
                  <a:srgbClr val="000000"/>
                </a:solidFill>
                <a:latin typeface="微软雅黑" panose="020B0503020204020204" pitchFamily="34" charset="-122"/>
              </a:rPr>
              <a:t>敲声</a:t>
            </a:r>
            <a:r>
              <a:rPr lang="en-US" altLang="zh-CN" sz="2005">
                <a:solidFill>
                  <a:srgbClr val="000000"/>
                </a:solidFill>
                <a:latin typeface="微软雅黑" panose="020B0503020204020204" pitchFamily="34" charset="-122"/>
              </a:rPr>
              <a:t>=?)</a:t>
            </a:r>
            <a:r>
              <a:rPr lang="en-US" altLang="zh-CN" sz="2005">
                <a:solidFill>
                  <a:srgbClr val="000000"/>
                </a:solidFill>
                <a:latin typeface="Cambria" panose="02040503050406030204"/>
              </a:rPr>
              <a:t>↔</a:t>
            </a:r>
            <a:r>
              <a:rPr lang="zh-CN" altLang="en-US" sz="2005">
                <a:solidFill>
                  <a:srgbClr val="000000"/>
                </a:solidFill>
                <a:latin typeface="微软雅黑" panose="020B0503020204020204" pitchFamily="34" charset="-122"/>
              </a:rPr>
              <a:t>好瓜</a:t>
            </a:r>
          </a:p>
        </p:txBody>
      </p:sp>
      <p:sp>
        <p:nvSpPr>
          <p:cNvPr id="18" name="TextBox 28"/>
          <p:cNvSpPr txBox="1"/>
          <p:nvPr/>
        </p:nvSpPr>
        <p:spPr>
          <a:xfrm>
            <a:off x="982954" y="5019143"/>
            <a:ext cx="7421880" cy="567690"/>
          </a:xfrm>
          <a:prstGeom prst="rect">
            <a:avLst/>
          </a:prstGeom>
          <a:noFill/>
        </p:spPr>
        <p:txBody>
          <a:bodyPr vert="horz" wrap="none" lIns="0" tIns="0" rIns="0" bIns="0" rtlCol="0">
            <a:spAutoFit/>
          </a:bodyPr>
          <a:lstStyle/>
          <a:p>
            <a:pPr>
              <a:lnSpc>
                <a:spcPts val="2430"/>
              </a:lnSpc>
            </a:pPr>
            <a:r>
              <a:rPr lang="zh-CN" altLang="en-US" sz="2000">
                <a:solidFill>
                  <a:srgbClr val="0000FF"/>
                </a:solidFill>
                <a:latin typeface="微软雅黑" panose="020B0503020204020204" pitchFamily="34" charset="-122"/>
              </a:rPr>
              <a:t>学习过程 </a:t>
            </a:r>
            <a:r>
              <a:rPr lang="zh-CN" altLang="en-US" sz="2000">
                <a:solidFill>
                  <a:srgbClr val="0000FF"/>
                </a:solidFill>
                <a:latin typeface="Wingdings" panose="05000000000000000000"/>
              </a:rPr>
              <a:t> </a:t>
            </a:r>
            <a:r>
              <a:rPr lang="zh-CN" altLang="en-US" sz="2000">
                <a:solidFill>
                  <a:srgbClr val="0000FF"/>
                </a:solidFill>
                <a:latin typeface="微软雅黑" panose="020B0503020204020204" pitchFamily="34" charset="-122"/>
              </a:rPr>
              <a:t>在所有假设</a:t>
            </a:r>
            <a:r>
              <a:rPr lang="en-US" altLang="zh-CN" sz="2000">
                <a:solidFill>
                  <a:srgbClr val="0000FF"/>
                </a:solidFill>
                <a:latin typeface="Times New Roman" panose="02020603050405020304"/>
              </a:rPr>
              <a:t>(hypothesis)</a:t>
            </a:r>
            <a:r>
              <a:rPr lang="zh-CN" altLang="en-US" sz="2000">
                <a:solidFill>
                  <a:srgbClr val="0000FF"/>
                </a:solidFill>
                <a:latin typeface="微软雅黑" panose="020B0503020204020204" pitchFamily="34" charset="-122"/>
              </a:rPr>
              <a:t>组成的空间中进行</a:t>
            </a:r>
            <a:r>
              <a:rPr lang="zh-CN" altLang="en-US" sz="2000">
                <a:solidFill>
                  <a:srgbClr val="FF0000"/>
                </a:solidFill>
                <a:latin typeface="微软雅黑" panose="020B0503020204020204" pitchFamily="34" charset="-122"/>
              </a:rPr>
              <a:t>搜索</a:t>
            </a:r>
            <a:r>
              <a:rPr lang="zh-CN" altLang="en-US" sz="2000">
                <a:solidFill>
                  <a:srgbClr val="0000FF"/>
                </a:solidFill>
                <a:latin typeface="微软雅黑" panose="020B0503020204020204" pitchFamily="34" charset="-122"/>
              </a:rPr>
              <a:t>的过程</a:t>
            </a:r>
          </a:p>
          <a:p>
            <a:pPr>
              <a:lnSpc>
                <a:spcPts val="1000"/>
              </a:lnSpc>
            </a:pPr>
            <a:endParaRPr lang="zh-CN" altLang="en-US" sz="2000">
              <a:solidFill>
                <a:srgbClr val="0000FF"/>
              </a:solidFill>
              <a:latin typeface="微软雅黑" panose="020B0503020204020204" pitchFamily="34" charset="-122"/>
            </a:endParaRPr>
          </a:p>
          <a:p>
            <a:pPr>
              <a:lnSpc>
                <a:spcPts val="1000"/>
              </a:lnSpc>
            </a:pPr>
            <a:r>
              <a:rPr lang="zh-CN" altLang="en-US" sz="2000">
                <a:solidFill>
                  <a:srgbClr val="000000"/>
                </a:solidFill>
                <a:latin typeface="微软雅黑" panose="020B0503020204020204" pitchFamily="34" charset="-122"/>
              </a:rPr>
              <a:t>目标</a:t>
            </a:r>
            <a:r>
              <a:rPr lang="en-US" altLang="zh-CN" sz="2000">
                <a:solidFill>
                  <a:srgbClr val="000000"/>
                </a:solidFill>
                <a:latin typeface="Times New Roman" panose="02020603050405020304"/>
              </a:rPr>
              <a:t>: </a:t>
            </a:r>
            <a:r>
              <a:rPr lang="zh-CN" altLang="en-US" sz="2000">
                <a:solidFill>
                  <a:srgbClr val="000000"/>
                </a:solidFill>
                <a:latin typeface="微软雅黑" panose="020B0503020204020204" pitchFamily="34" charset="-122"/>
              </a:rPr>
              <a:t>找到与训练集“匹配”</a:t>
            </a:r>
            <a:r>
              <a:rPr lang="en-US" altLang="zh-CN" sz="2000">
                <a:solidFill>
                  <a:srgbClr val="000000"/>
                </a:solidFill>
                <a:latin typeface="Times New Roman" panose="02020603050405020304"/>
              </a:rPr>
              <a:t>(fit)</a:t>
            </a:r>
            <a:r>
              <a:rPr lang="zh-CN" altLang="en-US" sz="2000">
                <a:solidFill>
                  <a:srgbClr val="000000"/>
                </a:solidFill>
                <a:latin typeface="微软雅黑" panose="020B0503020204020204" pitchFamily="34" charset="-122"/>
              </a:rPr>
              <a:t>的假设</a:t>
            </a: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extLst>
      <p:ext uri="{BB962C8B-B14F-4D97-AF65-F5344CB8AC3E}">
        <p14:creationId xmlns:p14="http://schemas.microsoft.com/office/powerpoint/2010/main" val="62013367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5" name="object 4"/>
          <p:cNvSpPr txBox="1"/>
          <p:nvPr/>
        </p:nvSpPr>
        <p:spPr>
          <a:xfrm>
            <a:off x="281940" y="1038225"/>
            <a:ext cx="6528435" cy="3631122"/>
          </a:xfrm>
          <a:prstGeom prst="rect">
            <a:avLst/>
          </a:prstGeom>
        </p:spPr>
        <p:txBody>
          <a:bodyPr vert="horz" wrap="square" lIns="0" tIns="12065" rIns="0" bIns="0" rtlCol="0">
            <a:spAutoFit/>
          </a:bodyPr>
          <a:lstStyle/>
          <a:p>
            <a:pPr marL="469900" indent="-457200">
              <a:lnSpc>
                <a:spcPct val="100000"/>
              </a:lnSpc>
              <a:spcBef>
                <a:spcPts val="95"/>
              </a:spcBef>
              <a:buFont typeface="Wingdings" panose="05000000000000000000"/>
              <a:buChar char=""/>
              <a:tabLst>
                <a:tab pos="469265" algn="l"/>
                <a:tab pos="469900" algn="l"/>
              </a:tabLst>
            </a:pPr>
            <a:r>
              <a:rPr sz="2400" b="1" spc="-5" dirty="0">
                <a:latin typeface="Times New Roman" panose="02020603050405020304" pitchFamily="18" charset="0"/>
                <a:cs typeface="Times New Roman" panose="02020603050405020304" pitchFamily="18" charset="0"/>
              </a:rPr>
              <a:t>深度学习的主流框架</a:t>
            </a:r>
            <a:endParaRPr sz="2400" dirty="0">
              <a:latin typeface="Times New Roman" panose="02020603050405020304" pitchFamily="18" charset="0"/>
              <a:cs typeface="Times New Roman" panose="02020603050405020304" pitchFamily="18" charset="0"/>
            </a:endParaRPr>
          </a:p>
          <a:p>
            <a:pPr>
              <a:lnSpc>
                <a:spcPct val="100000"/>
              </a:lnSpc>
              <a:spcBef>
                <a:spcPts val="55"/>
              </a:spcBef>
              <a:buFont typeface="Wingdings" panose="05000000000000000000"/>
              <a:buChar char=""/>
            </a:pPr>
            <a:endParaRPr sz="3200" dirty="0">
              <a:latin typeface="Times New Roman" panose="02020603050405020304" pitchFamily="18" charset="0"/>
              <a:cs typeface="Times New Roman" panose="02020603050405020304" pitchFamily="18" charset="0"/>
            </a:endParaRPr>
          </a:p>
          <a:p>
            <a:pPr marL="1103630" lvl="1" indent="-343535">
              <a:lnSpc>
                <a:spcPct val="100000"/>
              </a:lnSpc>
              <a:buClr>
                <a:srgbClr val="0000FF"/>
              </a:buClr>
              <a:buFont typeface="Wingdings" panose="05000000000000000000" pitchFamily="2" charset="2"/>
              <a:buChar char="q"/>
              <a:tabLst>
                <a:tab pos="1104265" algn="l"/>
              </a:tabLst>
            </a:pPr>
            <a:r>
              <a:rPr sz="2000" b="1" dirty="0">
                <a:latin typeface="Times New Roman" panose="02020603050405020304" pitchFamily="18" charset="0"/>
                <a:cs typeface="Times New Roman" panose="02020603050405020304" pitchFamily="18" charset="0"/>
              </a:rPr>
              <a:t>Caffe</a:t>
            </a:r>
            <a:endParaRPr sz="2000" dirty="0">
              <a:latin typeface="Times New Roman" panose="02020603050405020304" pitchFamily="18" charset="0"/>
              <a:cs typeface="Times New Roman" panose="02020603050405020304" pitchFamily="18" charset="0"/>
            </a:endParaRPr>
          </a:p>
          <a:p>
            <a:pPr marL="1103630" lvl="1" indent="-343535">
              <a:lnSpc>
                <a:spcPct val="100000"/>
              </a:lnSpc>
              <a:spcBef>
                <a:spcPts val="1440"/>
              </a:spcBef>
              <a:buClr>
                <a:srgbClr val="0000FF"/>
              </a:buClr>
              <a:buFont typeface="Wingdings" panose="05000000000000000000" pitchFamily="2" charset="2"/>
              <a:buChar char="q"/>
              <a:tabLst>
                <a:tab pos="1104265" algn="l"/>
              </a:tabLst>
            </a:pPr>
            <a:r>
              <a:rPr sz="2000" b="1" spc="-5" dirty="0">
                <a:latin typeface="Times New Roman" panose="02020603050405020304" pitchFamily="18" charset="0"/>
                <a:cs typeface="Times New Roman" panose="02020603050405020304" pitchFamily="18" charset="0"/>
              </a:rPr>
              <a:t>Theano</a:t>
            </a:r>
            <a:endParaRPr sz="2000" dirty="0">
              <a:latin typeface="Times New Roman" panose="02020603050405020304" pitchFamily="18" charset="0"/>
              <a:cs typeface="Times New Roman" panose="02020603050405020304" pitchFamily="18" charset="0"/>
            </a:endParaRPr>
          </a:p>
          <a:p>
            <a:pPr marL="1103630" lvl="1" indent="-343535">
              <a:lnSpc>
                <a:spcPct val="100000"/>
              </a:lnSpc>
              <a:spcBef>
                <a:spcPts val="1445"/>
              </a:spcBef>
              <a:buClr>
                <a:srgbClr val="0000FF"/>
              </a:buClr>
              <a:buFont typeface="Wingdings" panose="05000000000000000000" pitchFamily="2" charset="2"/>
              <a:buChar char="q"/>
              <a:tabLst>
                <a:tab pos="1104265" algn="l"/>
              </a:tabLst>
            </a:pPr>
            <a:r>
              <a:rPr sz="2000" b="1" spc="-60" dirty="0">
                <a:latin typeface="Times New Roman" panose="02020603050405020304" pitchFamily="18" charset="0"/>
                <a:cs typeface="Times New Roman" panose="02020603050405020304" pitchFamily="18" charset="0"/>
              </a:rPr>
              <a:t>Torch </a:t>
            </a:r>
            <a:r>
              <a:rPr sz="2000" b="1" dirty="0">
                <a:latin typeface="Times New Roman" panose="02020603050405020304" pitchFamily="18" charset="0"/>
                <a:cs typeface="Times New Roman" panose="02020603050405020304" pitchFamily="18" charset="0"/>
              </a:rPr>
              <a:t>&amp;</a:t>
            </a:r>
            <a:r>
              <a:rPr sz="2000" b="1" spc="35" dirty="0">
                <a:latin typeface="Times New Roman" panose="02020603050405020304" pitchFamily="18" charset="0"/>
                <a:cs typeface="Times New Roman" panose="02020603050405020304" pitchFamily="18" charset="0"/>
              </a:rPr>
              <a:t> </a:t>
            </a:r>
            <a:r>
              <a:rPr sz="2000" b="1" spc="-40" dirty="0">
                <a:latin typeface="Times New Roman" panose="02020603050405020304" pitchFamily="18" charset="0"/>
                <a:cs typeface="Times New Roman" panose="02020603050405020304" pitchFamily="18" charset="0"/>
              </a:rPr>
              <a:t>PyTorch</a:t>
            </a:r>
            <a:endParaRPr sz="2000" dirty="0">
              <a:latin typeface="Times New Roman" panose="02020603050405020304" pitchFamily="18" charset="0"/>
              <a:cs typeface="Times New Roman" panose="02020603050405020304" pitchFamily="18" charset="0"/>
            </a:endParaRPr>
          </a:p>
          <a:p>
            <a:pPr marL="1103630" lvl="1" indent="-343535">
              <a:lnSpc>
                <a:spcPct val="100000"/>
              </a:lnSpc>
              <a:spcBef>
                <a:spcPts val="1440"/>
              </a:spcBef>
              <a:buClr>
                <a:srgbClr val="0000FF"/>
              </a:buClr>
              <a:buFont typeface="Wingdings" panose="05000000000000000000" pitchFamily="2" charset="2"/>
              <a:buChar char="q"/>
              <a:tabLst>
                <a:tab pos="1104265" algn="l"/>
              </a:tabLst>
            </a:pPr>
            <a:r>
              <a:rPr sz="2000" b="1" spc="-25" dirty="0">
                <a:latin typeface="Times New Roman" panose="02020603050405020304" pitchFamily="18" charset="0"/>
                <a:cs typeface="Times New Roman" panose="02020603050405020304" pitchFamily="18" charset="0"/>
              </a:rPr>
              <a:t>TensorFlow</a:t>
            </a:r>
            <a:endParaRPr sz="2000" dirty="0">
              <a:latin typeface="Times New Roman" panose="02020603050405020304" pitchFamily="18" charset="0"/>
              <a:cs typeface="Times New Roman" panose="02020603050405020304" pitchFamily="18" charset="0"/>
            </a:endParaRPr>
          </a:p>
          <a:p>
            <a:pPr marL="1103630" lvl="1" indent="-343535">
              <a:lnSpc>
                <a:spcPct val="100000"/>
              </a:lnSpc>
              <a:spcBef>
                <a:spcPts val="1440"/>
              </a:spcBef>
              <a:buClr>
                <a:srgbClr val="0000FF"/>
              </a:buClr>
              <a:buFont typeface="Wingdings" panose="05000000000000000000" pitchFamily="2" charset="2"/>
              <a:buChar char="q"/>
              <a:tabLst>
                <a:tab pos="1104265" algn="l"/>
              </a:tabLst>
            </a:pPr>
            <a:r>
              <a:rPr sz="2000" b="1" dirty="0">
                <a:latin typeface="Times New Roman" panose="02020603050405020304" pitchFamily="18" charset="0"/>
                <a:cs typeface="Times New Roman" panose="02020603050405020304" pitchFamily="18" charset="0"/>
              </a:rPr>
              <a:t>Keras</a:t>
            </a:r>
            <a:endParaRPr sz="2000" dirty="0">
              <a:latin typeface="Times New Roman" panose="02020603050405020304" pitchFamily="18" charset="0"/>
              <a:cs typeface="Times New Roman" panose="02020603050405020304" pitchFamily="18" charset="0"/>
            </a:endParaRPr>
          </a:p>
          <a:p>
            <a:pPr marL="1103630" lvl="1" indent="-343535">
              <a:lnSpc>
                <a:spcPct val="100000"/>
              </a:lnSpc>
              <a:spcBef>
                <a:spcPts val="1440"/>
              </a:spcBef>
              <a:buClr>
                <a:srgbClr val="0000FF"/>
              </a:buClr>
              <a:buFont typeface="Wingdings" panose="05000000000000000000" pitchFamily="2" charset="2"/>
              <a:buChar char="q"/>
              <a:tabLst>
                <a:tab pos="1104265" algn="l"/>
              </a:tabLst>
            </a:pPr>
            <a:r>
              <a:rPr sz="2000" b="1" spc="-5" dirty="0">
                <a:latin typeface="Times New Roman" panose="02020603050405020304" pitchFamily="18" charset="0"/>
                <a:cs typeface="Times New Roman" panose="02020603050405020304" pitchFamily="18" charset="0"/>
              </a:rPr>
              <a:t>MXNet</a:t>
            </a:r>
            <a:endParaRPr sz="2400" dirty="0">
              <a:latin typeface="Times New Roman" panose="02020603050405020304" pitchFamily="18" charset="0"/>
              <a:cs typeface="Times New Roman" panose="02020603050405020304" pitchFamily="18" charset="0"/>
            </a:endParaRPr>
          </a:p>
        </p:txBody>
      </p:sp>
      <p:sp>
        <p:nvSpPr>
          <p:cNvPr id="6" name="object 3"/>
          <p:cNvSpPr/>
          <p:nvPr/>
        </p:nvSpPr>
        <p:spPr>
          <a:xfrm>
            <a:off x="3907155" y="2350770"/>
            <a:ext cx="4802505" cy="336677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2" name="object 4"/>
          <p:cNvSpPr txBox="1"/>
          <p:nvPr/>
        </p:nvSpPr>
        <p:spPr>
          <a:xfrm>
            <a:off x="167640" y="726440"/>
            <a:ext cx="8808720" cy="5564505"/>
          </a:xfrm>
          <a:prstGeom prst="rect">
            <a:avLst/>
          </a:prstGeom>
        </p:spPr>
        <p:txBody>
          <a:bodyPr vert="horz" wrap="square" lIns="0" tIns="12065" rIns="0" bIns="0" rtlCol="0">
            <a:spAutoFit/>
          </a:bodyPr>
          <a:lstStyle/>
          <a:p>
            <a:pPr marL="23495">
              <a:lnSpc>
                <a:spcPct val="100000"/>
              </a:lnSpc>
              <a:spcBef>
                <a:spcPts val="95"/>
              </a:spcBef>
            </a:pPr>
            <a:r>
              <a:rPr sz="2800" b="1" spc="-5" dirty="0">
                <a:latin typeface="Times New Roman" panose="02020603050405020304" pitchFamily="18" charset="0"/>
                <a:cs typeface="Times New Roman" panose="02020603050405020304" pitchFamily="18" charset="0"/>
              </a:rPr>
              <a:t>Caffe</a:t>
            </a:r>
            <a:endParaRPr sz="2800" dirty="0">
              <a:latin typeface="Times New Roman" panose="02020603050405020304" pitchFamily="18" charset="0"/>
              <a:cs typeface="Times New Roman" panose="02020603050405020304" pitchFamily="18" charset="0"/>
            </a:endParaRPr>
          </a:p>
          <a:p>
            <a:pPr marL="355600" marR="255270" indent="-342900" algn="just">
              <a:lnSpc>
                <a:spcPct val="150000"/>
              </a:lnSpc>
              <a:spcBef>
                <a:spcPts val="335"/>
              </a:spcBef>
              <a:buFont typeface="Wingdings" panose="05000000000000000000"/>
              <a:buChar char=""/>
              <a:tabLst>
                <a:tab pos="355600" algn="l"/>
              </a:tabLst>
            </a:pPr>
            <a:r>
              <a:rPr sz="2000" spc="-10" dirty="0">
                <a:latin typeface="Times New Roman" panose="02020603050405020304" pitchFamily="18" charset="0"/>
                <a:cs typeface="Times New Roman" panose="02020603050405020304" pitchFamily="18" charset="0"/>
              </a:rPr>
              <a:t>Caffe</a:t>
            </a:r>
            <a:r>
              <a:rPr sz="2000" dirty="0">
                <a:latin typeface="Times New Roman" panose="02020603050405020304" pitchFamily="18" charset="0"/>
                <a:cs typeface="Times New Roman" panose="02020603050405020304" pitchFamily="18" charset="0"/>
              </a:rPr>
              <a:t>的全</a:t>
            </a:r>
            <a:r>
              <a:rPr sz="2000" spc="-15" dirty="0">
                <a:latin typeface="Times New Roman" panose="02020603050405020304" pitchFamily="18" charset="0"/>
                <a:cs typeface="Times New Roman" panose="02020603050405020304" pitchFamily="18" charset="0"/>
              </a:rPr>
              <a:t>称</a:t>
            </a:r>
            <a:r>
              <a:rPr sz="2000" dirty="0">
                <a:latin typeface="Times New Roman" panose="02020603050405020304" pitchFamily="18" charset="0"/>
                <a:cs typeface="Times New Roman" panose="02020603050405020304" pitchFamily="18" charset="0"/>
              </a:rPr>
              <a:t>是</a:t>
            </a:r>
            <a:r>
              <a:rPr sz="2000" spc="-5" dirty="0">
                <a:latin typeface="Times New Roman" panose="02020603050405020304" pitchFamily="18" charset="0"/>
                <a:cs typeface="Times New Roman" panose="02020603050405020304" pitchFamily="18" charset="0"/>
              </a:rPr>
              <a:t>Convolutional</a:t>
            </a:r>
            <a:r>
              <a:rPr sz="2000" spc="27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Architecture</a:t>
            </a:r>
            <a:r>
              <a:rPr sz="2000" spc="27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for</a:t>
            </a:r>
            <a:r>
              <a:rPr sz="2000" spc="28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Fast</a:t>
            </a:r>
            <a:r>
              <a:rPr sz="2000" spc="27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Feature</a:t>
            </a:r>
            <a:r>
              <a:rPr sz="2000" spc="28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Embedding，</a:t>
            </a:r>
            <a:r>
              <a:rPr sz="2000" spc="-15" dirty="0">
                <a:latin typeface="Times New Roman" panose="02020603050405020304" pitchFamily="18" charset="0"/>
                <a:cs typeface="Times New Roman" panose="02020603050405020304" pitchFamily="18" charset="0"/>
              </a:rPr>
              <a:t>它</a:t>
            </a:r>
            <a:r>
              <a:rPr sz="2000" dirty="0">
                <a:latin typeface="Times New Roman" panose="02020603050405020304" pitchFamily="18" charset="0"/>
                <a:cs typeface="Times New Roman" panose="02020603050405020304" pitchFamily="18" charset="0"/>
              </a:rPr>
              <a:t>是一</a:t>
            </a:r>
            <a:r>
              <a:rPr sz="2000" spc="-10" dirty="0">
                <a:latin typeface="Times New Roman" panose="02020603050405020304" pitchFamily="18" charset="0"/>
                <a:cs typeface="Times New Roman" panose="02020603050405020304" pitchFamily="18" charset="0"/>
              </a:rPr>
              <a:t>个</a:t>
            </a:r>
            <a:r>
              <a:rPr sz="2000" dirty="0">
                <a:solidFill>
                  <a:srgbClr val="FF0000"/>
                </a:solidFill>
                <a:latin typeface="Times New Roman" panose="02020603050405020304" pitchFamily="18" charset="0"/>
                <a:cs typeface="Times New Roman" panose="02020603050405020304" pitchFamily="18" charset="0"/>
              </a:rPr>
              <a:t>清晰</a:t>
            </a:r>
            <a:r>
              <a:rPr sz="2000" dirty="0">
                <a:latin typeface="Times New Roman" panose="02020603050405020304" pitchFamily="18" charset="0"/>
                <a:cs typeface="Times New Roman" panose="02020603050405020304" pitchFamily="18" charset="0"/>
              </a:rPr>
              <a:t>、</a:t>
            </a:r>
            <a:r>
              <a:rPr sz="2000" spc="-15" dirty="0">
                <a:solidFill>
                  <a:srgbClr val="FF0000"/>
                </a:solidFill>
                <a:latin typeface="Times New Roman" panose="02020603050405020304" pitchFamily="18" charset="0"/>
                <a:cs typeface="Times New Roman" panose="02020603050405020304" pitchFamily="18" charset="0"/>
              </a:rPr>
              <a:t>高</a:t>
            </a:r>
            <a:r>
              <a:rPr sz="2000" dirty="0">
                <a:solidFill>
                  <a:srgbClr val="FF0000"/>
                </a:solidFill>
                <a:latin typeface="Times New Roman" panose="02020603050405020304" pitchFamily="18" charset="0"/>
                <a:cs typeface="Times New Roman" panose="02020603050405020304" pitchFamily="18" charset="0"/>
              </a:rPr>
              <a:t>效</a:t>
            </a:r>
            <a:r>
              <a:rPr sz="2000" spc="-15" dirty="0">
                <a:latin typeface="Times New Roman" panose="02020603050405020304" pitchFamily="18" charset="0"/>
                <a:cs typeface="Times New Roman" panose="02020603050405020304" pitchFamily="18" charset="0"/>
              </a:rPr>
              <a:t>的</a:t>
            </a:r>
            <a:r>
              <a:rPr sz="2000" dirty="0">
                <a:latin typeface="Times New Roman" panose="02020603050405020304" pitchFamily="18" charset="0"/>
                <a:cs typeface="Times New Roman" panose="02020603050405020304" pitchFamily="18" charset="0"/>
              </a:rPr>
              <a:t>深度</a:t>
            </a:r>
            <a:r>
              <a:rPr sz="2000" spc="30" dirty="0">
                <a:latin typeface="Times New Roman" panose="02020603050405020304" pitchFamily="18" charset="0"/>
                <a:cs typeface="Times New Roman" panose="02020603050405020304" pitchFamily="18" charset="0"/>
              </a:rPr>
              <a:t>学</a:t>
            </a:r>
            <a:r>
              <a:rPr sz="2000" spc="20" dirty="0">
                <a:latin typeface="Times New Roman" panose="02020603050405020304" pitchFamily="18" charset="0"/>
                <a:cs typeface="Times New Roman" panose="02020603050405020304" pitchFamily="18" charset="0"/>
              </a:rPr>
              <a:t>习框</a:t>
            </a:r>
            <a:r>
              <a:rPr sz="2000" spc="25" dirty="0">
                <a:latin typeface="Times New Roman" panose="02020603050405020304" pitchFamily="18" charset="0"/>
                <a:cs typeface="Times New Roman" panose="02020603050405020304" pitchFamily="18" charset="0"/>
              </a:rPr>
              <a:t>架</a:t>
            </a:r>
            <a:r>
              <a:rPr sz="2000" spc="35" dirty="0">
                <a:latin typeface="Times New Roman" panose="02020603050405020304" pitchFamily="18" charset="0"/>
                <a:cs typeface="Times New Roman" panose="02020603050405020304" pitchFamily="18" charset="0"/>
              </a:rPr>
              <a:t>，</a:t>
            </a:r>
            <a:r>
              <a:rPr sz="2000" spc="20" dirty="0">
                <a:latin typeface="Times New Roman" panose="02020603050405020304" pitchFamily="18" charset="0"/>
                <a:cs typeface="Times New Roman" panose="02020603050405020304" pitchFamily="18" charset="0"/>
              </a:rPr>
              <a:t>于</a:t>
            </a:r>
            <a:r>
              <a:rPr sz="2000" spc="5" dirty="0">
                <a:latin typeface="Times New Roman" panose="02020603050405020304" pitchFamily="18" charset="0"/>
                <a:cs typeface="Times New Roman" panose="02020603050405020304" pitchFamily="18" charset="0"/>
              </a:rPr>
              <a:t>2013</a:t>
            </a:r>
            <a:r>
              <a:rPr sz="2000" spc="30" dirty="0">
                <a:latin typeface="Times New Roman" panose="02020603050405020304" pitchFamily="18" charset="0"/>
                <a:cs typeface="Times New Roman" panose="02020603050405020304" pitchFamily="18" charset="0"/>
              </a:rPr>
              <a:t>年</a:t>
            </a:r>
            <a:r>
              <a:rPr sz="2000" spc="20" dirty="0">
                <a:latin typeface="Times New Roman" panose="02020603050405020304" pitchFamily="18" charset="0"/>
                <a:cs typeface="Times New Roman" panose="02020603050405020304" pitchFamily="18" charset="0"/>
              </a:rPr>
              <a:t>底由加</a:t>
            </a:r>
            <a:r>
              <a:rPr sz="2000" spc="30" dirty="0">
                <a:latin typeface="Times New Roman" panose="02020603050405020304" pitchFamily="18" charset="0"/>
                <a:cs typeface="Times New Roman" panose="02020603050405020304" pitchFamily="18" charset="0"/>
              </a:rPr>
              <a:t>州</a:t>
            </a:r>
            <a:r>
              <a:rPr sz="2000" spc="20" dirty="0">
                <a:latin typeface="Times New Roman" panose="02020603050405020304" pitchFamily="18" charset="0"/>
                <a:cs typeface="Times New Roman" panose="02020603050405020304" pitchFamily="18" charset="0"/>
              </a:rPr>
              <a:t>大学伯</a:t>
            </a:r>
            <a:r>
              <a:rPr sz="2000" spc="30" dirty="0">
                <a:latin typeface="Times New Roman" panose="02020603050405020304" pitchFamily="18" charset="0"/>
                <a:cs typeface="Times New Roman" panose="02020603050405020304" pitchFamily="18" charset="0"/>
              </a:rPr>
              <a:t>克</a:t>
            </a:r>
            <a:r>
              <a:rPr sz="2000" spc="20" dirty="0">
                <a:latin typeface="Times New Roman" panose="02020603050405020304" pitchFamily="18" charset="0"/>
                <a:cs typeface="Times New Roman" panose="02020603050405020304" pitchFamily="18" charset="0"/>
              </a:rPr>
              <a:t>利</a:t>
            </a:r>
            <a:r>
              <a:rPr sz="2000" spc="30" dirty="0">
                <a:latin typeface="Times New Roman" panose="02020603050405020304" pitchFamily="18" charset="0"/>
                <a:cs typeface="Times New Roman" panose="02020603050405020304" pitchFamily="18" charset="0"/>
              </a:rPr>
              <a:t>分</a:t>
            </a:r>
            <a:r>
              <a:rPr sz="2000" spc="20" dirty="0">
                <a:latin typeface="Times New Roman" panose="02020603050405020304" pitchFamily="18" charset="0"/>
                <a:cs typeface="Times New Roman" panose="02020603050405020304" pitchFamily="18" charset="0"/>
              </a:rPr>
              <a:t>校开</a:t>
            </a:r>
            <a:r>
              <a:rPr sz="2000" spc="50" dirty="0">
                <a:latin typeface="Times New Roman" panose="02020603050405020304" pitchFamily="18" charset="0"/>
                <a:cs typeface="Times New Roman" panose="02020603050405020304" pitchFamily="18" charset="0"/>
              </a:rPr>
              <a:t>发</a:t>
            </a:r>
            <a:r>
              <a:rPr sz="2000" spc="35" dirty="0">
                <a:latin typeface="Times New Roman" panose="02020603050405020304" pitchFamily="18" charset="0"/>
                <a:cs typeface="Times New Roman" panose="02020603050405020304" pitchFamily="18" charset="0"/>
              </a:rPr>
              <a:t>，</a:t>
            </a:r>
            <a:r>
              <a:rPr sz="2000" spc="20" dirty="0">
                <a:latin typeface="Times New Roman" panose="02020603050405020304" pitchFamily="18" charset="0"/>
                <a:cs typeface="Times New Roman" panose="02020603050405020304" pitchFamily="18" charset="0"/>
              </a:rPr>
              <a:t>核</a:t>
            </a:r>
            <a:r>
              <a:rPr sz="2000" spc="30" dirty="0">
                <a:latin typeface="Times New Roman" panose="02020603050405020304" pitchFamily="18" charset="0"/>
                <a:cs typeface="Times New Roman" panose="02020603050405020304" pitchFamily="18" charset="0"/>
              </a:rPr>
              <a:t>心</a:t>
            </a:r>
            <a:r>
              <a:rPr sz="2000" spc="20" dirty="0">
                <a:latin typeface="Times New Roman" panose="02020603050405020304" pitchFamily="18" charset="0"/>
                <a:cs typeface="Times New Roman" panose="02020603050405020304" pitchFamily="18" charset="0"/>
              </a:rPr>
              <a:t>语言</a:t>
            </a:r>
            <a:r>
              <a:rPr sz="2000" spc="40" dirty="0">
                <a:latin typeface="Times New Roman" panose="02020603050405020304" pitchFamily="18" charset="0"/>
                <a:cs typeface="Times New Roman" panose="02020603050405020304" pitchFamily="18" charset="0"/>
              </a:rPr>
              <a:t>是</a:t>
            </a:r>
            <a:r>
              <a:rPr sz="2000" spc="5" dirty="0">
                <a:latin typeface="Times New Roman" panose="02020603050405020304" pitchFamily="18" charset="0"/>
                <a:cs typeface="Times New Roman" panose="02020603050405020304" pitchFamily="18" charset="0"/>
              </a:rPr>
              <a:t>C++</a:t>
            </a:r>
            <a:r>
              <a:rPr sz="2000" spc="35" dirty="0">
                <a:latin typeface="Times New Roman" panose="02020603050405020304" pitchFamily="18" charset="0"/>
                <a:cs typeface="Times New Roman" panose="02020603050405020304" pitchFamily="18" charset="0"/>
              </a:rPr>
              <a:t>。</a:t>
            </a:r>
            <a:r>
              <a:rPr sz="2000" spc="20" dirty="0">
                <a:latin typeface="Times New Roman" panose="02020603050405020304" pitchFamily="18" charset="0"/>
                <a:cs typeface="Times New Roman" panose="02020603050405020304" pitchFamily="18" charset="0"/>
              </a:rPr>
              <a:t>它支持</a:t>
            </a:r>
            <a:r>
              <a:rPr sz="2000" spc="35" dirty="0">
                <a:latin typeface="Times New Roman" panose="02020603050405020304" pitchFamily="18" charset="0"/>
                <a:cs typeface="Times New Roman" panose="02020603050405020304" pitchFamily="18" charset="0"/>
              </a:rPr>
              <a:t>命</a:t>
            </a:r>
            <a:r>
              <a:rPr sz="2000" spc="20" dirty="0">
                <a:latin typeface="Times New Roman" panose="02020603050405020304" pitchFamily="18" charset="0"/>
                <a:cs typeface="Times New Roman" panose="02020603050405020304" pitchFamily="18" charset="0"/>
              </a:rPr>
              <a:t>令</a:t>
            </a:r>
            <a:r>
              <a:rPr sz="2000" spc="25" dirty="0">
                <a:latin typeface="Times New Roman" panose="02020603050405020304" pitchFamily="18" charset="0"/>
                <a:cs typeface="Times New Roman" panose="02020603050405020304" pitchFamily="18" charset="0"/>
              </a:rPr>
              <a:t>行</a:t>
            </a:r>
            <a:r>
              <a:rPr sz="2000" spc="35" dirty="0">
                <a:latin typeface="Times New Roman" panose="02020603050405020304" pitchFamily="18" charset="0"/>
                <a:cs typeface="Times New Roman" panose="02020603050405020304" pitchFamily="18" charset="0"/>
              </a:rPr>
              <a:t>、</a:t>
            </a:r>
            <a:r>
              <a:rPr sz="2000" dirty="0">
                <a:latin typeface="Times New Roman" panose="02020603050405020304" pitchFamily="18" charset="0"/>
                <a:cs typeface="Times New Roman" panose="02020603050405020304" pitchFamily="18" charset="0"/>
              </a:rPr>
              <a:t>Python和 </a:t>
            </a:r>
            <a:r>
              <a:rPr sz="2000" spc="-35" dirty="0">
                <a:latin typeface="Times New Roman" panose="02020603050405020304" pitchFamily="18" charset="0"/>
                <a:cs typeface="Times New Roman" panose="02020603050405020304" pitchFamily="18" charset="0"/>
              </a:rPr>
              <a:t>MATLAB</a:t>
            </a:r>
            <a:r>
              <a:rPr sz="2000" spc="5" dirty="0">
                <a:latin typeface="Times New Roman" panose="02020603050405020304" pitchFamily="18" charset="0"/>
                <a:cs typeface="Times New Roman" panose="02020603050405020304" pitchFamily="18" charset="0"/>
              </a:rPr>
              <a:t>接</a:t>
            </a:r>
            <a:r>
              <a:rPr sz="2000" dirty="0">
                <a:latin typeface="Times New Roman" panose="02020603050405020304" pitchFamily="18" charset="0"/>
                <a:cs typeface="Times New Roman" panose="02020603050405020304" pitchFamily="18" charset="0"/>
              </a:rPr>
              <a:t>口。</a:t>
            </a:r>
            <a:r>
              <a:rPr sz="2000" spc="-10" dirty="0">
                <a:latin typeface="Times New Roman" panose="02020603050405020304" pitchFamily="18" charset="0"/>
                <a:cs typeface="Times New Roman" panose="02020603050405020304" pitchFamily="18" charset="0"/>
              </a:rPr>
              <a:t>Caffe</a:t>
            </a:r>
            <a:r>
              <a:rPr sz="2000" spc="5" dirty="0">
                <a:latin typeface="Times New Roman" panose="02020603050405020304" pitchFamily="18" charset="0"/>
                <a:cs typeface="Times New Roman" panose="02020603050405020304" pitchFamily="18" charset="0"/>
              </a:rPr>
              <a:t>的一</a:t>
            </a:r>
            <a:r>
              <a:rPr sz="2000" spc="-5" dirty="0">
                <a:latin typeface="Times New Roman" panose="02020603050405020304" pitchFamily="18" charset="0"/>
                <a:cs typeface="Times New Roman" panose="02020603050405020304" pitchFamily="18" charset="0"/>
              </a:rPr>
              <a:t>个</a:t>
            </a:r>
            <a:r>
              <a:rPr sz="2000" spc="-10" dirty="0">
                <a:latin typeface="Times New Roman" panose="02020603050405020304" pitchFamily="18" charset="0"/>
                <a:cs typeface="Times New Roman" panose="02020603050405020304" pitchFamily="18" charset="0"/>
              </a:rPr>
              <a:t>重</a:t>
            </a:r>
            <a:r>
              <a:rPr sz="2000" spc="5" dirty="0">
                <a:latin typeface="Times New Roman" panose="02020603050405020304" pitchFamily="18" charset="0"/>
                <a:cs typeface="Times New Roman" panose="02020603050405020304" pitchFamily="18" charset="0"/>
              </a:rPr>
              <a:t>要特</a:t>
            </a:r>
            <a:r>
              <a:rPr sz="2000" spc="-20" dirty="0">
                <a:latin typeface="Times New Roman" panose="02020603050405020304" pitchFamily="18" charset="0"/>
                <a:cs typeface="Times New Roman" panose="02020603050405020304" pitchFamily="18" charset="0"/>
              </a:rPr>
              <a:t>色</a:t>
            </a:r>
            <a:r>
              <a:rPr sz="2000" spc="5" dirty="0">
                <a:latin typeface="Times New Roman" panose="02020603050405020304" pitchFamily="18" charset="0"/>
                <a:cs typeface="Times New Roman" panose="02020603050405020304" pitchFamily="18" charset="0"/>
              </a:rPr>
              <a:t>是可</a:t>
            </a:r>
            <a:r>
              <a:rPr sz="2000" spc="-20" dirty="0">
                <a:latin typeface="Times New Roman" panose="02020603050405020304" pitchFamily="18" charset="0"/>
                <a:cs typeface="Times New Roman" panose="02020603050405020304" pitchFamily="18" charset="0"/>
              </a:rPr>
              <a:t>以</a:t>
            </a:r>
            <a:r>
              <a:rPr sz="2000" spc="5" dirty="0">
                <a:latin typeface="Times New Roman" panose="02020603050405020304" pitchFamily="18" charset="0"/>
                <a:cs typeface="Times New Roman" panose="02020603050405020304" pitchFamily="18" charset="0"/>
              </a:rPr>
              <a:t>在不</a:t>
            </a:r>
            <a:r>
              <a:rPr sz="2000" spc="-20" dirty="0">
                <a:latin typeface="Times New Roman" panose="02020603050405020304" pitchFamily="18" charset="0"/>
                <a:cs typeface="Times New Roman" panose="02020603050405020304" pitchFamily="18" charset="0"/>
              </a:rPr>
              <a:t>编</a:t>
            </a:r>
            <a:r>
              <a:rPr sz="2000" spc="5" dirty="0">
                <a:latin typeface="Times New Roman" panose="02020603050405020304" pitchFamily="18" charset="0"/>
                <a:cs typeface="Times New Roman" panose="02020603050405020304" pitchFamily="18" charset="0"/>
              </a:rPr>
              <a:t>写代</a:t>
            </a:r>
            <a:r>
              <a:rPr sz="2000" spc="-20" dirty="0">
                <a:latin typeface="Times New Roman" panose="02020603050405020304" pitchFamily="18" charset="0"/>
                <a:cs typeface="Times New Roman" panose="02020603050405020304" pitchFamily="18" charset="0"/>
              </a:rPr>
              <a:t>码</a:t>
            </a:r>
            <a:r>
              <a:rPr sz="2000" spc="5" dirty="0">
                <a:latin typeface="Times New Roman" panose="02020603050405020304" pitchFamily="18" charset="0"/>
                <a:cs typeface="Times New Roman" panose="02020603050405020304" pitchFamily="18" charset="0"/>
              </a:rPr>
              <a:t>的情</a:t>
            </a:r>
            <a:r>
              <a:rPr sz="2000" spc="-20" dirty="0">
                <a:latin typeface="Times New Roman" panose="02020603050405020304" pitchFamily="18" charset="0"/>
                <a:cs typeface="Times New Roman" panose="02020603050405020304" pitchFamily="18" charset="0"/>
              </a:rPr>
              <a:t>况</a:t>
            </a:r>
            <a:r>
              <a:rPr sz="2000" spc="5" dirty="0">
                <a:latin typeface="Times New Roman" panose="02020603050405020304" pitchFamily="18" charset="0"/>
                <a:cs typeface="Times New Roman" panose="02020603050405020304" pitchFamily="18" charset="0"/>
              </a:rPr>
              <a:t>下训</a:t>
            </a:r>
            <a:r>
              <a:rPr sz="2000" spc="-20" dirty="0">
                <a:latin typeface="Times New Roman" panose="02020603050405020304" pitchFamily="18" charset="0"/>
                <a:cs typeface="Times New Roman" panose="02020603050405020304" pitchFamily="18" charset="0"/>
              </a:rPr>
              <a:t>练</a:t>
            </a:r>
            <a:r>
              <a:rPr sz="2000" spc="5" dirty="0">
                <a:latin typeface="Times New Roman" panose="02020603050405020304" pitchFamily="18" charset="0"/>
                <a:cs typeface="Times New Roman" panose="02020603050405020304" pitchFamily="18" charset="0"/>
              </a:rPr>
              <a:t>和部</a:t>
            </a:r>
            <a:r>
              <a:rPr sz="2000" spc="-20" dirty="0">
                <a:latin typeface="Times New Roman" panose="02020603050405020304" pitchFamily="18" charset="0"/>
                <a:cs typeface="Times New Roman" panose="02020603050405020304" pitchFamily="18" charset="0"/>
              </a:rPr>
              <a:t>署</a:t>
            </a:r>
            <a:r>
              <a:rPr sz="2000" spc="5" dirty="0">
                <a:latin typeface="Times New Roman" panose="02020603050405020304" pitchFamily="18" charset="0"/>
                <a:cs typeface="Times New Roman" panose="02020603050405020304" pitchFamily="18" charset="0"/>
              </a:rPr>
              <a:t>模</a:t>
            </a:r>
            <a:r>
              <a:rPr sz="2000" spc="10" dirty="0">
                <a:latin typeface="Times New Roman" panose="02020603050405020304" pitchFamily="18" charset="0"/>
                <a:cs typeface="Times New Roman" panose="02020603050405020304" pitchFamily="18" charset="0"/>
              </a:rPr>
              <a:t>型</a:t>
            </a:r>
            <a:r>
              <a:rPr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12700">
              <a:lnSpc>
                <a:spcPct val="100000"/>
              </a:lnSpc>
              <a:spcBef>
                <a:spcPts val="1200"/>
              </a:spcBef>
            </a:pPr>
            <a:r>
              <a:rPr sz="2000" spc="-5" dirty="0">
                <a:solidFill>
                  <a:srgbClr val="0462C1"/>
                </a:solidFill>
                <a:uFill>
                  <a:solidFill>
                    <a:srgbClr val="0462C1"/>
                  </a:solidFill>
                </a:uFill>
                <a:latin typeface="Times New Roman" panose="02020603050405020304" pitchFamily="18" charset="0"/>
                <a:cs typeface="Times New Roman" panose="02020603050405020304" pitchFamily="18" charset="0"/>
              </a:rPr>
              <a:t>      </a:t>
            </a:r>
            <a:r>
              <a:rPr sz="2000" u="heavy" spc="-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2"/>
              </a:rPr>
              <a:t>https://github.com/BVLC/caffe</a:t>
            </a:r>
            <a:endParaRPr sz="2000" dirty="0">
              <a:latin typeface="Times New Roman" panose="02020603050405020304" pitchFamily="18" charset="0"/>
              <a:cs typeface="Times New Roman" panose="02020603050405020304" pitchFamily="18" charset="0"/>
            </a:endParaRPr>
          </a:p>
          <a:p>
            <a:pPr marL="366395" marR="5080" indent="-343535">
              <a:lnSpc>
                <a:spcPct val="150000"/>
              </a:lnSpc>
              <a:spcBef>
                <a:spcPts val="0"/>
              </a:spcBef>
              <a:spcAft>
                <a:spcPts val="0"/>
              </a:spcAft>
              <a:buFont typeface="Wingdings" panose="05000000000000000000"/>
              <a:buChar char=""/>
              <a:tabLst>
                <a:tab pos="366395" algn="l"/>
                <a:tab pos="367030" algn="l"/>
              </a:tabLst>
            </a:pPr>
            <a:r>
              <a:rPr sz="2000" spc="-5" dirty="0">
                <a:latin typeface="Times New Roman" panose="02020603050405020304" pitchFamily="18" charset="0"/>
                <a:cs typeface="Times New Roman" panose="02020603050405020304" pitchFamily="18" charset="0"/>
              </a:rPr>
              <a:t>Caffe2</a:t>
            </a:r>
            <a:r>
              <a:rPr sz="2000" spc="25" dirty="0">
                <a:latin typeface="Times New Roman" panose="02020603050405020304" pitchFamily="18" charset="0"/>
                <a:cs typeface="Times New Roman" panose="02020603050405020304" pitchFamily="18" charset="0"/>
              </a:rPr>
              <a:t>是</a:t>
            </a:r>
            <a:r>
              <a:rPr sz="2000" spc="35" dirty="0">
                <a:latin typeface="Times New Roman" panose="02020603050405020304" pitchFamily="18" charset="0"/>
                <a:cs typeface="Times New Roman" panose="02020603050405020304" pitchFamily="18" charset="0"/>
              </a:rPr>
              <a:t>由</a:t>
            </a:r>
            <a:r>
              <a:rPr sz="2000" dirty="0">
                <a:latin typeface="Times New Roman" panose="02020603050405020304" pitchFamily="18" charset="0"/>
                <a:cs typeface="Times New Roman" panose="02020603050405020304" pitchFamily="18" charset="0"/>
              </a:rPr>
              <a:t>Facebook</a:t>
            </a:r>
            <a:r>
              <a:rPr sz="2000" spc="35" dirty="0">
                <a:latin typeface="Times New Roman" panose="02020603050405020304" pitchFamily="18" charset="0"/>
                <a:cs typeface="Times New Roman" panose="02020603050405020304" pitchFamily="18" charset="0"/>
              </a:rPr>
              <a:t>组</a:t>
            </a:r>
            <a:r>
              <a:rPr sz="2000" spc="25" dirty="0">
                <a:latin typeface="Times New Roman" panose="02020603050405020304" pitchFamily="18" charset="0"/>
                <a:cs typeface="Times New Roman" panose="02020603050405020304" pitchFamily="18" charset="0"/>
              </a:rPr>
              <a:t>织开</a:t>
            </a:r>
            <a:r>
              <a:rPr sz="2000" spc="35" dirty="0">
                <a:latin typeface="Times New Roman" panose="02020603050405020304" pitchFamily="18" charset="0"/>
                <a:cs typeface="Times New Roman" panose="02020603050405020304" pitchFamily="18" charset="0"/>
              </a:rPr>
              <a:t>发</a:t>
            </a:r>
            <a:r>
              <a:rPr sz="2000" spc="25" dirty="0">
                <a:latin typeface="Times New Roman" panose="02020603050405020304" pitchFamily="18" charset="0"/>
                <a:cs typeface="Times New Roman" panose="02020603050405020304" pitchFamily="18" charset="0"/>
              </a:rPr>
              <a:t>的一</a:t>
            </a:r>
            <a:r>
              <a:rPr sz="2000" spc="45" dirty="0">
                <a:latin typeface="Times New Roman" panose="02020603050405020304" pitchFamily="18" charset="0"/>
                <a:cs typeface="Times New Roman" panose="02020603050405020304" pitchFamily="18" charset="0"/>
              </a:rPr>
              <a:t>个</a:t>
            </a:r>
            <a:r>
              <a:rPr sz="2000" spc="25" dirty="0">
                <a:solidFill>
                  <a:srgbClr val="FF0000"/>
                </a:solidFill>
                <a:latin typeface="Times New Roman" panose="02020603050405020304" pitchFamily="18" charset="0"/>
                <a:cs typeface="Times New Roman" panose="02020603050405020304" pitchFamily="18" charset="0"/>
              </a:rPr>
              <a:t>轻量</a:t>
            </a:r>
            <a:r>
              <a:rPr sz="2000" spc="40" dirty="0">
                <a:solidFill>
                  <a:srgbClr val="FF0000"/>
                </a:solidFill>
                <a:latin typeface="Times New Roman" panose="02020603050405020304" pitchFamily="18" charset="0"/>
                <a:cs typeface="Times New Roman" panose="02020603050405020304" pitchFamily="18" charset="0"/>
              </a:rPr>
              <a:t>级</a:t>
            </a:r>
            <a:r>
              <a:rPr sz="2000" spc="25" dirty="0">
                <a:latin typeface="Times New Roman" panose="02020603050405020304" pitchFamily="18" charset="0"/>
                <a:cs typeface="Times New Roman" panose="02020603050405020304" pitchFamily="18" charset="0"/>
              </a:rPr>
              <a:t>的深</a:t>
            </a:r>
            <a:r>
              <a:rPr sz="2000" spc="35" dirty="0">
                <a:latin typeface="Times New Roman" panose="02020603050405020304" pitchFamily="18" charset="0"/>
                <a:cs typeface="Times New Roman" panose="02020603050405020304" pitchFamily="18" charset="0"/>
              </a:rPr>
              <a:t>度</a:t>
            </a:r>
            <a:r>
              <a:rPr sz="2000" spc="25" dirty="0">
                <a:latin typeface="Times New Roman" panose="02020603050405020304" pitchFamily="18" charset="0"/>
                <a:cs typeface="Times New Roman" panose="02020603050405020304" pitchFamily="18" charset="0"/>
              </a:rPr>
              <a:t>学习</a:t>
            </a:r>
            <a:r>
              <a:rPr sz="2000" spc="35" dirty="0">
                <a:latin typeface="Times New Roman" panose="02020603050405020304" pitchFamily="18" charset="0"/>
                <a:cs typeface="Times New Roman" panose="02020603050405020304" pitchFamily="18" charset="0"/>
              </a:rPr>
              <a:t>框架</a:t>
            </a:r>
            <a:r>
              <a:rPr sz="2000" spc="25" dirty="0">
                <a:latin typeface="Times New Roman" panose="02020603050405020304" pitchFamily="18" charset="0"/>
                <a:cs typeface="Times New Roman" panose="02020603050405020304" pitchFamily="18" charset="0"/>
              </a:rPr>
              <a:t>，</a:t>
            </a:r>
            <a:r>
              <a:rPr sz="2000" spc="35" dirty="0">
                <a:latin typeface="Times New Roman" panose="02020603050405020304" pitchFamily="18" charset="0"/>
                <a:cs typeface="Times New Roman" panose="02020603050405020304" pitchFamily="18" charset="0"/>
              </a:rPr>
              <a:t>具</a:t>
            </a:r>
            <a:r>
              <a:rPr sz="2000" spc="25" dirty="0">
                <a:latin typeface="Times New Roman" panose="02020603050405020304" pitchFamily="18" charset="0"/>
                <a:cs typeface="Times New Roman" panose="02020603050405020304" pitchFamily="18" charset="0"/>
              </a:rPr>
              <a:t>有</a:t>
            </a:r>
            <a:r>
              <a:rPr sz="2000" spc="25" dirty="0">
                <a:solidFill>
                  <a:srgbClr val="FF0000"/>
                </a:solidFill>
                <a:latin typeface="Times New Roman" panose="02020603050405020304" pitchFamily="18" charset="0"/>
                <a:cs typeface="Times New Roman" panose="02020603050405020304" pitchFamily="18" charset="0"/>
              </a:rPr>
              <a:t>模</a:t>
            </a:r>
            <a:r>
              <a:rPr sz="2000" spc="35" dirty="0">
                <a:solidFill>
                  <a:srgbClr val="FF0000"/>
                </a:solidFill>
                <a:latin typeface="Times New Roman" panose="02020603050405020304" pitchFamily="18" charset="0"/>
                <a:cs typeface="Times New Roman" panose="02020603050405020304" pitchFamily="18" charset="0"/>
              </a:rPr>
              <a:t>块</a:t>
            </a:r>
            <a:r>
              <a:rPr sz="2000" spc="25" dirty="0">
                <a:solidFill>
                  <a:srgbClr val="FF0000"/>
                </a:solidFill>
                <a:latin typeface="Times New Roman" panose="02020603050405020304" pitchFamily="18" charset="0"/>
                <a:cs typeface="Times New Roman" panose="02020603050405020304" pitchFamily="18" charset="0"/>
              </a:rPr>
              <a:t>化</a:t>
            </a:r>
            <a:r>
              <a:rPr sz="2000" spc="25" dirty="0">
                <a:latin typeface="Times New Roman" panose="02020603050405020304" pitchFamily="18" charset="0"/>
                <a:cs typeface="Times New Roman" panose="02020603050405020304" pitchFamily="18" charset="0"/>
              </a:rPr>
              <a:t>和</a:t>
            </a:r>
            <a:r>
              <a:rPr sz="2000" spc="35" dirty="0">
                <a:solidFill>
                  <a:srgbClr val="FF0000"/>
                </a:solidFill>
                <a:latin typeface="Times New Roman" panose="02020603050405020304" pitchFamily="18" charset="0"/>
                <a:cs typeface="Times New Roman" panose="02020603050405020304" pitchFamily="18" charset="0"/>
              </a:rPr>
              <a:t>可</a:t>
            </a:r>
            <a:r>
              <a:rPr sz="2000" spc="25" dirty="0">
                <a:solidFill>
                  <a:srgbClr val="FF0000"/>
                </a:solidFill>
                <a:latin typeface="Times New Roman" panose="02020603050405020304" pitchFamily="18" charset="0"/>
                <a:cs typeface="Times New Roman" panose="02020603050405020304" pitchFamily="18" charset="0"/>
              </a:rPr>
              <a:t>扩展</a:t>
            </a:r>
            <a:r>
              <a:rPr sz="2000" spc="45" dirty="0">
                <a:solidFill>
                  <a:srgbClr val="FF0000"/>
                </a:solidFill>
                <a:latin typeface="Times New Roman" panose="02020603050405020304" pitchFamily="18" charset="0"/>
                <a:cs typeface="Times New Roman" panose="02020603050405020304" pitchFamily="18" charset="0"/>
              </a:rPr>
              <a:t>性</a:t>
            </a:r>
            <a:r>
              <a:rPr sz="2000" spc="25" dirty="0">
                <a:latin typeface="Times New Roman" panose="02020603050405020304" pitchFamily="18" charset="0"/>
                <a:cs typeface="Times New Roman" panose="02020603050405020304" pitchFamily="18" charset="0"/>
              </a:rPr>
              <a:t>等特点</a:t>
            </a:r>
            <a:r>
              <a:rPr sz="2000" spc="35" dirty="0">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它 </a:t>
            </a:r>
            <a:r>
              <a:rPr sz="2000" spc="45" dirty="0">
                <a:latin typeface="Times New Roman" panose="02020603050405020304" pitchFamily="18" charset="0"/>
                <a:cs typeface="Times New Roman" panose="02020603050405020304" pitchFamily="18" charset="0"/>
              </a:rPr>
              <a:t>在</a:t>
            </a:r>
            <a:r>
              <a:rPr sz="2000" spc="30" dirty="0">
                <a:latin typeface="Times New Roman" panose="02020603050405020304" pitchFamily="18" charset="0"/>
                <a:cs typeface="Times New Roman" panose="02020603050405020304" pitchFamily="18" charset="0"/>
              </a:rPr>
              <a:t>原</a:t>
            </a:r>
            <a:r>
              <a:rPr sz="2000" spc="45" dirty="0">
                <a:latin typeface="Times New Roman" panose="02020603050405020304" pitchFamily="18" charset="0"/>
                <a:cs typeface="Times New Roman" panose="02020603050405020304" pitchFamily="18" charset="0"/>
              </a:rPr>
              <a:t>来</a:t>
            </a:r>
            <a:r>
              <a:rPr sz="2000" spc="50" dirty="0">
                <a:latin typeface="Times New Roman" panose="02020603050405020304" pitchFamily="18" charset="0"/>
                <a:cs typeface="Times New Roman" panose="02020603050405020304" pitchFamily="18" charset="0"/>
              </a:rPr>
              <a:t>的</a:t>
            </a:r>
            <a:r>
              <a:rPr sz="2000" spc="-5" dirty="0">
                <a:latin typeface="Times New Roman" panose="02020603050405020304" pitchFamily="18" charset="0"/>
                <a:cs typeface="Times New Roman" panose="02020603050405020304" pitchFamily="18" charset="0"/>
              </a:rPr>
              <a:t>Caffe</a:t>
            </a:r>
            <a:r>
              <a:rPr sz="2000" spc="45" dirty="0">
                <a:latin typeface="Times New Roman" panose="02020603050405020304" pitchFamily="18" charset="0"/>
                <a:cs typeface="Times New Roman" panose="02020603050405020304" pitchFamily="18" charset="0"/>
              </a:rPr>
              <a:t>的</a:t>
            </a:r>
            <a:r>
              <a:rPr sz="2000" spc="30" dirty="0">
                <a:latin typeface="Times New Roman" panose="02020603050405020304" pitchFamily="18" charset="0"/>
                <a:cs typeface="Times New Roman" panose="02020603050405020304" pitchFamily="18" charset="0"/>
              </a:rPr>
              <a:t>基础</a:t>
            </a:r>
            <a:r>
              <a:rPr sz="2000" spc="45" dirty="0">
                <a:latin typeface="Times New Roman" panose="02020603050405020304" pitchFamily="18" charset="0"/>
                <a:cs typeface="Times New Roman" panose="02020603050405020304" pitchFamily="18" charset="0"/>
              </a:rPr>
              <a:t>上</a:t>
            </a:r>
            <a:r>
              <a:rPr sz="2000" spc="30" dirty="0">
                <a:latin typeface="Times New Roman" panose="02020603050405020304" pitchFamily="18" charset="0"/>
                <a:cs typeface="Times New Roman" panose="02020603050405020304" pitchFamily="18" charset="0"/>
              </a:rPr>
              <a:t>进</a:t>
            </a:r>
            <a:r>
              <a:rPr sz="2000" spc="45" dirty="0">
                <a:latin typeface="Times New Roman" panose="02020603050405020304" pitchFamily="18" charset="0"/>
                <a:cs typeface="Times New Roman" panose="02020603050405020304" pitchFamily="18" charset="0"/>
              </a:rPr>
              <a:t>行</a:t>
            </a:r>
            <a:r>
              <a:rPr sz="2000" spc="30" dirty="0">
                <a:latin typeface="Times New Roman" panose="02020603050405020304" pitchFamily="18" charset="0"/>
                <a:cs typeface="Times New Roman" panose="02020603050405020304" pitchFamily="18" charset="0"/>
              </a:rPr>
              <a:t>改</a:t>
            </a:r>
            <a:r>
              <a:rPr sz="2000" spc="60" dirty="0">
                <a:latin typeface="Times New Roman" panose="02020603050405020304" pitchFamily="18" charset="0"/>
                <a:cs typeface="Times New Roman" panose="02020603050405020304" pitchFamily="18" charset="0"/>
              </a:rPr>
              <a:t>进</a:t>
            </a:r>
            <a:r>
              <a:rPr sz="2000" spc="35" dirty="0">
                <a:latin typeface="Times New Roman" panose="02020603050405020304" pitchFamily="18" charset="0"/>
                <a:cs typeface="Times New Roman" panose="02020603050405020304" pitchFamily="18" charset="0"/>
              </a:rPr>
              <a:t>，</a:t>
            </a:r>
            <a:r>
              <a:rPr sz="2000" spc="30" dirty="0">
                <a:latin typeface="Times New Roman" panose="02020603050405020304" pitchFamily="18" charset="0"/>
                <a:cs typeface="Times New Roman" panose="02020603050405020304" pitchFamily="18" charset="0"/>
              </a:rPr>
              <a:t>提高</a:t>
            </a:r>
            <a:r>
              <a:rPr sz="2000" spc="45" dirty="0">
                <a:latin typeface="Times New Roman" panose="02020603050405020304" pitchFamily="18" charset="0"/>
                <a:cs typeface="Times New Roman" panose="02020603050405020304" pitchFamily="18" charset="0"/>
              </a:rPr>
              <a:t>了</a:t>
            </a:r>
            <a:r>
              <a:rPr sz="2000" spc="30" dirty="0">
                <a:latin typeface="Times New Roman" panose="02020603050405020304" pitchFamily="18" charset="0"/>
                <a:cs typeface="Times New Roman" panose="02020603050405020304" pitchFamily="18" charset="0"/>
              </a:rPr>
              <a:t>它</a:t>
            </a:r>
            <a:r>
              <a:rPr sz="2000" spc="45" dirty="0">
                <a:latin typeface="Times New Roman" panose="02020603050405020304" pitchFamily="18" charset="0"/>
                <a:cs typeface="Times New Roman" panose="02020603050405020304" pitchFamily="18" charset="0"/>
              </a:rPr>
              <a:t>的</a:t>
            </a:r>
            <a:r>
              <a:rPr sz="2000" spc="30" dirty="0">
                <a:latin typeface="Times New Roman" panose="02020603050405020304" pitchFamily="18" charset="0"/>
                <a:cs typeface="Times New Roman" panose="02020603050405020304" pitchFamily="18" charset="0"/>
              </a:rPr>
              <a:t>表达</a:t>
            </a:r>
            <a:r>
              <a:rPr sz="2000" spc="50" dirty="0">
                <a:latin typeface="Times New Roman" panose="02020603050405020304" pitchFamily="18" charset="0"/>
                <a:cs typeface="Times New Roman" panose="02020603050405020304" pitchFamily="18" charset="0"/>
              </a:rPr>
              <a:t>性</a:t>
            </a:r>
            <a:r>
              <a:rPr sz="2000" spc="45" dirty="0">
                <a:latin typeface="Times New Roman" panose="02020603050405020304" pitchFamily="18" charset="0"/>
                <a:cs typeface="Times New Roman" panose="02020603050405020304" pitchFamily="18" charset="0"/>
              </a:rPr>
              <a:t>，</a:t>
            </a:r>
            <a:r>
              <a:rPr sz="2000" spc="30" dirty="0">
                <a:latin typeface="Times New Roman" panose="02020603050405020304" pitchFamily="18" charset="0"/>
                <a:cs typeface="Times New Roman" panose="02020603050405020304" pitchFamily="18" charset="0"/>
              </a:rPr>
              <a:t>速</a:t>
            </a:r>
            <a:r>
              <a:rPr sz="2000" spc="45" dirty="0">
                <a:latin typeface="Times New Roman" panose="02020603050405020304" pitchFamily="18" charset="0"/>
                <a:cs typeface="Times New Roman" panose="02020603050405020304" pitchFamily="18" charset="0"/>
              </a:rPr>
              <a:t>度</a:t>
            </a:r>
            <a:r>
              <a:rPr sz="2000" spc="30" dirty="0">
                <a:latin typeface="Times New Roman" panose="02020603050405020304" pitchFamily="18" charset="0"/>
                <a:cs typeface="Times New Roman" panose="02020603050405020304" pitchFamily="18" charset="0"/>
              </a:rPr>
              <a:t>和模块</a:t>
            </a:r>
            <a:r>
              <a:rPr sz="2000" spc="55" dirty="0">
                <a:latin typeface="Times New Roman" panose="02020603050405020304" pitchFamily="18" charset="0"/>
                <a:cs typeface="Times New Roman" panose="02020603050405020304" pitchFamily="18" charset="0"/>
              </a:rPr>
              <a:t>化</a:t>
            </a:r>
            <a:r>
              <a:rPr sz="2000" spc="35" dirty="0">
                <a:latin typeface="Times New Roman" panose="02020603050405020304" pitchFamily="18" charset="0"/>
                <a:cs typeface="Times New Roman" panose="02020603050405020304" pitchFamily="18" charset="0"/>
              </a:rPr>
              <a:t>，</a:t>
            </a:r>
            <a:r>
              <a:rPr sz="2000" spc="45" dirty="0">
                <a:latin typeface="Times New Roman" panose="02020603050405020304" pitchFamily="18" charset="0"/>
                <a:cs typeface="Times New Roman" panose="02020603050405020304" pitchFamily="18" charset="0"/>
              </a:rPr>
              <a:t>现</a:t>
            </a:r>
            <a:r>
              <a:rPr sz="2000" spc="30" dirty="0">
                <a:latin typeface="Times New Roman" panose="02020603050405020304" pitchFamily="18" charset="0"/>
                <a:cs typeface="Times New Roman" panose="02020603050405020304" pitchFamily="18" charset="0"/>
              </a:rPr>
              <a:t>在被并</a:t>
            </a:r>
            <a:r>
              <a:rPr sz="2000" spc="55" dirty="0">
                <a:latin typeface="Times New Roman" panose="02020603050405020304" pitchFamily="18" charset="0"/>
                <a:cs typeface="Times New Roman" panose="02020603050405020304" pitchFamily="18" charset="0"/>
              </a:rPr>
              <a:t>入</a:t>
            </a:r>
            <a:r>
              <a:rPr sz="2000" dirty="0">
                <a:latin typeface="Times New Roman" panose="02020603050405020304" pitchFamily="18" charset="0"/>
                <a:cs typeface="Times New Roman" panose="02020603050405020304" pitchFamily="18" charset="0"/>
              </a:rPr>
              <a:t>Pytorch</a:t>
            </a:r>
            <a:r>
              <a:rPr sz="2000" spc="35" dirty="0">
                <a:latin typeface="Times New Roman" panose="02020603050405020304" pitchFamily="18" charset="0"/>
                <a:cs typeface="Times New Roman" panose="02020603050405020304" pitchFamily="18" charset="0"/>
              </a:rPr>
              <a:t>项</a:t>
            </a:r>
            <a:r>
              <a:rPr sz="2000" spc="45" dirty="0">
                <a:latin typeface="Times New Roman" panose="02020603050405020304" pitchFamily="18" charset="0"/>
                <a:cs typeface="Times New Roman" panose="02020603050405020304" pitchFamily="18" charset="0"/>
              </a:rPr>
              <a:t>目</a:t>
            </a:r>
            <a:r>
              <a:rPr sz="2000" dirty="0">
                <a:latin typeface="Times New Roman" panose="02020603050405020304" pitchFamily="18" charset="0"/>
                <a:cs typeface="Times New Roman" panose="02020603050405020304" pitchFamily="18" charset="0"/>
              </a:rPr>
              <a:t>。 Caffe</a:t>
            </a:r>
            <a:r>
              <a:rPr sz="2000" spc="30" dirty="0">
                <a:latin typeface="Times New Roman" panose="02020603050405020304" pitchFamily="18" charset="0"/>
                <a:cs typeface="Times New Roman" panose="02020603050405020304" pitchFamily="18" charset="0"/>
              </a:rPr>
              <a:t>曾</a:t>
            </a:r>
            <a:r>
              <a:rPr sz="2000" spc="45" dirty="0">
                <a:latin typeface="Times New Roman" panose="02020603050405020304" pitchFamily="18" charset="0"/>
                <a:cs typeface="Times New Roman" panose="02020603050405020304" pitchFamily="18" charset="0"/>
              </a:rPr>
              <a:t>经</a:t>
            </a:r>
            <a:r>
              <a:rPr sz="2000" spc="30" dirty="0">
                <a:latin typeface="Times New Roman" panose="02020603050405020304" pitchFamily="18" charset="0"/>
                <a:cs typeface="Times New Roman" panose="02020603050405020304" pitchFamily="18" charset="0"/>
              </a:rPr>
              <a:t>名</a:t>
            </a:r>
            <a:r>
              <a:rPr sz="2000" spc="45" dirty="0">
                <a:latin typeface="Times New Roman" panose="02020603050405020304" pitchFamily="18" charset="0"/>
                <a:cs typeface="Times New Roman" panose="02020603050405020304" pitchFamily="18" charset="0"/>
              </a:rPr>
              <a:t>噪一</a:t>
            </a:r>
            <a:r>
              <a:rPr sz="2000" spc="55" dirty="0">
                <a:latin typeface="Times New Roman" panose="02020603050405020304" pitchFamily="18" charset="0"/>
                <a:cs typeface="Times New Roman" panose="02020603050405020304" pitchFamily="18" charset="0"/>
              </a:rPr>
              <a:t>时</a:t>
            </a:r>
            <a:r>
              <a:rPr sz="2000" spc="50" dirty="0">
                <a:latin typeface="Times New Roman" panose="02020603050405020304" pitchFamily="18" charset="0"/>
                <a:cs typeface="Times New Roman" panose="02020603050405020304" pitchFamily="18" charset="0"/>
              </a:rPr>
              <a:t>，</a:t>
            </a:r>
            <a:r>
              <a:rPr sz="2000" spc="30" dirty="0">
                <a:latin typeface="Times New Roman" panose="02020603050405020304" pitchFamily="18" charset="0"/>
                <a:cs typeface="Times New Roman" panose="02020603050405020304" pitchFamily="18" charset="0"/>
              </a:rPr>
              <a:t>但</a:t>
            </a:r>
            <a:r>
              <a:rPr sz="2000" spc="45" dirty="0">
                <a:latin typeface="Times New Roman" panose="02020603050405020304" pitchFamily="18" charset="0"/>
                <a:cs typeface="Times New Roman" panose="02020603050405020304" pitchFamily="18" charset="0"/>
              </a:rPr>
              <a:t>由于使用</a:t>
            </a:r>
            <a:r>
              <a:rPr sz="2000" spc="30" dirty="0">
                <a:latin typeface="Times New Roman" panose="02020603050405020304" pitchFamily="18" charset="0"/>
                <a:cs typeface="Times New Roman" panose="02020603050405020304" pitchFamily="18" charset="0"/>
              </a:rPr>
              <a:t>不</a:t>
            </a:r>
            <a:r>
              <a:rPr sz="2000" spc="45" dirty="0">
                <a:latin typeface="Times New Roman" panose="02020603050405020304" pitchFamily="18" charset="0"/>
                <a:cs typeface="Times New Roman" panose="02020603050405020304" pitchFamily="18" charset="0"/>
              </a:rPr>
              <a:t>灵</a:t>
            </a:r>
            <a:r>
              <a:rPr sz="2000" spc="60" dirty="0">
                <a:latin typeface="Times New Roman" panose="02020603050405020304" pitchFamily="18" charset="0"/>
                <a:cs typeface="Times New Roman" panose="02020603050405020304" pitchFamily="18" charset="0"/>
              </a:rPr>
              <a:t>活</a:t>
            </a:r>
            <a:r>
              <a:rPr sz="2000" spc="45" dirty="0">
                <a:latin typeface="Times New Roman" panose="02020603050405020304" pitchFamily="18" charset="0"/>
                <a:cs typeface="Times New Roman" panose="02020603050405020304" pitchFamily="18" charset="0"/>
              </a:rPr>
              <a:t>、代</a:t>
            </a:r>
            <a:r>
              <a:rPr sz="2000" spc="30" dirty="0">
                <a:latin typeface="Times New Roman" panose="02020603050405020304" pitchFamily="18" charset="0"/>
                <a:cs typeface="Times New Roman" panose="02020603050405020304" pitchFamily="18" charset="0"/>
              </a:rPr>
              <a:t>码</a:t>
            </a:r>
            <a:r>
              <a:rPr sz="2000" spc="45" dirty="0">
                <a:latin typeface="Times New Roman" panose="02020603050405020304" pitchFamily="18" charset="0"/>
                <a:cs typeface="Times New Roman" panose="02020603050405020304" pitchFamily="18" charset="0"/>
              </a:rPr>
              <a:t>冗</a:t>
            </a:r>
            <a:r>
              <a:rPr sz="2000" spc="50" dirty="0">
                <a:latin typeface="Times New Roman" panose="02020603050405020304" pitchFamily="18" charset="0"/>
                <a:cs typeface="Times New Roman" panose="02020603050405020304" pitchFamily="18" charset="0"/>
              </a:rPr>
              <a:t>长</a:t>
            </a:r>
            <a:r>
              <a:rPr sz="2000" spc="45" dirty="0">
                <a:latin typeface="Times New Roman" panose="02020603050405020304" pitchFamily="18" charset="0"/>
                <a:cs typeface="Times New Roman" panose="02020603050405020304" pitchFamily="18" charset="0"/>
              </a:rPr>
              <a:t>、安</a:t>
            </a:r>
            <a:r>
              <a:rPr sz="2000" spc="30" dirty="0">
                <a:latin typeface="Times New Roman" panose="02020603050405020304" pitchFamily="18" charset="0"/>
                <a:cs typeface="Times New Roman" panose="02020603050405020304" pitchFamily="18" charset="0"/>
              </a:rPr>
              <a:t>装</a:t>
            </a:r>
            <a:r>
              <a:rPr sz="2000" spc="45" dirty="0">
                <a:latin typeface="Times New Roman" panose="02020603050405020304" pitchFamily="18" charset="0"/>
                <a:cs typeface="Times New Roman" panose="02020603050405020304" pitchFamily="18" charset="0"/>
              </a:rPr>
              <a:t>困</a:t>
            </a:r>
            <a:r>
              <a:rPr sz="2000" spc="55" dirty="0">
                <a:latin typeface="Times New Roman" panose="02020603050405020304" pitchFamily="18" charset="0"/>
                <a:cs typeface="Times New Roman" panose="02020603050405020304" pitchFamily="18" charset="0"/>
              </a:rPr>
              <a:t>难</a:t>
            </a:r>
            <a:r>
              <a:rPr sz="2000" spc="45" dirty="0">
                <a:latin typeface="Times New Roman" panose="02020603050405020304" pitchFamily="18" charset="0"/>
                <a:cs typeface="Times New Roman" panose="02020603050405020304" pitchFamily="18" charset="0"/>
              </a:rPr>
              <a:t>、不</a:t>
            </a:r>
            <a:r>
              <a:rPr sz="2000" spc="30" dirty="0">
                <a:latin typeface="Times New Roman" panose="02020603050405020304" pitchFamily="18" charset="0"/>
                <a:cs typeface="Times New Roman" panose="02020603050405020304" pitchFamily="18" charset="0"/>
              </a:rPr>
              <a:t>适</a:t>
            </a:r>
            <a:r>
              <a:rPr sz="2000" spc="45" dirty="0">
                <a:latin typeface="Times New Roman" panose="02020603050405020304" pitchFamily="18" charset="0"/>
                <a:cs typeface="Times New Roman" panose="02020603050405020304" pitchFamily="18" charset="0"/>
              </a:rPr>
              <a:t>用构建循</a:t>
            </a:r>
            <a:r>
              <a:rPr sz="2000" spc="30" dirty="0">
                <a:latin typeface="Times New Roman" panose="02020603050405020304" pitchFamily="18" charset="0"/>
                <a:cs typeface="Times New Roman" panose="02020603050405020304" pitchFamily="18" charset="0"/>
              </a:rPr>
              <a:t>环</a:t>
            </a:r>
            <a:r>
              <a:rPr sz="2000" spc="45" dirty="0">
                <a:latin typeface="Times New Roman" panose="02020603050405020304" pitchFamily="18" charset="0"/>
                <a:cs typeface="Times New Roman" panose="02020603050405020304" pitchFamily="18" charset="0"/>
              </a:rPr>
              <a:t>网络等问</a:t>
            </a:r>
            <a:r>
              <a:rPr sz="2000" spc="55" dirty="0">
                <a:latin typeface="Times New Roman" panose="02020603050405020304" pitchFamily="18" charset="0"/>
                <a:cs typeface="Times New Roman" panose="02020603050405020304" pitchFamily="18" charset="0"/>
              </a:rPr>
              <a:t>题</a:t>
            </a:r>
            <a:r>
              <a:rPr sz="2000" dirty="0">
                <a:latin typeface="Times New Roman" panose="02020603050405020304" pitchFamily="18" charset="0"/>
                <a:cs typeface="Times New Roman" panose="02020603050405020304" pitchFamily="18" charset="0"/>
              </a:rPr>
              <a:t>，  已经很少被使用</a:t>
            </a:r>
            <a:r>
              <a:rPr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23495">
              <a:lnSpc>
                <a:spcPct val="100000"/>
              </a:lnSpc>
              <a:spcBef>
                <a:spcPts val="1205"/>
              </a:spcBef>
            </a:pPr>
            <a:r>
              <a:rPr sz="2000" spc="-5" dirty="0">
                <a:solidFill>
                  <a:srgbClr val="0462C1"/>
                </a:solidFill>
                <a:uFill>
                  <a:solidFill>
                    <a:srgbClr val="0462C1"/>
                  </a:solidFill>
                </a:uFill>
                <a:latin typeface="Times New Roman" panose="02020603050405020304" pitchFamily="18" charset="0"/>
                <a:cs typeface="Times New Roman" panose="02020603050405020304" pitchFamily="18" charset="0"/>
              </a:rPr>
              <a:t>      </a:t>
            </a:r>
            <a:r>
              <a:rPr sz="2000" u="heavy" spc="-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3"/>
              </a:rPr>
              <a:t>https://github.com/caffe2</a:t>
            </a:r>
            <a:endParaRPr sz="2000" dirty="0">
              <a:latin typeface="Times New Roman" panose="02020603050405020304" pitchFamily="18" charset="0"/>
              <a:cs typeface="Times New Roman" panose="02020603050405020304" pitchFamily="18" charset="0"/>
            </a:endParaRPr>
          </a:p>
        </p:txBody>
      </p:sp>
      <p:sp>
        <p:nvSpPr>
          <p:cNvPr id="5" name="object 3"/>
          <p:cNvSpPr/>
          <p:nvPr/>
        </p:nvSpPr>
        <p:spPr>
          <a:xfrm>
            <a:off x="6652260" y="726440"/>
            <a:ext cx="2324100" cy="61912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2" name="object 4"/>
          <p:cNvSpPr txBox="1"/>
          <p:nvPr/>
        </p:nvSpPr>
        <p:spPr>
          <a:xfrm>
            <a:off x="167640" y="726440"/>
            <a:ext cx="8808720" cy="5464958"/>
          </a:xfrm>
          <a:prstGeom prst="rect">
            <a:avLst/>
          </a:prstGeom>
        </p:spPr>
        <p:txBody>
          <a:bodyPr vert="horz" wrap="square" lIns="0" tIns="12065" rIns="0" bIns="0" rtlCol="0">
            <a:spAutoFit/>
          </a:bodyPr>
          <a:lstStyle/>
          <a:p>
            <a:pPr marL="23495">
              <a:lnSpc>
                <a:spcPct val="100000"/>
              </a:lnSpc>
              <a:spcBef>
                <a:spcPts val="95"/>
              </a:spcBef>
            </a:pPr>
            <a:r>
              <a:rPr sz="2800" b="1" spc="-5" dirty="0">
                <a:latin typeface="Times New Roman" panose="02020603050405020304" pitchFamily="18" charset="0"/>
                <a:cs typeface="Times New Roman" panose="02020603050405020304" pitchFamily="18" charset="0"/>
              </a:rPr>
              <a:t>Caffe</a:t>
            </a:r>
            <a:endParaRPr sz="2000" dirty="0">
              <a:latin typeface="Times New Roman" panose="02020603050405020304" pitchFamily="18" charset="0"/>
              <a:cs typeface="Times New Roman" panose="02020603050405020304" pitchFamily="18" charset="0"/>
            </a:endParaRPr>
          </a:p>
          <a:p>
            <a:pPr marL="365760" indent="-343535">
              <a:lnSpc>
                <a:spcPct val="100000"/>
              </a:lnSpc>
              <a:spcBef>
                <a:spcPts val="1485"/>
              </a:spcBef>
              <a:buFont typeface="Wingdings" panose="05000000000000000000"/>
              <a:buChar char=""/>
              <a:tabLst>
                <a:tab pos="366395" algn="l"/>
              </a:tabLst>
            </a:pPr>
            <a:r>
              <a:rPr sz="2400" b="1" dirty="0">
                <a:solidFill>
                  <a:srgbClr val="0000FF"/>
                </a:solidFill>
                <a:latin typeface="Times New Roman" panose="02020603050405020304" pitchFamily="18" charset="0"/>
                <a:cs typeface="Times New Roman" panose="02020603050405020304" pitchFamily="18" charset="0"/>
                <a:sym typeface="+mn-ea"/>
              </a:rPr>
              <a:t>优点</a:t>
            </a:r>
            <a:endParaRPr sz="2400" b="1" dirty="0">
              <a:latin typeface="Times New Roman" panose="02020603050405020304" pitchFamily="18" charset="0"/>
              <a:cs typeface="Times New Roman" panose="02020603050405020304" pitchFamily="18" charset="0"/>
            </a:endParaRPr>
          </a:p>
          <a:p>
            <a:pPr marL="737870" lvl="1" indent="-343535">
              <a:lnSpc>
                <a:spcPct val="100000"/>
              </a:lnSpc>
              <a:spcBef>
                <a:spcPts val="1055"/>
              </a:spcBef>
              <a:buFont typeface="Wingdings" panose="05000000000000000000"/>
              <a:buChar char=""/>
              <a:tabLst>
                <a:tab pos="737870" algn="l"/>
                <a:tab pos="738505" algn="l"/>
              </a:tabLst>
            </a:pPr>
            <a:r>
              <a:rPr sz="2000" dirty="0">
                <a:latin typeface="Times New Roman" panose="02020603050405020304" pitchFamily="18" charset="0"/>
                <a:cs typeface="Times New Roman" panose="02020603050405020304" pitchFamily="18" charset="0"/>
                <a:sym typeface="+mn-ea"/>
              </a:rPr>
              <a:t>核心程序</a:t>
            </a:r>
            <a:r>
              <a:rPr sz="2000" spc="-5" dirty="0">
                <a:latin typeface="Times New Roman" panose="02020603050405020304" pitchFamily="18" charset="0"/>
                <a:cs typeface="Times New Roman" panose="02020603050405020304" pitchFamily="18" charset="0"/>
                <a:sym typeface="+mn-ea"/>
              </a:rPr>
              <a:t>用C++</a:t>
            </a:r>
            <a:r>
              <a:rPr sz="2000" dirty="0">
                <a:latin typeface="Times New Roman" panose="02020603050405020304" pitchFamily="18" charset="0"/>
                <a:cs typeface="Times New Roman" panose="02020603050405020304" pitchFamily="18" charset="0"/>
                <a:sym typeface="+mn-ea"/>
              </a:rPr>
              <a:t>编写，因此</a:t>
            </a:r>
            <a:r>
              <a:rPr sz="2000" spc="-10" dirty="0">
                <a:latin typeface="Times New Roman" panose="02020603050405020304" pitchFamily="18" charset="0"/>
                <a:cs typeface="Times New Roman" panose="02020603050405020304" pitchFamily="18" charset="0"/>
                <a:sym typeface="+mn-ea"/>
              </a:rPr>
              <a:t>更</a:t>
            </a:r>
            <a:r>
              <a:rPr sz="2000" dirty="0">
                <a:solidFill>
                  <a:srgbClr val="FF0000"/>
                </a:solidFill>
                <a:latin typeface="Times New Roman" panose="02020603050405020304" pitchFamily="18" charset="0"/>
                <a:cs typeface="Times New Roman" panose="02020603050405020304" pitchFamily="18" charset="0"/>
                <a:sym typeface="+mn-ea"/>
              </a:rPr>
              <a:t>高效</a:t>
            </a:r>
            <a:r>
              <a:rPr sz="2000" spc="-15" dirty="0">
                <a:solidFill>
                  <a:srgbClr val="FF0000"/>
                </a:solidFill>
                <a:latin typeface="Times New Roman" panose="02020603050405020304" pitchFamily="18" charset="0"/>
                <a:cs typeface="Times New Roman" panose="02020603050405020304" pitchFamily="18" charset="0"/>
                <a:sym typeface="+mn-ea"/>
              </a:rPr>
              <a:t>，</a:t>
            </a:r>
            <a:r>
              <a:rPr sz="2000" dirty="0">
                <a:solidFill>
                  <a:srgbClr val="FF0000"/>
                </a:solidFill>
                <a:latin typeface="Times New Roman" panose="02020603050405020304" pitchFamily="18" charset="0"/>
                <a:cs typeface="Times New Roman" panose="02020603050405020304" pitchFamily="18" charset="0"/>
                <a:sym typeface="+mn-ea"/>
              </a:rPr>
              <a:t>适合</a:t>
            </a:r>
            <a:r>
              <a:rPr sz="2000" spc="-15" dirty="0">
                <a:solidFill>
                  <a:srgbClr val="FF0000"/>
                </a:solidFill>
                <a:latin typeface="Times New Roman" panose="02020603050405020304" pitchFamily="18" charset="0"/>
                <a:cs typeface="Times New Roman" panose="02020603050405020304" pitchFamily="18" charset="0"/>
                <a:sym typeface="+mn-ea"/>
              </a:rPr>
              <a:t>工</a:t>
            </a:r>
            <a:r>
              <a:rPr sz="2000" dirty="0">
                <a:solidFill>
                  <a:srgbClr val="FF0000"/>
                </a:solidFill>
                <a:latin typeface="Times New Roman" panose="02020603050405020304" pitchFamily="18" charset="0"/>
                <a:cs typeface="Times New Roman" panose="02020603050405020304" pitchFamily="18" charset="0"/>
                <a:sym typeface="+mn-ea"/>
              </a:rPr>
              <a:t>业界</a:t>
            </a:r>
            <a:r>
              <a:rPr sz="2000" spc="-15" dirty="0">
                <a:solidFill>
                  <a:srgbClr val="FF0000"/>
                </a:solidFill>
                <a:latin typeface="Times New Roman" panose="02020603050405020304" pitchFamily="18" charset="0"/>
                <a:cs typeface="Times New Roman" panose="02020603050405020304" pitchFamily="18" charset="0"/>
                <a:sym typeface="+mn-ea"/>
              </a:rPr>
              <a:t>开</a:t>
            </a:r>
            <a:r>
              <a:rPr sz="2000" dirty="0">
                <a:solidFill>
                  <a:srgbClr val="FF0000"/>
                </a:solidFill>
                <a:latin typeface="Times New Roman" panose="02020603050405020304" pitchFamily="18" charset="0"/>
                <a:cs typeface="Times New Roman" panose="02020603050405020304" pitchFamily="18" charset="0"/>
                <a:sym typeface="+mn-ea"/>
              </a:rPr>
              <a:t>发</a:t>
            </a:r>
            <a:endParaRPr sz="2000" dirty="0">
              <a:latin typeface="Times New Roman" panose="02020603050405020304" pitchFamily="18" charset="0"/>
              <a:cs typeface="Times New Roman" panose="02020603050405020304" pitchFamily="18" charset="0"/>
            </a:endParaRPr>
          </a:p>
          <a:p>
            <a:pPr marL="737870" lvl="1" indent="-343535">
              <a:lnSpc>
                <a:spcPct val="100000"/>
              </a:lnSpc>
              <a:spcBef>
                <a:spcPts val="1200"/>
              </a:spcBef>
              <a:buFont typeface="Wingdings" panose="05000000000000000000"/>
              <a:buChar char=""/>
              <a:tabLst>
                <a:tab pos="737870" algn="l"/>
                <a:tab pos="738505" algn="l"/>
              </a:tabLst>
            </a:pPr>
            <a:r>
              <a:rPr sz="2000" dirty="0">
                <a:latin typeface="Times New Roman" panose="02020603050405020304" pitchFamily="18" charset="0"/>
                <a:cs typeface="Times New Roman" panose="02020603050405020304" pitchFamily="18" charset="0"/>
                <a:sym typeface="+mn-ea"/>
              </a:rPr>
              <a:t>网络结构都是以配置文</a:t>
            </a:r>
            <a:r>
              <a:rPr sz="2000" spc="-15" dirty="0">
                <a:latin typeface="Times New Roman" panose="02020603050405020304" pitchFamily="18" charset="0"/>
                <a:cs typeface="Times New Roman" panose="02020603050405020304" pitchFamily="18" charset="0"/>
                <a:sym typeface="+mn-ea"/>
              </a:rPr>
              <a:t>件</a:t>
            </a:r>
            <a:r>
              <a:rPr sz="2000" dirty="0">
                <a:latin typeface="Times New Roman" panose="02020603050405020304" pitchFamily="18" charset="0"/>
                <a:cs typeface="Times New Roman" panose="02020603050405020304" pitchFamily="18" charset="0"/>
                <a:sym typeface="+mn-ea"/>
              </a:rPr>
              <a:t>形式</a:t>
            </a:r>
            <a:r>
              <a:rPr sz="2000" spc="-15" dirty="0">
                <a:latin typeface="Times New Roman" panose="02020603050405020304" pitchFamily="18" charset="0"/>
                <a:cs typeface="Times New Roman" panose="02020603050405020304" pitchFamily="18" charset="0"/>
                <a:sym typeface="+mn-ea"/>
              </a:rPr>
              <a:t>定</a:t>
            </a:r>
            <a:r>
              <a:rPr sz="2000" dirty="0">
                <a:latin typeface="Times New Roman" panose="02020603050405020304" pitchFamily="18" charset="0"/>
                <a:cs typeface="Times New Roman" panose="02020603050405020304" pitchFamily="18" charset="0"/>
                <a:sym typeface="+mn-ea"/>
              </a:rPr>
              <a:t>义，</a:t>
            </a:r>
            <a:r>
              <a:rPr sz="2000" spc="-15" dirty="0">
                <a:latin typeface="Times New Roman" panose="02020603050405020304" pitchFamily="18" charset="0"/>
                <a:cs typeface="Times New Roman" panose="02020603050405020304" pitchFamily="18" charset="0"/>
                <a:sym typeface="+mn-ea"/>
              </a:rPr>
              <a:t>不</a:t>
            </a:r>
            <a:r>
              <a:rPr sz="2000" dirty="0">
                <a:latin typeface="Times New Roman" panose="02020603050405020304" pitchFamily="18" charset="0"/>
                <a:cs typeface="Times New Roman" panose="02020603050405020304" pitchFamily="18" charset="0"/>
                <a:sym typeface="+mn-ea"/>
              </a:rPr>
              <a:t>需要</a:t>
            </a:r>
            <a:r>
              <a:rPr sz="2000" spc="-15" dirty="0">
                <a:latin typeface="Times New Roman" panose="02020603050405020304" pitchFamily="18" charset="0"/>
                <a:cs typeface="Times New Roman" panose="02020603050405020304" pitchFamily="18" charset="0"/>
                <a:sym typeface="+mn-ea"/>
              </a:rPr>
              <a:t>用</a:t>
            </a:r>
            <a:r>
              <a:rPr sz="2000" dirty="0">
                <a:latin typeface="Times New Roman" panose="02020603050405020304" pitchFamily="18" charset="0"/>
                <a:cs typeface="Times New Roman" panose="02020603050405020304" pitchFamily="18" charset="0"/>
                <a:sym typeface="+mn-ea"/>
              </a:rPr>
              <a:t>代码</a:t>
            </a:r>
            <a:r>
              <a:rPr sz="2000" spc="-15" dirty="0">
                <a:latin typeface="Times New Roman" panose="02020603050405020304" pitchFamily="18" charset="0"/>
                <a:cs typeface="Times New Roman" panose="02020603050405020304" pitchFamily="18" charset="0"/>
                <a:sym typeface="+mn-ea"/>
              </a:rPr>
              <a:t>设</a:t>
            </a:r>
            <a:r>
              <a:rPr sz="2000" dirty="0">
                <a:latin typeface="Times New Roman" panose="02020603050405020304" pitchFamily="18" charset="0"/>
                <a:cs typeface="Times New Roman" panose="02020603050405020304" pitchFamily="18" charset="0"/>
                <a:sym typeface="+mn-ea"/>
              </a:rPr>
              <a:t>计网络</a:t>
            </a:r>
            <a:endParaRPr sz="2000" dirty="0">
              <a:latin typeface="Times New Roman" panose="02020603050405020304" pitchFamily="18" charset="0"/>
              <a:cs typeface="Times New Roman" panose="02020603050405020304" pitchFamily="18" charset="0"/>
            </a:endParaRPr>
          </a:p>
          <a:p>
            <a:pPr marL="737870" lvl="1" indent="-343535">
              <a:lnSpc>
                <a:spcPct val="100000"/>
              </a:lnSpc>
              <a:spcBef>
                <a:spcPts val="1200"/>
              </a:spcBef>
              <a:buFont typeface="Wingdings" panose="05000000000000000000"/>
              <a:buChar char=""/>
              <a:tabLst>
                <a:tab pos="737870" algn="l"/>
                <a:tab pos="738505" algn="l"/>
              </a:tabLst>
            </a:pPr>
            <a:r>
              <a:rPr sz="2000" dirty="0">
                <a:latin typeface="Times New Roman" panose="02020603050405020304" pitchFamily="18" charset="0"/>
                <a:cs typeface="Times New Roman" panose="02020603050405020304" pitchFamily="18" charset="0"/>
                <a:sym typeface="+mn-ea"/>
              </a:rPr>
              <a:t>拥有大量的训练好的经</a:t>
            </a:r>
            <a:r>
              <a:rPr sz="2000" spc="-15" dirty="0">
                <a:latin typeface="Times New Roman" panose="02020603050405020304" pitchFamily="18" charset="0"/>
                <a:cs typeface="Times New Roman" panose="02020603050405020304" pitchFamily="18" charset="0"/>
                <a:sym typeface="+mn-ea"/>
              </a:rPr>
              <a:t>典</a:t>
            </a:r>
            <a:r>
              <a:rPr sz="2000" dirty="0">
                <a:latin typeface="Times New Roman" panose="02020603050405020304" pitchFamily="18" charset="0"/>
                <a:cs typeface="Times New Roman" panose="02020603050405020304" pitchFamily="18" charset="0"/>
                <a:sym typeface="+mn-ea"/>
              </a:rPr>
              <a:t>模型</a:t>
            </a:r>
            <a:r>
              <a:rPr sz="2000" spc="-5" dirty="0">
                <a:latin typeface="Times New Roman" panose="02020603050405020304" pitchFamily="18" charset="0"/>
                <a:cs typeface="Times New Roman" panose="02020603050405020304" pitchFamily="18" charset="0"/>
                <a:sym typeface="+mn-ea"/>
              </a:rPr>
              <a:t>（AlexNet</a:t>
            </a:r>
            <a:r>
              <a:rPr sz="2000" dirty="0">
                <a:latin typeface="Times New Roman" panose="02020603050405020304" pitchFamily="18" charset="0"/>
                <a:cs typeface="Times New Roman" panose="02020603050405020304" pitchFamily="18" charset="0"/>
                <a:sym typeface="+mn-ea"/>
              </a:rPr>
              <a:t>、VGG、</a:t>
            </a:r>
            <a:r>
              <a:rPr sz="2000" spc="-5" dirty="0">
                <a:latin typeface="Times New Roman" panose="02020603050405020304" pitchFamily="18" charset="0"/>
                <a:cs typeface="Times New Roman" panose="02020603050405020304" pitchFamily="18" charset="0"/>
                <a:sym typeface="+mn-ea"/>
              </a:rPr>
              <a:t>Inception)</a:t>
            </a:r>
            <a:r>
              <a:rPr sz="2000" dirty="0">
                <a:latin typeface="Times New Roman" panose="02020603050405020304" pitchFamily="18" charset="0"/>
                <a:cs typeface="Times New Roman" panose="02020603050405020304" pitchFamily="18" charset="0"/>
                <a:sym typeface="+mn-ea"/>
              </a:rPr>
              <a:t>在</a:t>
            </a:r>
            <a:r>
              <a:rPr sz="2000" spc="455" dirty="0">
                <a:latin typeface="Times New Roman" panose="02020603050405020304" pitchFamily="18" charset="0"/>
                <a:cs typeface="Times New Roman" panose="02020603050405020304" pitchFamily="18" charset="0"/>
                <a:sym typeface="+mn-ea"/>
              </a:rPr>
              <a:t>其</a:t>
            </a:r>
            <a:r>
              <a:rPr sz="2000" dirty="0">
                <a:latin typeface="Times New Roman" panose="02020603050405020304" pitchFamily="18" charset="0"/>
                <a:cs typeface="Times New Roman" panose="02020603050405020304" pitchFamily="18" charset="0"/>
                <a:sym typeface="+mn-ea"/>
              </a:rPr>
              <a:t>Model</a:t>
            </a:r>
            <a:r>
              <a:rPr sz="2000" spc="-25" dirty="0">
                <a:latin typeface="Times New Roman" panose="02020603050405020304" pitchFamily="18" charset="0"/>
                <a:cs typeface="Times New Roman" panose="02020603050405020304" pitchFamily="18" charset="0"/>
                <a:sym typeface="+mn-ea"/>
              </a:rPr>
              <a:t> </a:t>
            </a:r>
            <a:r>
              <a:rPr sz="2000" spc="5" dirty="0">
                <a:latin typeface="Times New Roman" panose="02020603050405020304" pitchFamily="18" charset="0"/>
                <a:cs typeface="Times New Roman" panose="02020603050405020304" pitchFamily="18" charset="0"/>
                <a:sym typeface="+mn-ea"/>
              </a:rPr>
              <a:t>Zoo</a:t>
            </a:r>
            <a:r>
              <a:rPr sz="2000" dirty="0">
                <a:latin typeface="Times New Roman" panose="02020603050405020304" pitchFamily="18" charset="0"/>
                <a:cs typeface="Times New Roman" panose="02020603050405020304" pitchFamily="18" charset="0"/>
                <a:sym typeface="+mn-ea"/>
              </a:rPr>
              <a:t>里</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2210"/>
              </a:spcBef>
              <a:buFont typeface="Wingdings" panose="05000000000000000000"/>
              <a:buChar char=""/>
              <a:tabLst>
                <a:tab pos="355600" algn="l"/>
              </a:tabLst>
            </a:pPr>
            <a:r>
              <a:rPr sz="2400" b="1" dirty="0">
                <a:solidFill>
                  <a:srgbClr val="0000FF"/>
                </a:solidFill>
                <a:latin typeface="Times New Roman" panose="02020603050405020304" pitchFamily="18" charset="0"/>
                <a:cs typeface="Times New Roman" panose="02020603050405020304" pitchFamily="18" charset="0"/>
                <a:sym typeface="+mn-ea"/>
              </a:rPr>
              <a:t>缺点</a:t>
            </a:r>
            <a:endParaRPr sz="2400" b="1" dirty="0">
              <a:latin typeface="Times New Roman" panose="02020603050405020304" pitchFamily="18" charset="0"/>
              <a:cs typeface="Times New Roman" panose="02020603050405020304" pitchFamily="18" charset="0"/>
            </a:endParaRPr>
          </a:p>
          <a:p>
            <a:pPr marL="737870" lvl="1" indent="-343535">
              <a:lnSpc>
                <a:spcPct val="100000"/>
              </a:lnSpc>
              <a:spcBef>
                <a:spcPts val="970"/>
              </a:spcBef>
              <a:buFont typeface="Wingdings" panose="05000000000000000000"/>
              <a:buChar char=""/>
              <a:tabLst>
                <a:tab pos="737870" algn="l"/>
                <a:tab pos="738505" algn="l"/>
              </a:tabLst>
            </a:pPr>
            <a:r>
              <a:rPr sz="2000" dirty="0">
                <a:latin typeface="Times New Roman" panose="02020603050405020304" pitchFamily="18" charset="0"/>
                <a:cs typeface="Times New Roman" panose="02020603050405020304" pitchFamily="18" charset="0"/>
                <a:sym typeface="+mn-ea"/>
              </a:rPr>
              <a:t>缺少灵活性和扩展性</a:t>
            </a:r>
            <a:endParaRPr sz="2000" dirty="0">
              <a:latin typeface="Times New Roman" panose="02020603050405020304" pitchFamily="18" charset="0"/>
              <a:cs typeface="Times New Roman" panose="02020603050405020304" pitchFamily="18" charset="0"/>
            </a:endParaRPr>
          </a:p>
          <a:p>
            <a:pPr marL="737870" lvl="1" indent="-343535">
              <a:lnSpc>
                <a:spcPct val="100000"/>
              </a:lnSpc>
              <a:spcBef>
                <a:spcPts val="1200"/>
              </a:spcBef>
              <a:buFont typeface="Wingdings" panose="05000000000000000000"/>
              <a:buChar char=""/>
              <a:tabLst>
                <a:tab pos="737870" algn="l"/>
                <a:tab pos="738505" algn="l"/>
              </a:tabLst>
            </a:pPr>
            <a:r>
              <a:rPr sz="2000" dirty="0">
                <a:latin typeface="Times New Roman" panose="02020603050405020304" pitchFamily="18" charset="0"/>
                <a:cs typeface="Times New Roman" panose="02020603050405020304" pitchFamily="18" charset="0"/>
                <a:sym typeface="+mn-ea"/>
              </a:rPr>
              <a:t>依赖众多环境，难以配置</a:t>
            </a:r>
            <a:endParaRPr sz="2000" dirty="0">
              <a:latin typeface="Times New Roman" panose="02020603050405020304" pitchFamily="18" charset="0"/>
              <a:cs typeface="Times New Roman" panose="02020603050405020304" pitchFamily="18" charset="0"/>
            </a:endParaRPr>
          </a:p>
          <a:p>
            <a:pPr marL="737870" lvl="1" indent="-343535">
              <a:lnSpc>
                <a:spcPct val="100000"/>
              </a:lnSpc>
              <a:spcBef>
                <a:spcPts val="1200"/>
              </a:spcBef>
              <a:buFont typeface="Wingdings" panose="05000000000000000000"/>
              <a:buChar char=""/>
              <a:tabLst>
                <a:tab pos="737870" algn="l"/>
                <a:tab pos="738505" algn="l"/>
              </a:tabLst>
            </a:pPr>
            <a:r>
              <a:rPr sz="2000" dirty="0" err="1">
                <a:latin typeface="Times New Roman" panose="02020603050405020304" pitchFamily="18" charset="0"/>
                <a:cs typeface="Times New Roman" panose="02020603050405020304" pitchFamily="18" charset="0"/>
                <a:sym typeface="+mn-ea"/>
              </a:rPr>
              <a:t>缺乏对递归网络RNN</a:t>
            </a:r>
            <a:r>
              <a:rPr sz="2000" spc="5" dirty="0" err="1">
                <a:latin typeface="Times New Roman" panose="02020603050405020304" pitchFamily="18" charset="0"/>
                <a:cs typeface="Times New Roman" panose="02020603050405020304" pitchFamily="18" charset="0"/>
                <a:sym typeface="+mn-ea"/>
              </a:rPr>
              <a:t>和语</a:t>
            </a:r>
            <a:r>
              <a:rPr sz="2000" spc="-5" dirty="0" err="1">
                <a:latin typeface="Times New Roman" panose="02020603050405020304" pitchFamily="18" charset="0"/>
                <a:cs typeface="Times New Roman" panose="02020603050405020304" pitchFamily="18" charset="0"/>
                <a:sym typeface="+mn-ea"/>
              </a:rPr>
              <a:t>言</a:t>
            </a:r>
            <a:r>
              <a:rPr sz="2000" spc="-10" dirty="0" err="1">
                <a:latin typeface="Times New Roman" panose="02020603050405020304" pitchFamily="18" charset="0"/>
                <a:cs typeface="Times New Roman" panose="02020603050405020304" pitchFamily="18" charset="0"/>
                <a:sym typeface="+mn-ea"/>
              </a:rPr>
              <a:t>建</a:t>
            </a:r>
            <a:r>
              <a:rPr sz="2000" spc="5" dirty="0" err="1">
                <a:latin typeface="Times New Roman" panose="02020603050405020304" pitchFamily="18" charset="0"/>
                <a:cs typeface="Times New Roman" panose="02020603050405020304" pitchFamily="18" charset="0"/>
                <a:sym typeface="+mn-ea"/>
              </a:rPr>
              <a:t>模的</a:t>
            </a:r>
            <a:r>
              <a:rPr sz="2000" spc="-20" dirty="0" err="1">
                <a:latin typeface="Times New Roman" panose="02020603050405020304" pitchFamily="18" charset="0"/>
                <a:cs typeface="Times New Roman" panose="02020603050405020304" pitchFamily="18" charset="0"/>
                <a:sym typeface="+mn-ea"/>
              </a:rPr>
              <a:t>支</a:t>
            </a:r>
            <a:r>
              <a:rPr sz="2000" spc="5" dirty="0" err="1">
                <a:latin typeface="Times New Roman" panose="02020603050405020304" pitchFamily="18" charset="0"/>
                <a:cs typeface="Times New Roman" panose="02020603050405020304" pitchFamily="18" charset="0"/>
                <a:sym typeface="+mn-ea"/>
              </a:rPr>
              <a:t>持，</a:t>
            </a:r>
            <a:r>
              <a:rPr sz="2000" spc="-20" dirty="0" err="1">
                <a:latin typeface="Times New Roman" panose="02020603050405020304" pitchFamily="18" charset="0"/>
                <a:cs typeface="Times New Roman" panose="02020603050405020304" pitchFamily="18" charset="0"/>
                <a:sym typeface="+mn-ea"/>
              </a:rPr>
              <a:t>不</a:t>
            </a:r>
            <a:r>
              <a:rPr sz="2000" spc="5" dirty="0" err="1">
                <a:latin typeface="Times New Roman" panose="02020603050405020304" pitchFamily="18" charset="0"/>
                <a:cs typeface="Times New Roman" panose="02020603050405020304" pitchFamily="18" charset="0"/>
                <a:sym typeface="+mn-ea"/>
              </a:rPr>
              <a:t>适用</a:t>
            </a:r>
            <a:r>
              <a:rPr sz="2000" spc="-20" dirty="0" err="1">
                <a:latin typeface="Times New Roman" panose="02020603050405020304" pitchFamily="18" charset="0"/>
                <a:cs typeface="Times New Roman" panose="02020603050405020304" pitchFamily="18" charset="0"/>
                <a:sym typeface="+mn-ea"/>
              </a:rPr>
              <a:t>于</a:t>
            </a:r>
            <a:r>
              <a:rPr sz="2000" spc="5" dirty="0" err="1">
                <a:latin typeface="Times New Roman" panose="02020603050405020304" pitchFamily="18" charset="0"/>
                <a:cs typeface="Times New Roman" panose="02020603050405020304" pitchFamily="18" charset="0"/>
                <a:sym typeface="+mn-ea"/>
              </a:rPr>
              <a:t>文本</a:t>
            </a:r>
            <a:r>
              <a:rPr sz="2000" spc="-20" dirty="0" err="1">
                <a:latin typeface="Times New Roman" panose="02020603050405020304" pitchFamily="18" charset="0"/>
                <a:cs typeface="Times New Roman" panose="02020603050405020304" pitchFamily="18" charset="0"/>
                <a:sym typeface="+mn-ea"/>
              </a:rPr>
              <a:t>、</a:t>
            </a:r>
            <a:r>
              <a:rPr sz="2000" spc="5" dirty="0" err="1">
                <a:latin typeface="Times New Roman" panose="02020603050405020304" pitchFamily="18" charset="0"/>
                <a:cs typeface="Times New Roman" panose="02020603050405020304" pitchFamily="18" charset="0"/>
                <a:sym typeface="+mn-ea"/>
              </a:rPr>
              <a:t>声音</a:t>
            </a:r>
            <a:r>
              <a:rPr sz="2000" spc="-20" dirty="0" err="1">
                <a:latin typeface="Times New Roman" panose="02020603050405020304" pitchFamily="18" charset="0"/>
                <a:cs typeface="Times New Roman" panose="02020603050405020304" pitchFamily="18" charset="0"/>
                <a:sym typeface="+mn-ea"/>
              </a:rPr>
              <a:t>或</a:t>
            </a:r>
            <a:r>
              <a:rPr sz="2000" spc="5" dirty="0" err="1">
                <a:latin typeface="Times New Roman" panose="02020603050405020304" pitchFamily="18" charset="0"/>
                <a:cs typeface="Times New Roman" panose="02020603050405020304" pitchFamily="18" charset="0"/>
                <a:sym typeface="+mn-ea"/>
              </a:rPr>
              <a:t>时间</a:t>
            </a:r>
            <a:r>
              <a:rPr sz="2000" spc="-20" dirty="0" err="1">
                <a:latin typeface="Times New Roman" panose="02020603050405020304" pitchFamily="18" charset="0"/>
                <a:cs typeface="Times New Roman" panose="02020603050405020304" pitchFamily="18" charset="0"/>
                <a:sym typeface="+mn-ea"/>
              </a:rPr>
              <a:t>序</a:t>
            </a:r>
            <a:r>
              <a:rPr sz="2000" spc="5" dirty="0" err="1">
                <a:latin typeface="Times New Roman" panose="02020603050405020304" pitchFamily="18" charset="0"/>
                <a:cs typeface="Times New Roman" panose="02020603050405020304" pitchFamily="18" charset="0"/>
                <a:sym typeface="+mn-ea"/>
              </a:rPr>
              <a:t>列数</a:t>
            </a:r>
            <a:r>
              <a:rPr sz="2000" spc="-20" dirty="0" err="1">
                <a:latin typeface="Times New Roman" panose="02020603050405020304" pitchFamily="18" charset="0"/>
                <a:cs typeface="Times New Roman" panose="02020603050405020304" pitchFamily="18" charset="0"/>
                <a:sym typeface="+mn-ea"/>
              </a:rPr>
              <a:t>据</a:t>
            </a:r>
            <a:r>
              <a:rPr sz="2000" spc="5" dirty="0" err="1">
                <a:latin typeface="Times New Roman" panose="02020603050405020304" pitchFamily="18" charset="0"/>
                <a:cs typeface="Times New Roman" panose="02020603050405020304" pitchFamily="18" charset="0"/>
                <a:sym typeface="+mn-ea"/>
              </a:rPr>
              <a:t>等其</a:t>
            </a:r>
            <a:r>
              <a:rPr sz="2000" spc="-20" dirty="0" err="1">
                <a:latin typeface="Times New Roman" panose="02020603050405020304" pitchFamily="18" charset="0"/>
                <a:cs typeface="Times New Roman" panose="02020603050405020304" pitchFamily="18" charset="0"/>
                <a:sym typeface="+mn-ea"/>
              </a:rPr>
              <a:t>他</a:t>
            </a:r>
            <a:r>
              <a:rPr sz="2000" spc="5" dirty="0" err="1">
                <a:latin typeface="Times New Roman" panose="02020603050405020304" pitchFamily="18" charset="0"/>
                <a:cs typeface="Times New Roman" panose="02020603050405020304" pitchFamily="18" charset="0"/>
                <a:sym typeface="+mn-ea"/>
              </a:rPr>
              <a:t>类型的</a:t>
            </a:r>
            <a:r>
              <a:rPr sz="2000" dirty="0" err="1">
                <a:latin typeface="Times New Roman" panose="02020603050405020304" pitchFamily="18" charset="0"/>
                <a:cs typeface="Times New Roman" panose="02020603050405020304" pitchFamily="18" charset="0"/>
                <a:sym typeface="+mn-ea"/>
              </a:rPr>
              <a:t>深度学习应用</a:t>
            </a:r>
            <a:endParaRPr sz="2000" dirty="0">
              <a:latin typeface="Times New Roman" panose="02020603050405020304" pitchFamily="18" charset="0"/>
              <a:cs typeface="Times New Roman" panose="02020603050405020304" pitchFamily="18" charset="0"/>
            </a:endParaRPr>
          </a:p>
          <a:p>
            <a:pPr marL="23495">
              <a:lnSpc>
                <a:spcPct val="100000"/>
              </a:lnSpc>
              <a:spcBef>
                <a:spcPts val="1205"/>
              </a:spcBef>
            </a:pPr>
            <a:endParaRPr sz="2000" dirty="0">
              <a:latin typeface="Times New Roman" panose="02020603050405020304" pitchFamily="18" charset="0"/>
              <a:cs typeface="Times New Roman" panose="02020603050405020304" pitchFamily="18" charset="0"/>
            </a:endParaRPr>
          </a:p>
        </p:txBody>
      </p:sp>
      <p:sp>
        <p:nvSpPr>
          <p:cNvPr id="5" name="object 3"/>
          <p:cNvSpPr/>
          <p:nvPr/>
        </p:nvSpPr>
        <p:spPr>
          <a:xfrm>
            <a:off x="6652260" y="726440"/>
            <a:ext cx="2324100" cy="6191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5" name="object 4"/>
          <p:cNvSpPr txBox="1"/>
          <p:nvPr/>
        </p:nvSpPr>
        <p:spPr>
          <a:xfrm>
            <a:off x="167640" y="726440"/>
            <a:ext cx="8808720" cy="5625465"/>
          </a:xfrm>
          <a:prstGeom prst="rect">
            <a:avLst/>
          </a:prstGeom>
        </p:spPr>
        <p:txBody>
          <a:bodyPr vert="horz" wrap="square" lIns="0" tIns="12065" rIns="0" bIns="0" rtlCol="0">
            <a:spAutoFit/>
          </a:bodyPr>
          <a:lstStyle/>
          <a:p>
            <a:pPr marL="23495">
              <a:lnSpc>
                <a:spcPct val="100000"/>
              </a:lnSpc>
              <a:spcBef>
                <a:spcPts val="95"/>
              </a:spcBef>
            </a:pPr>
            <a:r>
              <a:rPr sz="2800" b="1" spc="-5" dirty="0">
                <a:latin typeface="Times New Roman" panose="02020603050405020304" pitchFamily="18" charset="0"/>
                <a:cs typeface="Times New Roman" panose="02020603050405020304" pitchFamily="18" charset="0"/>
                <a:sym typeface="+mn-ea"/>
              </a:rPr>
              <a:t>Theano</a:t>
            </a:r>
            <a:endParaRPr sz="2800" b="1" spc="-5" dirty="0">
              <a:latin typeface="Times New Roman" panose="02020603050405020304" pitchFamily="18" charset="0"/>
              <a:cs typeface="Times New Roman" panose="02020603050405020304" pitchFamily="18" charset="0"/>
            </a:endParaRPr>
          </a:p>
          <a:p>
            <a:pPr marL="355600" marR="5080" indent="-342900" algn="just">
              <a:lnSpc>
                <a:spcPct val="150000"/>
              </a:lnSpc>
              <a:spcBef>
                <a:spcPts val="335"/>
              </a:spcBef>
              <a:buFont typeface="Wingdings" panose="05000000000000000000"/>
              <a:buChar char=""/>
              <a:tabLst>
                <a:tab pos="355600" algn="l"/>
              </a:tabLst>
            </a:pPr>
            <a:r>
              <a:rPr sz="2000" dirty="0">
                <a:latin typeface="Times New Roman" panose="02020603050405020304" pitchFamily="18" charset="0"/>
                <a:cs typeface="Times New Roman" panose="02020603050405020304" pitchFamily="18" charset="0"/>
                <a:sym typeface="+mn-ea"/>
              </a:rPr>
              <a:t>Theano</a:t>
            </a:r>
            <a:r>
              <a:rPr sz="2000" spc="-15" dirty="0">
                <a:latin typeface="Times New Roman" panose="02020603050405020304" pitchFamily="18" charset="0"/>
                <a:cs typeface="Times New Roman" panose="02020603050405020304" pitchFamily="18" charset="0"/>
                <a:sym typeface="+mn-ea"/>
              </a:rPr>
              <a:t>是</a:t>
            </a:r>
            <a:r>
              <a:rPr sz="2000" dirty="0">
                <a:latin typeface="Times New Roman" panose="02020603050405020304" pitchFamily="18" charset="0"/>
                <a:cs typeface="Times New Roman" panose="02020603050405020304" pitchFamily="18" charset="0"/>
                <a:sym typeface="+mn-ea"/>
              </a:rPr>
              <a:t>深</a:t>
            </a:r>
            <a:r>
              <a:rPr sz="2000" spc="-15" dirty="0">
                <a:latin typeface="Times New Roman" panose="02020603050405020304" pitchFamily="18" charset="0"/>
                <a:cs typeface="Times New Roman" panose="02020603050405020304" pitchFamily="18" charset="0"/>
                <a:sym typeface="+mn-ea"/>
              </a:rPr>
              <a:t>度</a:t>
            </a:r>
            <a:r>
              <a:rPr sz="2000" dirty="0">
                <a:latin typeface="Times New Roman" panose="02020603050405020304" pitchFamily="18" charset="0"/>
                <a:cs typeface="Times New Roman" panose="02020603050405020304" pitchFamily="18" charset="0"/>
                <a:sym typeface="+mn-ea"/>
              </a:rPr>
              <a:t>学习框</a:t>
            </a:r>
            <a:r>
              <a:rPr sz="2000" spc="-15" dirty="0">
                <a:latin typeface="Times New Roman" panose="02020603050405020304" pitchFamily="18" charset="0"/>
                <a:cs typeface="Times New Roman" panose="02020603050405020304" pitchFamily="18" charset="0"/>
                <a:sym typeface="+mn-ea"/>
              </a:rPr>
              <a:t>架</a:t>
            </a:r>
            <a:r>
              <a:rPr sz="2000" dirty="0">
                <a:latin typeface="Times New Roman" panose="02020603050405020304" pitchFamily="18" charset="0"/>
                <a:cs typeface="Times New Roman" panose="02020603050405020304" pitchFamily="18" charset="0"/>
                <a:sym typeface="+mn-ea"/>
              </a:rPr>
              <a:t>的</a:t>
            </a:r>
            <a:r>
              <a:rPr sz="2000" spc="-15" dirty="0">
                <a:latin typeface="Times New Roman" panose="02020603050405020304" pitchFamily="18" charset="0"/>
                <a:cs typeface="Times New Roman" panose="02020603050405020304" pitchFamily="18" charset="0"/>
                <a:sym typeface="+mn-ea"/>
              </a:rPr>
              <a:t>鼻</a:t>
            </a:r>
            <a:r>
              <a:rPr sz="2000" dirty="0">
                <a:latin typeface="Times New Roman" panose="02020603050405020304" pitchFamily="18" charset="0"/>
                <a:cs typeface="Times New Roman" panose="02020603050405020304" pitchFamily="18" charset="0"/>
                <a:sym typeface="+mn-ea"/>
              </a:rPr>
              <a:t>祖，由</a:t>
            </a:r>
            <a:r>
              <a:rPr sz="2000" spc="-35" dirty="0">
                <a:latin typeface="Times New Roman" panose="02020603050405020304" pitchFamily="18" charset="0"/>
                <a:cs typeface="Times New Roman" panose="02020603050405020304" pitchFamily="18" charset="0"/>
                <a:sym typeface="+mn-ea"/>
              </a:rPr>
              <a:t>Yoshua</a:t>
            </a:r>
            <a:r>
              <a:rPr sz="2000" spc="285" dirty="0">
                <a:latin typeface="Times New Roman" panose="02020603050405020304" pitchFamily="18" charset="0"/>
                <a:cs typeface="Times New Roman" panose="02020603050405020304" pitchFamily="18" charset="0"/>
                <a:sym typeface="+mn-ea"/>
              </a:rPr>
              <a:t> </a:t>
            </a:r>
            <a:r>
              <a:rPr sz="2000" spc="-5" dirty="0">
                <a:latin typeface="Times New Roman" panose="02020603050405020304" pitchFamily="18" charset="0"/>
                <a:cs typeface="Times New Roman" panose="02020603050405020304" pitchFamily="18" charset="0"/>
                <a:sym typeface="+mn-ea"/>
              </a:rPr>
              <a:t>Bengio</a:t>
            </a:r>
            <a:r>
              <a:rPr sz="2000" dirty="0">
                <a:latin typeface="Times New Roman" panose="02020603050405020304" pitchFamily="18" charset="0"/>
                <a:cs typeface="Times New Roman" panose="02020603050405020304" pitchFamily="18" charset="0"/>
                <a:sym typeface="+mn-ea"/>
              </a:rPr>
              <a:t>和</a:t>
            </a:r>
            <a:r>
              <a:rPr sz="2000" spc="-15" dirty="0">
                <a:latin typeface="Times New Roman" panose="02020603050405020304" pitchFamily="18" charset="0"/>
                <a:cs typeface="Times New Roman" panose="02020603050405020304" pitchFamily="18" charset="0"/>
                <a:sym typeface="+mn-ea"/>
              </a:rPr>
              <a:t>蒙</a:t>
            </a:r>
            <a:r>
              <a:rPr sz="2000" dirty="0">
                <a:latin typeface="Times New Roman" panose="02020603050405020304" pitchFamily="18" charset="0"/>
                <a:cs typeface="Times New Roman" panose="02020603050405020304" pitchFamily="18" charset="0"/>
                <a:sym typeface="+mn-ea"/>
              </a:rPr>
              <a:t>特利尔</a:t>
            </a:r>
            <a:r>
              <a:rPr sz="2000" spc="-15" dirty="0">
                <a:latin typeface="Times New Roman" panose="02020603050405020304" pitchFamily="18" charset="0"/>
                <a:cs typeface="Times New Roman" panose="02020603050405020304" pitchFamily="18" charset="0"/>
                <a:sym typeface="+mn-ea"/>
              </a:rPr>
              <a:t>大</a:t>
            </a:r>
            <a:r>
              <a:rPr sz="2000" dirty="0">
                <a:latin typeface="Times New Roman" panose="02020603050405020304" pitchFamily="18" charset="0"/>
                <a:cs typeface="Times New Roman" panose="02020603050405020304" pitchFamily="18" charset="0"/>
                <a:sym typeface="+mn-ea"/>
              </a:rPr>
              <a:t>学</a:t>
            </a:r>
            <a:r>
              <a:rPr sz="2000" spc="-15" dirty="0">
                <a:latin typeface="Times New Roman" panose="02020603050405020304" pitchFamily="18" charset="0"/>
                <a:cs typeface="Times New Roman" panose="02020603050405020304" pitchFamily="18" charset="0"/>
                <a:sym typeface="+mn-ea"/>
              </a:rPr>
              <a:t>的</a:t>
            </a:r>
            <a:r>
              <a:rPr sz="2000" dirty="0">
                <a:latin typeface="Times New Roman" panose="02020603050405020304" pitchFamily="18" charset="0"/>
                <a:cs typeface="Times New Roman" panose="02020603050405020304" pitchFamily="18" charset="0"/>
                <a:sym typeface="+mn-ea"/>
              </a:rPr>
              <a:t>研究小</a:t>
            </a:r>
            <a:r>
              <a:rPr sz="2000" spc="-15" dirty="0">
                <a:latin typeface="Times New Roman" panose="02020603050405020304" pitchFamily="18" charset="0"/>
                <a:cs typeface="Times New Roman" panose="02020603050405020304" pitchFamily="18" charset="0"/>
                <a:sym typeface="+mn-ea"/>
              </a:rPr>
              <a:t>组</a:t>
            </a:r>
            <a:r>
              <a:rPr sz="2000" spc="5" dirty="0">
                <a:latin typeface="Times New Roman" panose="02020603050405020304" pitchFamily="18" charset="0"/>
                <a:cs typeface="Times New Roman" panose="02020603050405020304" pitchFamily="18" charset="0"/>
                <a:sym typeface="+mn-ea"/>
              </a:rPr>
              <a:t>于</a:t>
            </a:r>
            <a:r>
              <a:rPr sz="2000" spc="-5" dirty="0">
                <a:latin typeface="Times New Roman" panose="02020603050405020304" pitchFamily="18" charset="0"/>
                <a:cs typeface="Times New Roman" panose="02020603050405020304" pitchFamily="18" charset="0"/>
                <a:sym typeface="+mn-ea"/>
              </a:rPr>
              <a:t>2007</a:t>
            </a:r>
            <a:r>
              <a:rPr sz="2000" dirty="0">
                <a:latin typeface="Times New Roman" panose="02020603050405020304" pitchFamily="18" charset="0"/>
                <a:cs typeface="Times New Roman" panose="02020603050405020304" pitchFamily="18" charset="0"/>
                <a:sym typeface="+mn-ea"/>
              </a:rPr>
              <a:t>年创</a:t>
            </a:r>
            <a:r>
              <a:rPr sz="2000" spc="-15" dirty="0">
                <a:latin typeface="Times New Roman" panose="02020603050405020304" pitchFamily="18" charset="0"/>
                <a:cs typeface="Times New Roman" panose="02020603050405020304" pitchFamily="18" charset="0"/>
                <a:sym typeface="+mn-ea"/>
              </a:rPr>
              <a:t>建</a:t>
            </a:r>
            <a:r>
              <a:rPr sz="2000" dirty="0">
                <a:latin typeface="Times New Roman" panose="02020603050405020304" pitchFamily="18" charset="0"/>
                <a:cs typeface="Times New Roman" panose="02020603050405020304" pitchFamily="18" charset="0"/>
                <a:sym typeface="+mn-ea"/>
              </a:rPr>
              <a:t>，</a:t>
            </a:r>
            <a:r>
              <a:rPr sz="2000" spc="-10" dirty="0">
                <a:latin typeface="Times New Roman" panose="02020603050405020304" pitchFamily="18" charset="0"/>
                <a:cs typeface="Times New Roman" panose="02020603050405020304" pitchFamily="18" charset="0"/>
                <a:sym typeface="+mn-ea"/>
              </a:rPr>
              <a:t>是率</a:t>
            </a:r>
            <a:r>
              <a:rPr sz="2000" dirty="0">
                <a:latin typeface="Times New Roman" panose="02020603050405020304" pitchFamily="18" charset="0"/>
                <a:cs typeface="Times New Roman" panose="02020603050405020304" pitchFamily="18" charset="0"/>
                <a:sym typeface="+mn-ea"/>
              </a:rPr>
              <a:t>先广泛</a:t>
            </a:r>
            <a:r>
              <a:rPr sz="2000" spc="-15" dirty="0">
                <a:latin typeface="Times New Roman" panose="02020603050405020304" pitchFamily="18" charset="0"/>
                <a:cs typeface="Times New Roman" panose="02020603050405020304" pitchFamily="18" charset="0"/>
                <a:sym typeface="+mn-ea"/>
              </a:rPr>
              <a:t>使</a:t>
            </a:r>
            <a:r>
              <a:rPr sz="2000" dirty="0">
                <a:latin typeface="Times New Roman" panose="02020603050405020304" pitchFamily="18" charset="0"/>
                <a:cs typeface="Times New Roman" panose="02020603050405020304" pitchFamily="18" charset="0"/>
                <a:sym typeface="+mn-ea"/>
              </a:rPr>
              <a:t>用</a:t>
            </a:r>
            <a:r>
              <a:rPr sz="2000" spc="-15" dirty="0">
                <a:latin typeface="Times New Roman" panose="02020603050405020304" pitchFamily="18" charset="0"/>
                <a:cs typeface="Times New Roman" panose="02020603050405020304" pitchFamily="18" charset="0"/>
                <a:sym typeface="+mn-ea"/>
              </a:rPr>
              <a:t>的</a:t>
            </a:r>
            <a:r>
              <a:rPr sz="2000" dirty="0">
                <a:latin typeface="Times New Roman" panose="02020603050405020304" pitchFamily="18" charset="0"/>
                <a:cs typeface="Times New Roman" panose="02020603050405020304" pitchFamily="18" charset="0"/>
                <a:sym typeface="+mn-ea"/>
              </a:rPr>
              <a:t>深度学</a:t>
            </a:r>
            <a:r>
              <a:rPr sz="2000" spc="-15" dirty="0">
                <a:latin typeface="Times New Roman" panose="02020603050405020304" pitchFamily="18" charset="0"/>
                <a:cs typeface="Times New Roman" panose="02020603050405020304" pitchFamily="18" charset="0"/>
                <a:sym typeface="+mn-ea"/>
              </a:rPr>
              <a:t>习</a:t>
            </a:r>
            <a:r>
              <a:rPr sz="2000" dirty="0">
                <a:latin typeface="Times New Roman" panose="02020603050405020304" pitchFamily="18" charset="0"/>
                <a:cs typeface="Times New Roman" panose="02020603050405020304" pitchFamily="18" charset="0"/>
                <a:sym typeface="+mn-ea"/>
              </a:rPr>
              <a:t>框</a:t>
            </a:r>
            <a:r>
              <a:rPr sz="2000" spc="-10" dirty="0">
                <a:latin typeface="Times New Roman" panose="02020603050405020304" pitchFamily="18" charset="0"/>
                <a:cs typeface="Times New Roman" panose="02020603050405020304" pitchFamily="18" charset="0"/>
                <a:sym typeface="+mn-ea"/>
              </a:rPr>
              <a:t>架</a:t>
            </a:r>
            <a:r>
              <a:rPr sz="2000" dirty="0">
                <a:latin typeface="Times New Roman" panose="02020603050405020304" pitchFamily="18" charset="0"/>
                <a:cs typeface="Times New Roman" panose="02020603050405020304" pitchFamily="18" charset="0"/>
                <a:sym typeface="+mn-ea"/>
              </a:rPr>
              <a:t>。Theano</a:t>
            </a:r>
            <a:r>
              <a:rPr sz="2000" spc="434" dirty="0">
                <a:latin typeface="Times New Roman" panose="02020603050405020304" pitchFamily="18" charset="0"/>
                <a:cs typeface="Times New Roman" panose="02020603050405020304" pitchFamily="18" charset="0"/>
                <a:sym typeface="+mn-ea"/>
              </a:rPr>
              <a:t> </a:t>
            </a:r>
            <a:r>
              <a:rPr sz="2000" spc="-15" dirty="0">
                <a:latin typeface="Times New Roman" panose="02020603050405020304" pitchFamily="18" charset="0"/>
                <a:cs typeface="Times New Roman" panose="02020603050405020304" pitchFamily="18" charset="0"/>
                <a:sym typeface="+mn-ea"/>
              </a:rPr>
              <a:t>是</a:t>
            </a:r>
            <a:r>
              <a:rPr sz="2000" dirty="0">
                <a:latin typeface="Times New Roman" panose="02020603050405020304" pitchFamily="18" charset="0"/>
                <a:cs typeface="Times New Roman" panose="02020603050405020304" pitchFamily="18" charset="0"/>
                <a:sym typeface="+mn-ea"/>
              </a:rPr>
              <a:t>一个</a:t>
            </a:r>
            <a:r>
              <a:rPr sz="2000" spc="335" dirty="0">
                <a:latin typeface="Times New Roman" panose="02020603050405020304" pitchFamily="18" charset="0"/>
                <a:cs typeface="Times New Roman" panose="02020603050405020304" pitchFamily="18" charset="0"/>
                <a:sym typeface="+mn-ea"/>
              </a:rPr>
              <a:t> </a:t>
            </a:r>
            <a:r>
              <a:rPr sz="2000" dirty="0">
                <a:latin typeface="Times New Roman" panose="02020603050405020304" pitchFamily="18" charset="0"/>
                <a:cs typeface="Times New Roman" panose="02020603050405020304" pitchFamily="18" charset="0"/>
                <a:sym typeface="+mn-ea"/>
              </a:rPr>
              <a:t>Python</a:t>
            </a:r>
            <a:r>
              <a:rPr sz="2000" spc="415" dirty="0">
                <a:latin typeface="Times New Roman" panose="02020603050405020304" pitchFamily="18" charset="0"/>
                <a:cs typeface="Times New Roman" panose="02020603050405020304" pitchFamily="18" charset="0"/>
                <a:sym typeface="+mn-ea"/>
              </a:rPr>
              <a:t> </a:t>
            </a:r>
            <a:r>
              <a:rPr sz="2000" dirty="0">
                <a:latin typeface="Times New Roman" panose="02020603050405020304" pitchFamily="18" charset="0"/>
                <a:cs typeface="Times New Roman" panose="02020603050405020304" pitchFamily="18" charset="0"/>
                <a:sym typeface="+mn-ea"/>
              </a:rPr>
              <a:t>库，速</a:t>
            </a:r>
            <a:r>
              <a:rPr sz="2000" spc="-15" dirty="0">
                <a:latin typeface="Times New Roman" panose="02020603050405020304" pitchFamily="18" charset="0"/>
                <a:cs typeface="Times New Roman" panose="02020603050405020304" pitchFamily="18" charset="0"/>
                <a:sym typeface="+mn-ea"/>
              </a:rPr>
              <a:t>度</a:t>
            </a:r>
            <a:r>
              <a:rPr sz="2000" dirty="0">
                <a:latin typeface="Times New Roman" panose="02020603050405020304" pitchFamily="18" charset="0"/>
                <a:cs typeface="Times New Roman" panose="02020603050405020304" pitchFamily="18" charset="0"/>
                <a:sym typeface="+mn-ea"/>
              </a:rPr>
              <a:t>更</a:t>
            </a:r>
            <a:r>
              <a:rPr sz="2000" spc="-15" dirty="0">
                <a:latin typeface="Times New Roman" panose="02020603050405020304" pitchFamily="18" charset="0"/>
                <a:cs typeface="Times New Roman" panose="02020603050405020304" pitchFamily="18" charset="0"/>
                <a:sym typeface="+mn-ea"/>
              </a:rPr>
              <a:t>快</a:t>
            </a:r>
            <a:r>
              <a:rPr sz="2000" dirty="0">
                <a:latin typeface="Times New Roman" panose="02020603050405020304" pitchFamily="18" charset="0"/>
                <a:cs typeface="Times New Roman" panose="02020603050405020304" pitchFamily="18" charset="0"/>
                <a:sym typeface="+mn-ea"/>
              </a:rPr>
              <a:t>，功能</a:t>
            </a:r>
            <a:r>
              <a:rPr sz="2000" spc="-15" dirty="0">
                <a:latin typeface="Times New Roman" panose="02020603050405020304" pitchFamily="18" charset="0"/>
                <a:cs typeface="Times New Roman" panose="02020603050405020304" pitchFamily="18" charset="0"/>
                <a:sym typeface="+mn-ea"/>
              </a:rPr>
              <a:t>强</a:t>
            </a:r>
            <a:r>
              <a:rPr sz="2000" dirty="0">
                <a:latin typeface="Times New Roman" panose="02020603050405020304" pitchFamily="18" charset="0"/>
                <a:cs typeface="Times New Roman" panose="02020603050405020304" pitchFamily="18" charset="0"/>
                <a:sym typeface="+mn-ea"/>
              </a:rPr>
              <a:t>大</a:t>
            </a:r>
            <a:r>
              <a:rPr sz="2000" spc="-15" dirty="0">
                <a:latin typeface="Times New Roman" panose="02020603050405020304" pitchFamily="18" charset="0"/>
                <a:cs typeface="Times New Roman" panose="02020603050405020304" pitchFamily="18" charset="0"/>
                <a:sym typeface="+mn-ea"/>
              </a:rPr>
              <a:t>，</a:t>
            </a:r>
            <a:r>
              <a:rPr sz="2000" dirty="0">
                <a:latin typeface="Times New Roman" panose="02020603050405020304" pitchFamily="18" charset="0"/>
                <a:cs typeface="Times New Roman" panose="02020603050405020304" pitchFamily="18" charset="0"/>
                <a:sym typeface="+mn-ea"/>
              </a:rPr>
              <a:t>可以高</a:t>
            </a:r>
            <a:r>
              <a:rPr sz="2000" spc="-15" dirty="0">
                <a:latin typeface="Times New Roman" panose="02020603050405020304" pitchFamily="18" charset="0"/>
                <a:cs typeface="Times New Roman" panose="02020603050405020304" pitchFamily="18" charset="0"/>
                <a:sym typeface="+mn-ea"/>
              </a:rPr>
              <a:t>效</a:t>
            </a:r>
            <a:r>
              <a:rPr sz="2000" dirty="0">
                <a:latin typeface="Times New Roman" panose="02020603050405020304" pitchFamily="18" charset="0"/>
                <a:cs typeface="Times New Roman" panose="02020603050405020304" pitchFamily="18" charset="0"/>
                <a:sym typeface="+mn-ea"/>
              </a:rPr>
              <a:t>的</a:t>
            </a:r>
            <a:r>
              <a:rPr sz="2000" spc="-15" dirty="0">
                <a:latin typeface="Times New Roman" panose="02020603050405020304" pitchFamily="18" charset="0"/>
                <a:cs typeface="Times New Roman" panose="02020603050405020304" pitchFamily="18" charset="0"/>
                <a:sym typeface="+mn-ea"/>
              </a:rPr>
              <a:t>进</a:t>
            </a:r>
            <a:r>
              <a:rPr sz="2000" dirty="0">
                <a:latin typeface="Times New Roman" panose="02020603050405020304" pitchFamily="18" charset="0"/>
                <a:cs typeface="Times New Roman" panose="02020603050405020304" pitchFamily="18" charset="0"/>
                <a:sym typeface="+mn-ea"/>
              </a:rPr>
              <a:t>行</a:t>
            </a:r>
            <a:r>
              <a:rPr sz="2000" spc="35" dirty="0">
                <a:latin typeface="Times New Roman" panose="02020603050405020304" pitchFamily="18" charset="0"/>
                <a:cs typeface="Times New Roman" panose="02020603050405020304" pitchFamily="18" charset="0"/>
                <a:sym typeface="+mn-ea"/>
              </a:rPr>
              <a:t>数值表达和</a:t>
            </a:r>
            <a:r>
              <a:rPr sz="2000" spc="25" dirty="0">
                <a:latin typeface="Times New Roman" panose="02020603050405020304" pitchFamily="18" charset="0"/>
                <a:cs typeface="Times New Roman" panose="02020603050405020304" pitchFamily="18" charset="0"/>
                <a:sym typeface="+mn-ea"/>
              </a:rPr>
              <a:t>计</a:t>
            </a:r>
            <a:r>
              <a:rPr sz="2000" spc="45" dirty="0">
                <a:latin typeface="Times New Roman" panose="02020603050405020304" pitchFamily="18" charset="0"/>
                <a:cs typeface="Times New Roman" panose="02020603050405020304" pitchFamily="18" charset="0"/>
                <a:sym typeface="+mn-ea"/>
              </a:rPr>
              <a:t>算</a:t>
            </a:r>
            <a:r>
              <a:rPr sz="2000" spc="35" dirty="0">
                <a:latin typeface="Times New Roman" panose="02020603050405020304" pitchFamily="18" charset="0"/>
                <a:cs typeface="Times New Roman" panose="02020603050405020304" pitchFamily="18" charset="0"/>
                <a:sym typeface="+mn-ea"/>
              </a:rPr>
              <a:t>，可以说</a:t>
            </a:r>
            <a:r>
              <a:rPr sz="2000" spc="25" dirty="0">
                <a:latin typeface="Times New Roman" panose="02020603050405020304" pitchFamily="18" charset="0"/>
                <a:cs typeface="Times New Roman" panose="02020603050405020304" pitchFamily="18" charset="0"/>
                <a:sym typeface="+mn-ea"/>
              </a:rPr>
              <a:t>是</a:t>
            </a:r>
            <a:r>
              <a:rPr sz="2000" spc="40" dirty="0">
                <a:latin typeface="Times New Roman" panose="02020603050405020304" pitchFamily="18" charset="0"/>
                <a:cs typeface="Times New Roman" panose="02020603050405020304" pitchFamily="18" charset="0"/>
                <a:sym typeface="+mn-ea"/>
              </a:rPr>
              <a:t>从</a:t>
            </a:r>
            <a:r>
              <a:rPr sz="2000" spc="5" dirty="0">
                <a:latin typeface="Times New Roman" panose="02020603050405020304" pitchFamily="18" charset="0"/>
                <a:cs typeface="Times New Roman" panose="02020603050405020304" pitchFamily="18" charset="0"/>
                <a:sym typeface="+mn-ea"/>
              </a:rPr>
              <a:t>NumPy</a:t>
            </a:r>
            <a:r>
              <a:rPr sz="2000" spc="35" dirty="0">
                <a:latin typeface="Times New Roman" panose="02020603050405020304" pitchFamily="18" charset="0"/>
                <a:cs typeface="Times New Roman" panose="02020603050405020304" pitchFamily="18" charset="0"/>
                <a:sym typeface="+mn-ea"/>
              </a:rPr>
              <a:t>矩阵表达向</a:t>
            </a:r>
            <a:r>
              <a:rPr sz="2000" dirty="0">
                <a:latin typeface="Times New Roman" panose="02020603050405020304" pitchFamily="18" charset="0"/>
                <a:cs typeface="Times New Roman" panose="02020603050405020304" pitchFamily="18" charset="0"/>
                <a:sym typeface="+mn-ea"/>
              </a:rPr>
              <a:t>tensor</a:t>
            </a:r>
            <a:r>
              <a:rPr sz="2000" spc="35" dirty="0">
                <a:latin typeface="Times New Roman" panose="02020603050405020304" pitchFamily="18" charset="0"/>
                <a:cs typeface="Times New Roman" panose="02020603050405020304" pitchFamily="18" charset="0"/>
                <a:sym typeface="+mn-ea"/>
              </a:rPr>
              <a:t>表达的一次</a:t>
            </a:r>
            <a:r>
              <a:rPr sz="2000" spc="25" dirty="0">
                <a:latin typeface="Times New Roman" panose="02020603050405020304" pitchFamily="18" charset="0"/>
                <a:cs typeface="Times New Roman" panose="02020603050405020304" pitchFamily="18" charset="0"/>
                <a:sym typeface="+mn-ea"/>
              </a:rPr>
              <a:t>跨</a:t>
            </a:r>
            <a:r>
              <a:rPr sz="2000" spc="45" dirty="0">
                <a:latin typeface="Times New Roman" panose="02020603050405020304" pitchFamily="18" charset="0"/>
                <a:cs typeface="Times New Roman" panose="02020603050405020304" pitchFamily="18" charset="0"/>
                <a:sym typeface="+mn-ea"/>
              </a:rPr>
              <a:t>越</a:t>
            </a:r>
            <a:r>
              <a:rPr sz="2000" spc="40" dirty="0">
                <a:latin typeface="Times New Roman" panose="02020603050405020304" pitchFamily="18" charset="0"/>
                <a:cs typeface="Times New Roman" panose="02020603050405020304" pitchFamily="18" charset="0"/>
                <a:sym typeface="+mn-ea"/>
              </a:rPr>
              <a:t>，</a:t>
            </a:r>
            <a:r>
              <a:rPr sz="2000" spc="35" dirty="0">
                <a:latin typeface="Times New Roman" panose="02020603050405020304" pitchFamily="18" charset="0"/>
                <a:cs typeface="Times New Roman" panose="02020603050405020304" pitchFamily="18" charset="0"/>
                <a:sym typeface="+mn-ea"/>
              </a:rPr>
              <a:t>为后来</a:t>
            </a:r>
            <a:r>
              <a:rPr sz="2000" spc="25" dirty="0">
                <a:latin typeface="Times New Roman" panose="02020603050405020304" pitchFamily="18" charset="0"/>
                <a:cs typeface="Times New Roman" panose="02020603050405020304" pitchFamily="18" charset="0"/>
                <a:sym typeface="+mn-ea"/>
              </a:rPr>
              <a:t>的</a:t>
            </a:r>
            <a:r>
              <a:rPr sz="2000" spc="35" dirty="0">
                <a:latin typeface="Times New Roman" panose="02020603050405020304" pitchFamily="18" charset="0"/>
                <a:cs typeface="Times New Roman" panose="02020603050405020304" pitchFamily="18" charset="0"/>
                <a:sym typeface="+mn-ea"/>
              </a:rPr>
              <a:t>深度学习框</a:t>
            </a:r>
            <a:r>
              <a:rPr sz="2000" spc="5" dirty="0">
                <a:latin typeface="Times New Roman" panose="02020603050405020304" pitchFamily="18" charset="0"/>
                <a:cs typeface="Times New Roman" panose="02020603050405020304" pitchFamily="18" charset="0"/>
                <a:sym typeface="+mn-ea"/>
              </a:rPr>
              <a:t>架</a:t>
            </a:r>
            <a:r>
              <a:rPr sz="2000" spc="10" dirty="0">
                <a:latin typeface="Times New Roman" panose="02020603050405020304" pitchFamily="18" charset="0"/>
                <a:cs typeface="Times New Roman" panose="02020603050405020304" pitchFamily="18" charset="0"/>
                <a:sym typeface="+mn-ea"/>
              </a:rPr>
              <a:t>提供</a:t>
            </a:r>
            <a:r>
              <a:rPr sz="2000" dirty="0">
                <a:latin typeface="Times New Roman" panose="02020603050405020304" pitchFamily="18" charset="0"/>
                <a:cs typeface="Times New Roman" panose="02020603050405020304" pitchFamily="18" charset="0"/>
                <a:sym typeface="+mn-ea"/>
              </a:rPr>
              <a:t>了</a:t>
            </a:r>
            <a:r>
              <a:rPr sz="2000" spc="10" dirty="0">
                <a:latin typeface="Times New Roman" panose="02020603050405020304" pitchFamily="18" charset="0"/>
                <a:cs typeface="Times New Roman" panose="02020603050405020304" pitchFamily="18" charset="0"/>
                <a:sym typeface="+mn-ea"/>
              </a:rPr>
              <a:t>样</a:t>
            </a:r>
            <a:r>
              <a:rPr sz="2000" spc="5" dirty="0">
                <a:latin typeface="Times New Roman" panose="02020603050405020304" pitchFamily="18" charset="0"/>
                <a:cs typeface="Times New Roman" panose="02020603050405020304" pitchFamily="18" charset="0"/>
                <a:sym typeface="+mn-ea"/>
              </a:rPr>
              <a:t>板</a:t>
            </a:r>
            <a:r>
              <a:rPr sz="2000" dirty="0">
                <a:latin typeface="Times New Roman" panose="02020603050405020304" pitchFamily="18" charset="0"/>
                <a:cs typeface="Times New Roman" panose="02020603050405020304" pitchFamily="18" charset="0"/>
                <a:sym typeface="+mn-ea"/>
              </a:rPr>
              <a:t>。</a:t>
            </a:r>
            <a:r>
              <a:rPr sz="2000" spc="10" dirty="0">
                <a:latin typeface="Times New Roman" panose="02020603050405020304" pitchFamily="18" charset="0"/>
                <a:cs typeface="Times New Roman" panose="02020603050405020304" pitchFamily="18" charset="0"/>
                <a:sym typeface="+mn-ea"/>
              </a:rPr>
              <a:t>遗憾</a:t>
            </a:r>
            <a:r>
              <a:rPr sz="2000" dirty="0">
                <a:latin typeface="Times New Roman" panose="02020603050405020304" pitchFamily="18" charset="0"/>
                <a:cs typeface="Times New Roman" panose="02020603050405020304" pitchFamily="18" charset="0"/>
                <a:sym typeface="+mn-ea"/>
              </a:rPr>
              <a:t>的</a:t>
            </a:r>
            <a:r>
              <a:rPr sz="2000" spc="15" dirty="0">
                <a:latin typeface="Times New Roman" panose="02020603050405020304" pitchFamily="18" charset="0"/>
                <a:cs typeface="Times New Roman" panose="02020603050405020304" pitchFamily="18" charset="0"/>
                <a:sym typeface="+mn-ea"/>
              </a:rPr>
              <a:t>是</a:t>
            </a:r>
            <a:r>
              <a:rPr sz="2000" dirty="0">
                <a:latin typeface="Times New Roman" panose="02020603050405020304" pitchFamily="18" charset="0"/>
                <a:cs typeface="Times New Roman" panose="02020603050405020304" pitchFamily="18" charset="0"/>
                <a:sym typeface="+mn-ea"/>
              </a:rPr>
              <a:t>Theano</a:t>
            </a:r>
            <a:r>
              <a:rPr sz="2000" spc="10" dirty="0">
                <a:latin typeface="Times New Roman" panose="02020603050405020304" pitchFamily="18" charset="0"/>
                <a:cs typeface="Times New Roman" panose="02020603050405020304" pitchFamily="18" charset="0"/>
                <a:sym typeface="+mn-ea"/>
              </a:rPr>
              <a:t>团</a:t>
            </a:r>
            <a:r>
              <a:rPr sz="2000" dirty="0">
                <a:latin typeface="Times New Roman" panose="02020603050405020304" pitchFamily="18" charset="0"/>
                <a:cs typeface="Times New Roman" panose="02020603050405020304" pitchFamily="18" charset="0"/>
                <a:sym typeface="+mn-ea"/>
              </a:rPr>
              <a:t>队2017年</a:t>
            </a:r>
            <a:r>
              <a:rPr sz="2000" spc="10" dirty="0">
                <a:latin typeface="Times New Roman" panose="02020603050405020304" pitchFamily="18" charset="0"/>
                <a:cs typeface="Times New Roman" panose="02020603050405020304" pitchFamily="18" charset="0"/>
                <a:sym typeface="+mn-ea"/>
              </a:rPr>
              <a:t>已经</a:t>
            </a:r>
            <a:r>
              <a:rPr sz="2000" dirty="0">
                <a:latin typeface="Times New Roman" panose="02020603050405020304" pitchFamily="18" charset="0"/>
                <a:cs typeface="Times New Roman" panose="02020603050405020304" pitchFamily="18" charset="0"/>
                <a:sym typeface="+mn-ea"/>
              </a:rPr>
              <a:t>停</a:t>
            </a:r>
            <a:r>
              <a:rPr sz="2000" spc="10" dirty="0">
                <a:latin typeface="Times New Roman" panose="02020603050405020304" pitchFamily="18" charset="0"/>
                <a:cs typeface="Times New Roman" panose="02020603050405020304" pitchFamily="18" charset="0"/>
                <a:sym typeface="+mn-ea"/>
              </a:rPr>
              <a:t>止</a:t>
            </a:r>
            <a:r>
              <a:rPr sz="2000" dirty="0">
                <a:latin typeface="Times New Roman" panose="02020603050405020304" pitchFamily="18" charset="0"/>
                <a:cs typeface="Times New Roman" panose="02020603050405020304" pitchFamily="18" charset="0"/>
                <a:sym typeface="+mn-ea"/>
              </a:rPr>
              <a:t>了该</a:t>
            </a:r>
            <a:r>
              <a:rPr sz="2000" spc="10" dirty="0">
                <a:latin typeface="Times New Roman" panose="02020603050405020304" pitchFamily="18" charset="0"/>
                <a:cs typeface="Times New Roman" panose="02020603050405020304" pitchFamily="18" charset="0"/>
                <a:sym typeface="+mn-ea"/>
              </a:rPr>
              <a:t>项目</a:t>
            </a:r>
            <a:r>
              <a:rPr sz="2000" dirty="0">
                <a:latin typeface="Times New Roman" panose="02020603050405020304" pitchFamily="18" charset="0"/>
                <a:cs typeface="Times New Roman" panose="02020603050405020304" pitchFamily="18" charset="0"/>
                <a:sym typeface="+mn-ea"/>
              </a:rPr>
              <a:t>的</a:t>
            </a:r>
            <a:r>
              <a:rPr sz="2000" spc="10" dirty="0">
                <a:latin typeface="Times New Roman" panose="02020603050405020304" pitchFamily="18" charset="0"/>
                <a:cs typeface="Times New Roman" panose="02020603050405020304" pitchFamily="18" charset="0"/>
                <a:sym typeface="+mn-ea"/>
              </a:rPr>
              <a:t>更新</a:t>
            </a:r>
            <a:r>
              <a:rPr sz="2000" dirty="0">
                <a:latin typeface="Times New Roman" panose="02020603050405020304" pitchFamily="18" charset="0"/>
                <a:cs typeface="Times New Roman" panose="02020603050405020304" pitchFamily="18" charset="0"/>
                <a:sym typeface="+mn-ea"/>
              </a:rPr>
              <a:t>，</a:t>
            </a:r>
            <a:r>
              <a:rPr sz="2000" spc="10" dirty="0">
                <a:latin typeface="Times New Roman" panose="02020603050405020304" pitchFamily="18" charset="0"/>
                <a:cs typeface="Times New Roman" panose="02020603050405020304" pitchFamily="18" charset="0"/>
                <a:sym typeface="+mn-ea"/>
              </a:rPr>
              <a:t>深度</a:t>
            </a:r>
            <a:r>
              <a:rPr sz="2000" dirty="0">
                <a:latin typeface="Times New Roman" panose="02020603050405020304" pitchFamily="18" charset="0"/>
                <a:cs typeface="Times New Roman" panose="02020603050405020304" pitchFamily="18" charset="0"/>
                <a:sym typeface="+mn-ea"/>
              </a:rPr>
              <a:t>学</a:t>
            </a:r>
            <a:r>
              <a:rPr sz="2000" spc="10" dirty="0">
                <a:latin typeface="Times New Roman" panose="02020603050405020304" pitchFamily="18" charset="0"/>
                <a:cs typeface="Times New Roman" panose="02020603050405020304" pitchFamily="18" charset="0"/>
                <a:sym typeface="+mn-ea"/>
              </a:rPr>
              <a:t>习</a:t>
            </a:r>
            <a:r>
              <a:rPr sz="2000" dirty="0">
                <a:latin typeface="Times New Roman" panose="02020603050405020304" pitchFamily="18" charset="0"/>
                <a:cs typeface="Times New Roman" panose="02020603050405020304" pitchFamily="18" charset="0"/>
                <a:sym typeface="+mn-ea"/>
              </a:rPr>
              <a:t>应用</a:t>
            </a:r>
            <a:r>
              <a:rPr sz="2000" spc="10" dirty="0">
                <a:latin typeface="Times New Roman" panose="02020603050405020304" pitchFamily="18" charset="0"/>
                <a:cs typeface="Times New Roman" panose="02020603050405020304" pitchFamily="18" charset="0"/>
                <a:sym typeface="+mn-ea"/>
              </a:rPr>
              <a:t>框架</a:t>
            </a:r>
            <a:r>
              <a:rPr sz="2000" dirty="0">
                <a:latin typeface="Times New Roman" panose="02020603050405020304" pitchFamily="18" charset="0"/>
                <a:cs typeface="Times New Roman" panose="02020603050405020304" pitchFamily="18" charset="0"/>
                <a:sym typeface="+mn-ea"/>
              </a:rPr>
              <a:t>的</a:t>
            </a:r>
            <a:r>
              <a:rPr sz="2000" spc="10" dirty="0">
                <a:latin typeface="Times New Roman" panose="02020603050405020304" pitchFamily="18" charset="0"/>
                <a:cs typeface="Times New Roman" panose="02020603050405020304" pitchFamily="18" charset="0"/>
                <a:sym typeface="+mn-ea"/>
              </a:rPr>
              <a:t>发</a:t>
            </a:r>
            <a:r>
              <a:rPr sz="2000" dirty="0">
                <a:latin typeface="Times New Roman" panose="02020603050405020304" pitchFamily="18" charset="0"/>
                <a:cs typeface="Times New Roman" panose="02020603050405020304" pitchFamily="18" charset="0"/>
                <a:sym typeface="+mn-ea"/>
              </a:rPr>
              <a:t>展进入到了背靠工业界大规</a:t>
            </a:r>
            <a:r>
              <a:rPr sz="2000" spc="-15" dirty="0">
                <a:latin typeface="Times New Roman" panose="02020603050405020304" pitchFamily="18" charset="0"/>
                <a:cs typeface="Times New Roman" panose="02020603050405020304" pitchFamily="18" charset="0"/>
                <a:sym typeface="+mn-ea"/>
              </a:rPr>
              <a:t>模</a:t>
            </a:r>
            <a:r>
              <a:rPr sz="2000" dirty="0">
                <a:latin typeface="Times New Roman" panose="02020603050405020304" pitchFamily="18" charset="0"/>
                <a:cs typeface="Times New Roman" panose="02020603050405020304" pitchFamily="18" charset="0"/>
                <a:sym typeface="+mn-ea"/>
              </a:rPr>
              <a:t>应用</a:t>
            </a:r>
            <a:r>
              <a:rPr sz="2000" spc="-15" dirty="0">
                <a:latin typeface="Times New Roman" panose="02020603050405020304" pitchFamily="18" charset="0"/>
                <a:cs typeface="Times New Roman" panose="02020603050405020304" pitchFamily="18" charset="0"/>
                <a:sym typeface="+mn-ea"/>
              </a:rPr>
              <a:t>的</a:t>
            </a:r>
            <a:r>
              <a:rPr sz="2000" dirty="0">
                <a:latin typeface="Times New Roman" panose="02020603050405020304" pitchFamily="18" charset="0"/>
                <a:cs typeface="Times New Roman" panose="02020603050405020304" pitchFamily="18" charset="0"/>
                <a:sym typeface="+mn-ea"/>
              </a:rPr>
              <a:t>阶</a:t>
            </a:r>
            <a:r>
              <a:rPr sz="2000" spc="5" dirty="0">
                <a:latin typeface="Times New Roman" panose="02020603050405020304" pitchFamily="18" charset="0"/>
                <a:cs typeface="Times New Roman" panose="02020603050405020304" pitchFamily="18" charset="0"/>
                <a:sym typeface="+mn-ea"/>
              </a:rPr>
              <a:t>段</a:t>
            </a:r>
            <a:r>
              <a:rPr sz="2000" dirty="0">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355600" indent="-342900" algn="just">
              <a:lnSpc>
                <a:spcPct val="100000"/>
              </a:lnSpc>
              <a:spcBef>
                <a:spcPts val="1200"/>
              </a:spcBef>
              <a:buFont typeface="Wingdings" panose="05000000000000000000"/>
              <a:buChar char=""/>
              <a:tabLst>
                <a:tab pos="355600" algn="l"/>
              </a:tabLst>
            </a:pPr>
            <a:r>
              <a:rPr sz="2400" b="1" dirty="0">
                <a:solidFill>
                  <a:srgbClr val="0000FF"/>
                </a:solidFill>
                <a:latin typeface="Times New Roman" panose="02020603050405020304" pitchFamily="18" charset="0"/>
                <a:cs typeface="Times New Roman" panose="02020603050405020304" pitchFamily="18" charset="0"/>
                <a:sym typeface="+mn-ea"/>
              </a:rPr>
              <a:t>缺点</a:t>
            </a:r>
            <a:endParaRPr sz="2400" b="1" dirty="0">
              <a:latin typeface="Times New Roman" panose="02020603050405020304" pitchFamily="18" charset="0"/>
              <a:cs typeface="Times New Roman" panose="02020603050405020304" pitchFamily="18" charset="0"/>
            </a:endParaRPr>
          </a:p>
          <a:p>
            <a:pPr marL="812800" marR="170815" lvl="1" indent="-342900" algn="just">
              <a:lnSpc>
                <a:spcPct val="150000"/>
              </a:lnSpc>
              <a:buFont typeface="Wingdings" panose="05000000000000000000"/>
              <a:buChar char=""/>
              <a:tabLst>
                <a:tab pos="355600" algn="l"/>
              </a:tabLst>
            </a:pPr>
            <a:r>
              <a:rPr sz="2000" dirty="0" err="1">
                <a:latin typeface="Times New Roman" panose="02020603050405020304" pitchFamily="18" charset="0"/>
                <a:cs typeface="Times New Roman" panose="02020603050405020304" pitchFamily="18" charset="0"/>
                <a:sym typeface="+mn-ea"/>
              </a:rPr>
              <a:t>原始</a:t>
            </a:r>
            <a:r>
              <a:rPr sz="2000" spc="455" dirty="0" err="1">
                <a:latin typeface="Times New Roman" panose="02020603050405020304" pitchFamily="18" charset="0"/>
                <a:cs typeface="Times New Roman" panose="02020603050405020304" pitchFamily="18" charset="0"/>
                <a:sym typeface="+mn-ea"/>
              </a:rPr>
              <a:t>的</a:t>
            </a:r>
            <a:r>
              <a:rPr sz="2000" dirty="0" err="1">
                <a:latin typeface="Times New Roman" panose="02020603050405020304" pitchFamily="18" charset="0"/>
                <a:cs typeface="Times New Roman" panose="02020603050405020304" pitchFamily="18" charset="0"/>
                <a:sym typeface="+mn-ea"/>
              </a:rPr>
              <a:t>Theano</a:t>
            </a:r>
            <a:r>
              <a:rPr sz="2000" dirty="0" err="1">
                <a:solidFill>
                  <a:srgbClr val="FF0000"/>
                </a:solidFill>
                <a:latin typeface="Times New Roman" panose="02020603050405020304" pitchFamily="18" charset="0"/>
                <a:cs typeface="Times New Roman" panose="02020603050405020304" pitchFamily="18" charset="0"/>
                <a:sym typeface="+mn-ea"/>
              </a:rPr>
              <a:t>只有比较低级</a:t>
            </a:r>
            <a:r>
              <a:rPr sz="2000" spc="360" dirty="0" err="1">
                <a:solidFill>
                  <a:srgbClr val="FF0000"/>
                </a:solidFill>
                <a:latin typeface="Times New Roman" panose="02020603050405020304" pitchFamily="18" charset="0"/>
                <a:cs typeface="Times New Roman" panose="02020603050405020304" pitchFamily="18" charset="0"/>
                <a:sym typeface="+mn-ea"/>
              </a:rPr>
              <a:t>的</a:t>
            </a:r>
            <a:r>
              <a:rPr sz="2000" dirty="0" err="1">
                <a:solidFill>
                  <a:srgbClr val="FF0000"/>
                </a:solidFill>
                <a:latin typeface="Times New Roman" panose="02020603050405020304" pitchFamily="18" charset="0"/>
                <a:cs typeface="Times New Roman" panose="02020603050405020304" pitchFamily="18" charset="0"/>
                <a:sym typeface="+mn-ea"/>
              </a:rPr>
              <a:t>API</a:t>
            </a:r>
            <a:r>
              <a:rPr sz="2000" dirty="0" err="1">
                <a:latin typeface="Times New Roman" panose="02020603050405020304" pitchFamily="18" charset="0"/>
                <a:cs typeface="Times New Roman" panose="02020603050405020304" pitchFamily="18" charset="0"/>
                <a:sym typeface="+mn-ea"/>
              </a:rPr>
              <a:t>；大型模型可能需</a:t>
            </a:r>
            <a:r>
              <a:rPr sz="2000" spc="-10" dirty="0" err="1">
                <a:latin typeface="Times New Roman" panose="02020603050405020304" pitchFamily="18" charset="0"/>
                <a:cs typeface="Times New Roman" panose="02020603050405020304" pitchFamily="18" charset="0"/>
                <a:sym typeface="+mn-ea"/>
              </a:rPr>
              <a:t>要</a:t>
            </a:r>
            <a:r>
              <a:rPr sz="2000" dirty="0" err="1">
                <a:solidFill>
                  <a:srgbClr val="FF0000"/>
                </a:solidFill>
                <a:latin typeface="Times New Roman" panose="02020603050405020304" pitchFamily="18" charset="0"/>
                <a:cs typeface="Times New Roman" panose="02020603050405020304" pitchFamily="18" charset="0"/>
                <a:sym typeface="+mn-ea"/>
              </a:rPr>
              <a:t>很长</a:t>
            </a:r>
            <a:r>
              <a:rPr sz="2000" spc="-15" dirty="0" err="1">
                <a:solidFill>
                  <a:srgbClr val="FF0000"/>
                </a:solidFill>
                <a:latin typeface="Times New Roman" panose="02020603050405020304" pitchFamily="18" charset="0"/>
                <a:cs typeface="Times New Roman" panose="02020603050405020304" pitchFamily="18" charset="0"/>
                <a:sym typeface="+mn-ea"/>
              </a:rPr>
              <a:t>的</a:t>
            </a:r>
            <a:r>
              <a:rPr sz="2000" dirty="0" err="1">
                <a:solidFill>
                  <a:srgbClr val="FF0000"/>
                </a:solidFill>
                <a:latin typeface="Times New Roman" panose="02020603050405020304" pitchFamily="18" charset="0"/>
                <a:cs typeface="Times New Roman" panose="02020603050405020304" pitchFamily="18" charset="0"/>
                <a:sym typeface="+mn-ea"/>
              </a:rPr>
              <a:t>编译</a:t>
            </a:r>
            <a:r>
              <a:rPr sz="2000" spc="-15" dirty="0" err="1">
                <a:solidFill>
                  <a:srgbClr val="FF0000"/>
                </a:solidFill>
                <a:latin typeface="Times New Roman" panose="02020603050405020304" pitchFamily="18" charset="0"/>
                <a:cs typeface="Times New Roman" panose="02020603050405020304" pitchFamily="18" charset="0"/>
                <a:sym typeface="+mn-ea"/>
              </a:rPr>
              <a:t>时</a:t>
            </a:r>
            <a:r>
              <a:rPr sz="2000" dirty="0" err="1">
                <a:solidFill>
                  <a:srgbClr val="FF0000"/>
                </a:solidFill>
                <a:latin typeface="Times New Roman" panose="02020603050405020304" pitchFamily="18" charset="0"/>
                <a:cs typeface="Times New Roman" panose="02020603050405020304" pitchFamily="18" charset="0"/>
                <a:sym typeface="+mn-ea"/>
              </a:rPr>
              <a:t>间</a:t>
            </a:r>
            <a:r>
              <a:rPr sz="2000" dirty="0" err="1">
                <a:latin typeface="Times New Roman" panose="02020603050405020304" pitchFamily="18" charset="0"/>
                <a:cs typeface="Times New Roman" panose="02020603050405020304" pitchFamily="18" charset="0"/>
                <a:sym typeface="+mn-ea"/>
              </a:rPr>
              <a:t>；</a:t>
            </a:r>
            <a:r>
              <a:rPr sz="2000" spc="-15" dirty="0" err="1">
                <a:solidFill>
                  <a:srgbClr val="FF0000"/>
                </a:solidFill>
                <a:latin typeface="Times New Roman" panose="02020603050405020304" pitchFamily="18" charset="0"/>
                <a:cs typeface="Times New Roman" panose="02020603050405020304" pitchFamily="18" charset="0"/>
                <a:sym typeface="+mn-ea"/>
              </a:rPr>
              <a:t>不</a:t>
            </a:r>
            <a:r>
              <a:rPr sz="2000" dirty="0" err="1">
                <a:solidFill>
                  <a:srgbClr val="FF0000"/>
                </a:solidFill>
                <a:latin typeface="Times New Roman" panose="02020603050405020304" pitchFamily="18" charset="0"/>
                <a:cs typeface="Times New Roman" panose="02020603050405020304" pitchFamily="18" charset="0"/>
                <a:sym typeface="+mn-ea"/>
              </a:rPr>
              <a:t>支持</a:t>
            </a:r>
            <a:r>
              <a:rPr sz="2000" spc="455" dirty="0" err="1">
                <a:solidFill>
                  <a:srgbClr val="FF0000"/>
                </a:solidFill>
                <a:latin typeface="Times New Roman" panose="02020603050405020304" pitchFamily="18" charset="0"/>
                <a:cs typeface="Times New Roman" panose="02020603050405020304" pitchFamily="18" charset="0"/>
                <a:sym typeface="+mn-ea"/>
              </a:rPr>
              <a:t>多</a:t>
            </a:r>
            <a:r>
              <a:rPr sz="2000" dirty="0" err="1">
                <a:solidFill>
                  <a:srgbClr val="FF0000"/>
                </a:solidFill>
                <a:latin typeface="Times New Roman" panose="02020603050405020304" pitchFamily="18" charset="0"/>
                <a:cs typeface="Times New Roman" panose="02020603050405020304" pitchFamily="18" charset="0"/>
                <a:sym typeface="+mn-ea"/>
              </a:rPr>
              <a:t>GPU</a:t>
            </a:r>
            <a:r>
              <a:rPr sz="2000" dirty="0" err="1">
                <a:latin typeface="Times New Roman" panose="02020603050405020304" pitchFamily="18" charset="0"/>
                <a:cs typeface="Times New Roman" panose="02020603050405020304" pitchFamily="18" charset="0"/>
                <a:sym typeface="+mn-ea"/>
              </a:rPr>
              <a:t>；有的</a:t>
            </a:r>
            <a:r>
              <a:rPr sz="2000" dirty="0">
                <a:latin typeface="Times New Roman" panose="02020603050405020304" pitchFamily="18" charset="0"/>
                <a:cs typeface="Times New Roman" panose="02020603050405020304" pitchFamily="18" charset="0"/>
                <a:sym typeface="+mn-ea"/>
              </a:rPr>
              <a:t> 错误信息的提示没有帮</a:t>
            </a:r>
            <a:r>
              <a:rPr sz="2000" spc="-15" dirty="0">
                <a:latin typeface="Times New Roman" panose="02020603050405020304" pitchFamily="18" charset="0"/>
                <a:cs typeface="Times New Roman" panose="02020603050405020304" pitchFamily="18" charset="0"/>
                <a:sym typeface="+mn-ea"/>
              </a:rPr>
              <a:t>助</a:t>
            </a:r>
            <a:r>
              <a:rPr sz="2000" dirty="0">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12700">
              <a:lnSpc>
                <a:spcPct val="100000"/>
              </a:lnSpc>
              <a:spcBef>
                <a:spcPts val="1200"/>
              </a:spcBef>
            </a:pPr>
            <a:r>
              <a:rPr sz="2000" spc="-5" dirty="0">
                <a:solidFill>
                  <a:srgbClr val="0462C1"/>
                </a:solidFill>
                <a:uFill>
                  <a:solidFill>
                    <a:srgbClr val="0462C1"/>
                  </a:solidFill>
                </a:uFill>
                <a:latin typeface="Times New Roman" panose="02020603050405020304" pitchFamily="18" charset="0"/>
                <a:cs typeface="Times New Roman" panose="02020603050405020304" pitchFamily="18" charset="0"/>
                <a:sym typeface="+mn-ea"/>
              </a:rPr>
              <a:t>      </a:t>
            </a:r>
            <a:r>
              <a:rPr sz="2000" u="heavy" spc="-5" dirty="0">
                <a:solidFill>
                  <a:srgbClr val="0462C1"/>
                </a:solidFill>
                <a:uFill>
                  <a:solidFill>
                    <a:srgbClr val="0462C1"/>
                  </a:solidFill>
                </a:uFill>
                <a:latin typeface="Times New Roman" panose="02020603050405020304" pitchFamily="18" charset="0"/>
                <a:cs typeface="Times New Roman" panose="02020603050405020304" pitchFamily="18" charset="0"/>
                <a:sym typeface="+mn-ea"/>
                <a:hlinkClick r:id="rId2"/>
              </a:rPr>
              <a:t>https://github.com/Theano</a:t>
            </a:r>
            <a:endParaRPr sz="2000" dirty="0">
              <a:latin typeface="Times New Roman" panose="02020603050405020304" pitchFamily="18" charset="0"/>
              <a:cs typeface="Times New Roman" panose="02020603050405020304" pitchFamily="18" charset="0"/>
            </a:endParaRPr>
          </a:p>
          <a:p>
            <a:pPr marL="22860" marR="5080">
              <a:lnSpc>
                <a:spcPct val="150000"/>
              </a:lnSpc>
              <a:spcBef>
                <a:spcPts val="0"/>
              </a:spcBef>
              <a:spcAft>
                <a:spcPts val="0"/>
              </a:spcAft>
              <a:buFont typeface="Wingdings" panose="05000000000000000000"/>
              <a:tabLst>
                <a:tab pos="366395" algn="l"/>
                <a:tab pos="367030" algn="l"/>
              </a:tabLst>
            </a:pPr>
            <a:endParaRPr sz="2000" dirty="0">
              <a:latin typeface="Times New Roman" panose="02020603050405020304" pitchFamily="18" charset="0"/>
              <a:cs typeface="Times New Roman" panose="02020603050405020304" pitchFamily="18" charset="0"/>
            </a:endParaRPr>
          </a:p>
        </p:txBody>
      </p:sp>
      <p:sp>
        <p:nvSpPr>
          <p:cNvPr id="2" name="object 4"/>
          <p:cNvSpPr/>
          <p:nvPr/>
        </p:nvSpPr>
        <p:spPr>
          <a:xfrm>
            <a:off x="7037070" y="726440"/>
            <a:ext cx="1939290" cy="50228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609590" y="726440"/>
            <a:ext cx="3366770" cy="606425"/>
            <a:chOff x="7565" y="4147"/>
            <a:chExt cx="5961" cy="1095"/>
          </a:xfrm>
        </p:grpSpPr>
        <p:sp>
          <p:nvSpPr>
            <p:cNvPr id="6" name="object 4"/>
            <p:cNvSpPr/>
            <p:nvPr/>
          </p:nvSpPr>
          <p:spPr>
            <a:xfrm>
              <a:off x="10572" y="4190"/>
              <a:ext cx="2954" cy="1053"/>
            </a:xfrm>
            <a:prstGeom prst="rect">
              <a:avLst/>
            </a:prstGeom>
            <a:blipFill>
              <a:blip r:embed="rId2" cstate="print"/>
              <a:stretch>
                <a:fillRect/>
              </a:stretch>
            </a:blipFill>
          </p:spPr>
          <p:txBody>
            <a:bodyPr wrap="square" lIns="0" tIns="0" rIns="0" bIns="0" rtlCol="0"/>
            <a:lstStyle/>
            <a:p>
              <a:endParaRPr/>
            </a:p>
          </p:txBody>
        </p:sp>
        <p:sp>
          <p:nvSpPr>
            <p:cNvPr id="7" name="object 3"/>
            <p:cNvSpPr/>
            <p:nvPr/>
          </p:nvSpPr>
          <p:spPr>
            <a:xfrm>
              <a:off x="7565" y="4147"/>
              <a:ext cx="3063" cy="1081"/>
            </a:xfrm>
            <a:prstGeom prst="rect">
              <a:avLst/>
            </a:prstGeom>
            <a:blipFill>
              <a:blip r:embed="rId3" cstate="print"/>
              <a:stretch>
                <a:fillRect/>
              </a:stretch>
            </a:blipFill>
          </p:spPr>
          <p:txBody>
            <a:bodyPr wrap="square" lIns="0" tIns="0" rIns="0" bIns="0" rtlCol="0"/>
            <a:lstStyle/>
            <a:p>
              <a:endParaRPr/>
            </a:p>
          </p:txBody>
        </p:sp>
      </p:grpSp>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5" name="object 4"/>
          <p:cNvSpPr txBox="1"/>
          <p:nvPr/>
        </p:nvSpPr>
        <p:spPr>
          <a:xfrm>
            <a:off x="167640" y="726440"/>
            <a:ext cx="8808720" cy="5790565"/>
          </a:xfrm>
          <a:prstGeom prst="rect">
            <a:avLst/>
          </a:prstGeom>
        </p:spPr>
        <p:txBody>
          <a:bodyPr vert="horz" wrap="square" lIns="0" tIns="12065" rIns="0" bIns="0" rtlCol="0">
            <a:spAutoFit/>
          </a:bodyPr>
          <a:lstStyle/>
          <a:p>
            <a:pPr marL="23495">
              <a:lnSpc>
                <a:spcPct val="100000"/>
              </a:lnSpc>
              <a:spcBef>
                <a:spcPts val="95"/>
              </a:spcBef>
            </a:pPr>
            <a:r>
              <a:rPr sz="2800" b="1" spc="-5" dirty="0">
                <a:latin typeface="Times New Roman" panose="02020603050405020304" pitchFamily="18" charset="0"/>
                <a:cs typeface="Times New Roman" panose="02020603050405020304" pitchFamily="18" charset="0"/>
                <a:sym typeface="+mn-ea"/>
              </a:rPr>
              <a:t>Torch &amp; PyTorch</a:t>
            </a:r>
            <a:endParaRPr sz="2800" b="1" spc="-5" dirty="0">
              <a:latin typeface="Times New Roman" panose="02020603050405020304" pitchFamily="18" charset="0"/>
              <a:cs typeface="Times New Roman" panose="02020603050405020304" pitchFamily="18" charset="0"/>
            </a:endParaRPr>
          </a:p>
          <a:p>
            <a:pPr marL="355600" indent="-343535">
              <a:lnSpc>
                <a:spcPct val="150000"/>
              </a:lnSpc>
              <a:spcBef>
                <a:spcPts val="300"/>
              </a:spcBef>
              <a:spcAft>
                <a:spcPts val="0"/>
              </a:spcAft>
              <a:buFont typeface="Wingdings" panose="05000000000000000000"/>
              <a:buChar char=""/>
              <a:tabLst>
                <a:tab pos="355600" algn="l"/>
                <a:tab pos="356235" algn="l"/>
              </a:tabLst>
            </a:pPr>
            <a:r>
              <a:rPr sz="2000" spc="-20" dirty="0">
                <a:latin typeface="Times New Roman" panose="02020603050405020304" pitchFamily="18" charset="0"/>
                <a:cs typeface="Times New Roman" panose="02020603050405020304" pitchFamily="18" charset="0"/>
                <a:sym typeface="+mn-ea"/>
              </a:rPr>
              <a:t>Torch</a:t>
            </a:r>
            <a:r>
              <a:rPr sz="2000" spc="30" dirty="0">
                <a:latin typeface="Times New Roman" panose="02020603050405020304" pitchFamily="18" charset="0"/>
                <a:cs typeface="Times New Roman" panose="02020603050405020304" pitchFamily="18" charset="0"/>
                <a:sym typeface="+mn-ea"/>
              </a:rPr>
              <a:t>是</a:t>
            </a:r>
            <a:r>
              <a:rPr sz="2000" spc="45" dirty="0">
                <a:latin typeface="Times New Roman" panose="02020603050405020304" pitchFamily="18" charset="0"/>
                <a:cs typeface="Times New Roman" panose="02020603050405020304" pitchFamily="18" charset="0"/>
                <a:sym typeface="+mn-ea"/>
              </a:rPr>
              <a:t>一</a:t>
            </a:r>
            <a:r>
              <a:rPr sz="2000" spc="30" dirty="0">
                <a:latin typeface="Times New Roman" panose="02020603050405020304" pitchFamily="18" charset="0"/>
                <a:cs typeface="Times New Roman" panose="02020603050405020304" pitchFamily="18" charset="0"/>
                <a:sym typeface="+mn-ea"/>
              </a:rPr>
              <a:t>个</a:t>
            </a:r>
            <a:r>
              <a:rPr sz="2000" spc="45" dirty="0">
                <a:latin typeface="Times New Roman" panose="02020603050405020304" pitchFamily="18" charset="0"/>
                <a:cs typeface="Times New Roman" panose="02020603050405020304" pitchFamily="18" charset="0"/>
                <a:sym typeface="+mn-ea"/>
              </a:rPr>
              <a:t>有</a:t>
            </a:r>
            <a:r>
              <a:rPr sz="2000" spc="30" dirty="0">
                <a:latin typeface="Times New Roman" panose="02020603050405020304" pitchFamily="18" charset="0"/>
                <a:cs typeface="Times New Roman" panose="02020603050405020304" pitchFamily="18" charset="0"/>
                <a:sym typeface="+mn-ea"/>
              </a:rPr>
              <a:t>大</a:t>
            </a:r>
            <a:r>
              <a:rPr sz="2000" spc="45" dirty="0">
                <a:latin typeface="Times New Roman" panose="02020603050405020304" pitchFamily="18" charset="0"/>
                <a:cs typeface="Times New Roman" panose="02020603050405020304" pitchFamily="18" charset="0"/>
                <a:sym typeface="+mn-ea"/>
              </a:rPr>
              <a:t>量</a:t>
            </a:r>
            <a:r>
              <a:rPr sz="2000" spc="30" dirty="0">
                <a:latin typeface="Times New Roman" panose="02020603050405020304" pitchFamily="18" charset="0"/>
                <a:cs typeface="Times New Roman" panose="02020603050405020304" pitchFamily="18" charset="0"/>
                <a:sym typeface="+mn-ea"/>
              </a:rPr>
              <a:t>机</a:t>
            </a:r>
            <a:r>
              <a:rPr sz="2000" spc="45" dirty="0">
                <a:latin typeface="Times New Roman" panose="02020603050405020304" pitchFamily="18" charset="0"/>
                <a:cs typeface="Times New Roman" panose="02020603050405020304" pitchFamily="18" charset="0"/>
                <a:sym typeface="+mn-ea"/>
              </a:rPr>
              <a:t>器</a:t>
            </a:r>
            <a:r>
              <a:rPr sz="2000" spc="30" dirty="0">
                <a:latin typeface="Times New Roman" panose="02020603050405020304" pitchFamily="18" charset="0"/>
                <a:cs typeface="Times New Roman" panose="02020603050405020304" pitchFamily="18" charset="0"/>
                <a:sym typeface="+mn-ea"/>
              </a:rPr>
              <a:t>学</a:t>
            </a:r>
            <a:r>
              <a:rPr sz="2000" spc="45" dirty="0">
                <a:latin typeface="Times New Roman" panose="02020603050405020304" pitchFamily="18" charset="0"/>
                <a:cs typeface="Times New Roman" panose="02020603050405020304" pitchFamily="18" charset="0"/>
                <a:sym typeface="+mn-ea"/>
              </a:rPr>
              <a:t>习</a:t>
            </a:r>
            <a:r>
              <a:rPr sz="2000" spc="30" dirty="0">
                <a:latin typeface="Times New Roman" panose="02020603050405020304" pitchFamily="18" charset="0"/>
                <a:cs typeface="Times New Roman" panose="02020603050405020304" pitchFamily="18" charset="0"/>
                <a:sym typeface="+mn-ea"/>
              </a:rPr>
              <a:t>算</a:t>
            </a:r>
            <a:r>
              <a:rPr sz="2000" spc="45" dirty="0">
                <a:latin typeface="Times New Roman" panose="02020603050405020304" pitchFamily="18" charset="0"/>
                <a:cs typeface="Times New Roman" panose="02020603050405020304" pitchFamily="18" charset="0"/>
                <a:sym typeface="+mn-ea"/>
              </a:rPr>
              <a:t>法</a:t>
            </a:r>
            <a:r>
              <a:rPr sz="2000" spc="30" dirty="0">
                <a:latin typeface="Times New Roman" panose="02020603050405020304" pitchFamily="18" charset="0"/>
                <a:cs typeface="Times New Roman" panose="02020603050405020304" pitchFamily="18" charset="0"/>
                <a:sym typeface="+mn-ea"/>
              </a:rPr>
              <a:t>支</a:t>
            </a:r>
            <a:r>
              <a:rPr sz="2000" spc="45" dirty="0">
                <a:latin typeface="Times New Roman" panose="02020603050405020304" pitchFamily="18" charset="0"/>
                <a:cs typeface="Times New Roman" panose="02020603050405020304" pitchFamily="18" charset="0"/>
                <a:sym typeface="+mn-ea"/>
              </a:rPr>
              <a:t>持</a:t>
            </a:r>
            <a:r>
              <a:rPr sz="2000" spc="30" dirty="0">
                <a:latin typeface="Times New Roman" panose="02020603050405020304" pitchFamily="18" charset="0"/>
                <a:cs typeface="Times New Roman" panose="02020603050405020304" pitchFamily="18" charset="0"/>
                <a:sym typeface="+mn-ea"/>
              </a:rPr>
              <a:t>的</a:t>
            </a:r>
            <a:r>
              <a:rPr sz="2000" spc="45" dirty="0">
                <a:latin typeface="Times New Roman" panose="02020603050405020304" pitchFamily="18" charset="0"/>
                <a:cs typeface="Times New Roman" panose="02020603050405020304" pitchFamily="18" charset="0"/>
                <a:sym typeface="+mn-ea"/>
              </a:rPr>
              <a:t>科</a:t>
            </a:r>
            <a:r>
              <a:rPr sz="2000" spc="30" dirty="0">
                <a:latin typeface="Times New Roman" panose="02020603050405020304" pitchFamily="18" charset="0"/>
                <a:cs typeface="Times New Roman" panose="02020603050405020304" pitchFamily="18" charset="0"/>
                <a:sym typeface="+mn-ea"/>
              </a:rPr>
              <a:t>学</a:t>
            </a:r>
            <a:r>
              <a:rPr sz="2000" spc="45" dirty="0">
                <a:latin typeface="Times New Roman" panose="02020603050405020304" pitchFamily="18" charset="0"/>
                <a:cs typeface="Times New Roman" panose="02020603050405020304" pitchFamily="18" charset="0"/>
                <a:sym typeface="+mn-ea"/>
              </a:rPr>
              <a:t>计</a:t>
            </a:r>
            <a:r>
              <a:rPr sz="2000" spc="30" dirty="0">
                <a:latin typeface="Times New Roman" panose="02020603050405020304" pitchFamily="18" charset="0"/>
                <a:cs typeface="Times New Roman" panose="02020603050405020304" pitchFamily="18" charset="0"/>
                <a:sym typeface="+mn-ea"/>
              </a:rPr>
              <a:t>算</a:t>
            </a:r>
            <a:r>
              <a:rPr sz="2000" spc="45" dirty="0">
                <a:latin typeface="Times New Roman" panose="02020603050405020304" pitchFamily="18" charset="0"/>
                <a:cs typeface="Times New Roman" panose="02020603050405020304" pitchFamily="18" charset="0"/>
                <a:sym typeface="+mn-ea"/>
              </a:rPr>
              <a:t>框</a:t>
            </a:r>
            <a:r>
              <a:rPr sz="2000" spc="75" dirty="0">
                <a:latin typeface="Times New Roman" panose="02020603050405020304" pitchFamily="18" charset="0"/>
                <a:cs typeface="Times New Roman" panose="02020603050405020304" pitchFamily="18" charset="0"/>
                <a:sym typeface="+mn-ea"/>
              </a:rPr>
              <a:t>架</a:t>
            </a:r>
            <a:r>
              <a:rPr sz="2000" spc="45" dirty="0">
                <a:latin typeface="Times New Roman" panose="02020603050405020304" pitchFamily="18" charset="0"/>
                <a:cs typeface="Times New Roman" panose="02020603050405020304" pitchFamily="18" charset="0"/>
                <a:sym typeface="+mn-ea"/>
              </a:rPr>
              <a:t>，</a:t>
            </a:r>
            <a:r>
              <a:rPr sz="2000" spc="30" dirty="0">
                <a:latin typeface="Times New Roman" panose="02020603050405020304" pitchFamily="18" charset="0"/>
                <a:cs typeface="Times New Roman" panose="02020603050405020304" pitchFamily="18" charset="0"/>
                <a:sym typeface="+mn-ea"/>
              </a:rPr>
              <a:t>其</a:t>
            </a:r>
            <a:r>
              <a:rPr sz="2000" spc="45" dirty="0">
                <a:latin typeface="Times New Roman" panose="02020603050405020304" pitchFamily="18" charset="0"/>
                <a:cs typeface="Times New Roman" panose="02020603050405020304" pitchFamily="18" charset="0"/>
                <a:sym typeface="+mn-ea"/>
              </a:rPr>
              <a:t>诞</a:t>
            </a:r>
            <a:r>
              <a:rPr sz="2000" spc="30" dirty="0">
                <a:latin typeface="Times New Roman" panose="02020603050405020304" pitchFamily="18" charset="0"/>
                <a:cs typeface="Times New Roman" panose="02020603050405020304" pitchFamily="18" charset="0"/>
                <a:sym typeface="+mn-ea"/>
              </a:rPr>
              <a:t>生</a:t>
            </a:r>
            <a:r>
              <a:rPr sz="2000" spc="45" dirty="0">
                <a:latin typeface="Times New Roman" panose="02020603050405020304" pitchFamily="18" charset="0"/>
                <a:cs typeface="Times New Roman" panose="02020603050405020304" pitchFamily="18" charset="0"/>
                <a:sym typeface="+mn-ea"/>
              </a:rPr>
              <a:t>已</a:t>
            </a:r>
            <a:r>
              <a:rPr sz="2000" spc="30" dirty="0">
                <a:latin typeface="Times New Roman" panose="02020603050405020304" pitchFamily="18" charset="0"/>
                <a:cs typeface="Times New Roman" panose="02020603050405020304" pitchFamily="18" charset="0"/>
                <a:sym typeface="+mn-ea"/>
              </a:rPr>
              <a:t>经</a:t>
            </a:r>
            <a:r>
              <a:rPr sz="2000" spc="45" dirty="0">
                <a:latin typeface="Times New Roman" panose="02020603050405020304" pitchFamily="18" charset="0"/>
                <a:cs typeface="Times New Roman" panose="02020603050405020304" pitchFamily="18" charset="0"/>
                <a:sym typeface="+mn-ea"/>
              </a:rPr>
              <a:t>有</a:t>
            </a:r>
            <a:r>
              <a:rPr sz="2000" spc="30" dirty="0">
                <a:latin typeface="Times New Roman" panose="02020603050405020304" pitchFamily="18" charset="0"/>
                <a:cs typeface="Times New Roman" panose="02020603050405020304" pitchFamily="18" charset="0"/>
                <a:sym typeface="+mn-ea"/>
              </a:rPr>
              <a:t>十</a:t>
            </a:r>
            <a:r>
              <a:rPr sz="2000" spc="45" dirty="0">
                <a:latin typeface="Times New Roman" panose="02020603050405020304" pitchFamily="18" charset="0"/>
                <a:cs typeface="Times New Roman" panose="02020603050405020304" pitchFamily="18" charset="0"/>
                <a:sym typeface="+mn-ea"/>
              </a:rPr>
              <a:t>余</a:t>
            </a:r>
            <a:r>
              <a:rPr sz="2000" spc="50" dirty="0">
                <a:latin typeface="Times New Roman" panose="02020603050405020304" pitchFamily="18" charset="0"/>
                <a:cs typeface="Times New Roman" panose="02020603050405020304" pitchFamily="18" charset="0"/>
                <a:sym typeface="+mn-ea"/>
              </a:rPr>
              <a:t>年</a:t>
            </a:r>
            <a:r>
              <a:rPr sz="2000" spc="45" dirty="0">
                <a:latin typeface="Times New Roman" panose="02020603050405020304" pitchFamily="18" charset="0"/>
                <a:cs typeface="Times New Roman" panose="02020603050405020304" pitchFamily="18" charset="0"/>
                <a:sym typeface="+mn-ea"/>
              </a:rPr>
              <a:t>，</a:t>
            </a:r>
            <a:r>
              <a:rPr sz="2000" spc="35" dirty="0">
                <a:latin typeface="Times New Roman" panose="02020603050405020304" pitchFamily="18" charset="0"/>
                <a:cs typeface="Times New Roman" panose="02020603050405020304" pitchFamily="18" charset="0"/>
                <a:sym typeface="+mn-ea"/>
              </a:rPr>
              <a:t>但</a:t>
            </a:r>
            <a:r>
              <a:rPr sz="2000" spc="45" dirty="0">
                <a:latin typeface="Times New Roman" panose="02020603050405020304" pitchFamily="18" charset="0"/>
                <a:cs typeface="Times New Roman" panose="02020603050405020304" pitchFamily="18" charset="0"/>
                <a:sym typeface="+mn-ea"/>
              </a:rPr>
              <a:t>真</a:t>
            </a:r>
            <a:r>
              <a:rPr sz="2000" spc="35" dirty="0">
                <a:latin typeface="Times New Roman" panose="02020603050405020304" pitchFamily="18" charset="0"/>
                <a:cs typeface="Times New Roman" panose="02020603050405020304" pitchFamily="18" charset="0"/>
                <a:sym typeface="+mn-ea"/>
              </a:rPr>
              <a:t>正</a:t>
            </a:r>
            <a:r>
              <a:rPr sz="2000" spc="45" dirty="0">
                <a:latin typeface="Times New Roman" panose="02020603050405020304" pitchFamily="18" charset="0"/>
                <a:cs typeface="Times New Roman" panose="02020603050405020304" pitchFamily="18" charset="0"/>
                <a:sym typeface="+mn-ea"/>
              </a:rPr>
              <a:t>起</a:t>
            </a:r>
            <a:r>
              <a:rPr sz="2000" spc="35" dirty="0">
                <a:latin typeface="Times New Roman" panose="02020603050405020304" pitchFamily="18" charset="0"/>
                <a:cs typeface="Times New Roman" panose="02020603050405020304" pitchFamily="18" charset="0"/>
                <a:sym typeface="+mn-ea"/>
              </a:rPr>
              <a:t>势得</a:t>
            </a:r>
            <a:r>
              <a:rPr sz="2000" dirty="0">
                <a:latin typeface="Times New Roman" panose="02020603050405020304" pitchFamily="18" charset="0"/>
                <a:cs typeface="Times New Roman" panose="02020603050405020304" pitchFamily="18" charset="0"/>
                <a:sym typeface="+mn-ea"/>
              </a:rPr>
              <a:t>益</a:t>
            </a:r>
            <a:r>
              <a:rPr sz="2000" spc="10" dirty="0">
                <a:latin typeface="Times New Roman" panose="02020603050405020304" pitchFamily="18" charset="0"/>
                <a:cs typeface="Times New Roman" panose="02020603050405020304" pitchFamily="18" charset="0"/>
                <a:sym typeface="+mn-ea"/>
              </a:rPr>
              <a:t>于</a:t>
            </a:r>
            <a:r>
              <a:rPr sz="2000" spc="-5" dirty="0">
                <a:latin typeface="Times New Roman" panose="02020603050405020304" pitchFamily="18" charset="0"/>
                <a:cs typeface="Times New Roman" panose="02020603050405020304" pitchFamily="18" charset="0"/>
                <a:sym typeface="+mn-ea"/>
              </a:rPr>
              <a:t>Facebook</a:t>
            </a:r>
            <a:r>
              <a:rPr sz="2000" spc="5" dirty="0">
                <a:latin typeface="Times New Roman" panose="02020603050405020304" pitchFamily="18" charset="0"/>
                <a:cs typeface="Times New Roman" panose="02020603050405020304" pitchFamily="18" charset="0"/>
                <a:sym typeface="+mn-ea"/>
              </a:rPr>
              <a:t>开</a:t>
            </a:r>
            <a:r>
              <a:rPr sz="2000" spc="10" dirty="0">
                <a:latin typeface="Times New Roman" panose="02020603050405020304" pitchFamily="18" charset="0"/>
                <a:cs typeface="Times New Roman" panose="02020603050405020304" pitchFamily="18" charset="0"/>
                <a:sym typeface="+mn-ea"/>
              </a:rPr>
              <a:t>源</a:t>
            </a:r>
            <a:r>
              <a:rPr sz="2000" spc="5" dirty="0">
                <a:latin typeface="Times New Roman" panose="02020603050405020304" pitchFamily="18" charset="0"/>
                <a:cs typeface="Times New Roman" panose="02020603050405020304" pitchFamily="18" charset="0"/>
                <a:sym typeface="+mn-ea"/>
              </a:rPr>
              <a:t>了大</a:t>
            </a:r>
            <a:r>
              <a:rPr sz="2000" spc="10" dirty="0">
                <a:latin typeface="Times New Roman" panose="02020603050405020304" pitchFamily="18" charset="0"/>
                <a:cs typeface="Times New Roman" panose="02020603050405020304" pitchFamily="18" charset="0"/>
                <a:sym typeface="+mn-ea"/>
              </a:rPr>
              <a:t>量</a:t>
            </a:r>
            <a:r>
              <a:rPr sz="2000" spc="-30" dirty="0">
                <a:latin typeface="Times New Roman" panose="02020603050405020304" pitchFamily="18" charset="0"/>
                <a:cs typeface="Times New Roman" panose="02020603050405020304" pitchFamily="18" charset="0"/>
                <a:sym typeface="+mn-ea"/>
              </a:rPr>
              <a:t>Torch</a:t>
            </a:r>
            <a:r>
              <a:rPr sz="2000" spc="10" dirty="0">
                <a:latin typeface="Times New Roman" panose="02020603050405020304" pitchFamily="18" charset="0"/>
                <a:cs typeface="Times New Roman" panose="02020603050405020304" pitchFamily="18" charset="0"/>
                <a:sym typeface="+mn-ea"/>
              </a:rPr>
              <a:t>的</a:t>
            </a:r>
            <a:r>
              <a:rPr sz="2000" spc="5" dirty="0">
                <a:latin typeface="Times New Roman" panose="02020603050405020304" pitchFamily="18" charset="0"/>
                <a:cs typeface="Times New Roman" panose="02020603050405020304" pitchFamily="18" charset="0"/>
                <a:sym typeface="+mn-ea"/>
              </a:rPr>
              <a:t>深度</a:t>
            </a:r>
            <a:r>
              <a:rPr sz="2000" spc="-5" dirty="0">
                <a:latin typeface="Times New Roman" panose="02020603050405020304" pitchFamily="18" charset="0"/>
                <a:cs typeface="Times New Roman" panose="02020603050405020304" pitchFamily="18" charset="0"/>
                <a:sym typeface="+mn-ea"/>
              </a:rPr>
              <a:t>学</a:t>
            </a:r>
            <a:r>
              <a:rPr sz="2000" spc="5" dirty="0">
                <a:latin typeface="Times New Roman" panose="02020603050405020304" pitchFamily="18" charset="0"/>
                <a:cs typeface="Times New Roman" panose="02020603050405020304" pitchFamily="18" charset="0"/>
                <a:sym typeface="+mn-ea"/>
              </a:rPr>
              <a:t>习</a:t>
            </a:r>
            <a:r>
              <a:rPr sz="2000" spc="10" dirty="0">
                <a:latin typeface="Times New Roman" panose="02020603050405020304" pitchFamily="18" charset="0"/>
                <a:cs typeface="Times New Roman" panose="02020603050405020304" pitchFamily="18" charset="0"/>
                <a:sym typeface="+mn-ea"/>
              </a:rPr>
              <a:t>模</a:t>
            </a:r>
            <a:r>
              <a:rPr sz="2000" spc="5" dirty="0">
                <a:latin typeface="Times New Roman" panose="02020603050405020304" pitchFamily="18" charset="0"/>
                <a:cs typeface="Times New Roman" panose="02020603050405020304" pitchFamily="18" charset="0"/>
                <a:sym typeface="+mn-ea"/>
              </a:rPr>
              <a:t>块和</a:t>
            </a:r>
            <a:r>
              <a:rPr sz="2000" spc="-5" dirty="0">
                <a:latin typeface="Times New Roman" panose="02020603050405020304" pitchFamily="18" charset="0"/>
                <a:cs typeface="Times New Roman" panose="02020603050405020304" pitchFamily="18" charset="0"/>
                <a:sym typeface="+mn-ea"/>
              </a:rPr>
              <a:t>扩</a:t>
            </a:r>
            <a:r>
              <a:rPr sz="2000" spc="20" dirty="0">
                <a:latin typeface="Times New Roman" panose="02020603050405020304" pitchFamily="18" charset="0"/>
                <a:cs typeface="Times New Roman" panose="02020603050405020304" pitchFamily="18" charset="0"/>
                <a:sym typeface="+mn-ea"/>
              </a:rPr>
              <a:t>展</a:t>
            </a:r>
            <a:r>
              <a:rPr sz="2000" dirty="0">
                <a:latin typeface="Times New Roman" panose="02020603050405020304" pitchFamily="18" charset="0"/>
                <a:cs typeface="Times New Roman" panose="02020603050405020304" pitchFamily="18" charset="0"/>
                <a:sym typeface="+mn-ea"/>
              </a:rPr>
              <a:t>。</a:t>
            </a:r>
            <a:r>
              <a:rPr sz="2000" spc="-30" dirty="0">
                <a:latin typeface="Times New Roman" panose="02020603050405020304" pitchFamily="18" charset="0"/>
                <a:cs typeface="Times New Roman" panose="02020603050405020304" pitchFamily="18" charset="0"/>
                <a:sym typeface="+mn-ea"/>
              </a:rPr>
              <a:t>Torch</a:t>
            </a:r>
            <a:r>
              <a:rPr sz="2000" spc="5" dirty="0">
                <a:latin typeface="Times New Roman" panose="02020603050405020304" pitchFamily="18" charset="0"/>
                <a:cs typeface="Times New Roman" panose="02020603050405020304" pitchFamily="18" charset="0"/>
                <a:sym typeface="+mn-ea"/>
              </a:rPr>
              <a:t>的</a:t>
            </a:r>
            <a:r>
              <a:rPr sz="2000" spc="15" dirty="0">
                <a:latin typeface="Times New Roman" panose="02020603050405020304" pitchFamily="18" charset="0"/>
                <a:cs typeface="Times New Roman" panose="02020603050405020304" pitchFamily="18" charset="0"/>
                <a:sym typeface="+mn-ea"/>
              </a:rPr>
              <a:t>一</a:t>
            </a:r>
            <a:r>
              <a:rPr sz="2000" spc="5" dirty="0">
                <a:latin typeface="Times New Roman" panose="02020603050405020304" pitchFamily="18" charset="0"/>
                <a:cs typeface="Times New Roman" panose="02020603050405020304" pitchFamily="18" charset="0"/>
                <a:sym typeface="+mn-ea"/>
              </a:rPr>
              <a:t>个特</a:t>
            </a:r>
            <a:r>
              <a:rPr sz="2000" spc="15" dirty="0">
                <a:latin typeface="Times New Roman" panose="02020603050405020304" pitchFamily="18" charset="0"/>
                <a:cs typeface="Times New Roman" panose="02020603050405020304" pitchFamily="18" charset="0"/>
                <a:sym typeface="+mn-ea"/>
              </a:rPr>
              <a:t>殊</a:t>
            </a:r>
            <a:r>
              <a:rPr sz="2000" spc="5" dirty="0">
                <a:latin typeface="Times New Roman" panose="02020603050405020304" pitchFamily="18" charset="0"/>
                <a:cs typeface="Times New Roman" panose="02020603050405020304" pitchFamily="18" charset="0"/>
                <a:sym typeface="+mn-ea"/>
              </a:rPr>
              <a:t>之处是采用</a:t>
            </a:r>
            <a:r>
              <a:rPr sz="2000" spc="-5" dirty="0">
                <a:latin typeface="Times New Roman" panose="02020603050405020304" pitchFamily="18" charset="0"/>
                <a:cs typeface="Times New Roman" panose="02020603050405020304" pitchFamily="18" charset="0"/>
                <a:sym typeface="+mn-ea"/>
              </a:rPr>
              <a:t>了</a:t>
            </a:r>
            <a:r>
              <a:rPr sz="2000" dirty="0">
                <a:latin typeface="Times New Roman" panose="02020603050405020304" pitchFamily="18" charset="0"/>
                <a:cs typeface="Times New Roman" panose="02020603050405020304" pitchFamily="18" charset="0"/>
                <a:sym typeface="+mn-ea"/>
              </a:rPr>
              <a:t>Lua</a:t>
            </a:r>
            <a:r>
              <a:rPr sz="2000" spc="5" dirty="0">
                <a:latin typeface="Times New Roman" panose="02020603050405020304" pitchFamily="18" charset="0"/>
                <a:cs typeface="Times New Roman" panose="02020603050405020304" pitchFamily="18" charset="0"/>
                <a:sym typeface="+mn-ea"/>
              </a:rPr>
              <a:t>编程语言</a:t>
            </a:r>
            <a:r>
              <a:rPr sz="2000" dirty="0">
                <a:latin typeface="Times New Roman" panose="02020603050405020304" pitchFamily="18" charset="0"/>
                <a:cs typeface="Times New Roman" panose="02020603050405020304" pitchFamily="18" charset="0"/>
                <a:sym typeface="+mn-ea"/>
              </a:rPr>
              <a:t>（曾被用来开发视频旅</a:t>
            </a:r>
            <a:r>
              <a:rPr sz="2000" spc="-10" dirty="0">
                <a:latin typeface="Times New Roman" panose="02020603050405020304" pitchFamily="18" charset="0"/>
                <a:cs typeface="Times New Roman" panose="02020603050405020304" pitchFamily="18" charset="0"/>
                <a:sym typeface="+mn-ea"/>
              </a:rPr>
              <a:t>游</a:t>
            </a:r>
            <a:r>
              <a:rPr sz="2000" dirty="0">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12700">
              <a:lnSpc>
                <a:spcPct val="100000"/>
              </a:lnSpc>
              <a:spcBef>
                <a:spcPts val="1200"/>
              </a:spcBef>
            </a:pPr>
            <a:r>
              <a:rPr sz="2000" spc="-5" dirty="0">
                <a:solidFill>
                  <a:srgbClr val="0462C1"/>
                </a:solidFill>
                <a:uFill>
                  <a:solidFill>
                    <a:srgbClr val="0462C1"/>
                  </a:solidFill>
                </a:uFill>
                <a:latin typeface="Times New Roman" panose="02020603050405020304" pitchFamily="18" charset="0"/>
                <a:cs typeface="Times New Roman" panose="02020603050405020304" pitchFamily="18" charset="0"/>
                <a:sym typeface="+mn-ea"/>
              </a:rPr>
              <a:t>      </a:t>
            </a:r>
            <a:r>
              <a:rPr sz="2000" u="heavy" spc="-5" dirty="0">
                <a:solidFill>
                  <a:srgbClr val="0462C1"/>
                </a:solidFill>
                <a:uFill>
                  <a:solidFill>
                    <a:srgbClr val="0462C1"/>
                  </a:solidFill>
                </a:uFill>
                <a:latin typeface="Times New Roman" panose="02020603050405020304" pitchFamily="18" charset="0"/>
                <a:cs typeface="Times New Roman" panose="02020603050405020304" pitchFamily="18" charset="0"/>
                <a:sym typeface="+mn-ea"/>
                <a:hlinkClick r:id="rId4"/>
              </a:rPr>
              <a:t>https://github.com/torch</a:t>
            </a:r>
            <a:endParaRPr sz="2000" dirty="0">
              <a:latin typeface="Times New Roman" panose="02020603050405020304" pitchFamily="18" charset="0"/>
              <a:cs typeface="Times New Roman" panose="02020603050405020304" pitchFamily="18" charset="0"/>
            </a:endParaRPr>
          </a:p>
          <a:p>
            <a:pPr marL="355600" marR="5080" indent="-343535" algn="just">
              <a:lnSpc>
                <a:spcPct val="150000"/>
              </a:lnSpc>
              <a:spcBef>
                <a:spcPts val="1800"/>
              </a:spcBef>
              <a:buFont typeface="Wingdings" panose="05000000000000000000"/>
              <a:buChar char=""/>
              <a:tabLst>
                <a:tab pos="356235" algn="l"/>
              </a:tabLst>
            </a:pPr>
            <a:r>
              <a:rPr sz="2000" dirty="0">
                <a:solidFill>
                  <a:srgbClr val="1A1A1A"/>
                </a:solidFill>
                <a:latin typeface="Times New Roman" panose="02020603050405020304" pitchFamily="18" charset="0"/>
                <a:cs typeface="Times New Roman" panose="02020603050405020304" pitchFamily="18" charset="0"/>
                <a:sym typeface="+mn-ea"/>
              </a:rPr>
              <a:t>PyTorch</a:t>
            </a:r>
            <a:r>
              <a:rPr sz="2000" spc="130" dirty="0">
                <a:solidFill>
                  <a:srgbClr val="1A1A1A"/>
                </a:solidFill>
                <a:latin typeface="Times New Roman" panose="02020603050405020304" pitchFamily="18" charset="0"/>
                <a:cs typeface="Times New Roman" panose="02020603050405020304" pitchFamily="18" charset="0"/>
                <a:sym typeface="+mn-ea"/>
              </a:rPr>
              <a:t>于</a:t>
            </a:r>
            <a:r>
              <a:rPr sz="2000" spc="35" dirty="0">
                <a:solidFill>
                  <a:srgbClr val="1A1A1A"/>
                </a:solidFill>
                <a:latin typeface="Times New Roman" panose="02020603050405020304" pitchFamily="18" charset="0"/>
                <a:cs typeface="Times New Roman" panose="02020603050405020304" pitchFamily="18" charset="0"/>
                <a:sym typeface="+mn-ea"/>
              </a:rPr>
              <a:t>2016</a:t>
            </a:r>
            <a:r>
              <a:rPr sz="2000" spc="130" dirty="0">
                <a:solidFill>
                  <a:srgbClr val="1A1A1A"/>
                </a:solidFill>
                <a:latin typeface="Times New Roman" panose="02020603050405020304" pitchFamily="18" charset="0"/>
                <a:cs typeface="Times New Roman" panose="02020603050405020304" pitchFamily="18" charset="0"/>
                <a:sym typeface="+mn-ea"/>
              </a:rPr>
              <a:t>年</a:t>
            </a:r>
            <a:r>
              <a:rPr sz="2000" spc="65" dirty="0">
                <a:solidFill>
                  <a:srgbClr val="1A1A1A"/>
                </a:solidFill>
                <a:latin typeface="Times New Roman" panose="02020603050405020304" pitchFamily="18" charset="0"/>
                <a:cs typeface="Times New Roman" panose="02020603050405020304" pitchFamily="18" charset="0"/>
                <a:sym typeface="+mn-ea"/>
              </a:rPr>
              <a:t>10</a:t>
            </a:r>
            <a:r>
              <a:rPr sz="2000" spc="145" dirty="0">
                <a:solidFill>
                  <a:srgbClr val="1A1A1A"/>
                </a:solidFill>
                <a:latin typeface="Times New Roman" panose="02020603050405020304" pitchFamily="18" charset="0"/>
                <a:cs typeface="Times New Roman" panose="02020603050405020304" pitchFamily="18" charset="0"/>
                <a:sym typeface="+mn-ea"/>
              </a:rPr>
              <a:t>月</a:t>
            </a:r>
            <a:r>
              <a:rPr sz="2000" spc="130" dirty="0">
                <a:solidFill>
                  <a:srgbClr val="1A1A1A"/>
                </a:solidFill>
                <a:latin typeface="Times New Roman" panose="02020603050405020304" pitchFamily="18" charset="0"/>
                <a:cs typeface="Times New Roman" panose="02020603050405020304" pitchFamily="18" charset="0"/>
                <a:sym typeface="+mn-ea"/>
              </a:rPr>
              <a:t>发</a:t>
            </a:r>
            <a:r>
              <a:rPr sz="2000" spc="135" dirty="0">
                <a:solidFill>
                  <a:srgbClr val="1A1A1A"/>
                </a:solidFill>
                <a:latin typeface="Times New Roman" panose="02020603050405020304" pitchFamily="18" charset="0"/>
                <a:cs typeface="Times New Roman" panose="02020603050405020304" pitchFamily="18" charset="0"/>
                <a:sym typeface="+mn-ea"/>
              </a:rPr>
              <a:t>布</a:t>
            </a:r>
            <a:r>
              <a:rPr sz="2000" spc="145" dirty="0">
                <a:solidFill>
                  <a:srgbClr val="1A1A1A"/>
                </a:solidFill>
                <a:latin typeface="Times New Roman" panose="02020603050405020304" pitchFamily="18" charset="0"/>
                <a:cs typeface="Times New Roman" panose="02020603050405020304" pitchFamily="18" charset="0"/>
                <a:sym typeface="+mn-ea"/>
              </a:rPr>
              <a:t>，</a:t>
            </a:r>
            <a:r>
              <a:rPr sz="2000" spc="130" dirty="0">
                <a:solidFill>
                  <a:srgbClr val="1A1A1A"/>
                </a:solidFill>
                <a:latin typeface="Times New Roman" panose="02020603050405020304" pitchFamily="18" charset="0"/>
                <a:cs typeface="Times New Roman" panose="02020603050405020304" pitchFamily="18" charset="0"/>
                <a:sym typeface="+mn-ea"/>
              </a:rPr>
              <a:t>是</a:t>
            </a:r>
            <a:r>
              <a:rPr sz="2000" spc="145" dirty="0">
                <a:solidFill>
                  <a:srgbClr val="1A1A1A"/>
                </a:solidFill>
                <a:latin typeface="Times New Roman" panose="02020603050405020304" pitchFamily="18" charset="0"/>
                <a:cs typeface="Times New Roman" panose="02020603050405020304" pitchFamily="18" charset="0"/>
                <a:sym typeface="+mn-ea"/>
              </a:rPr>
              <a:t>一</a:t>
            </a:r>
            <a:r>
              <a:rPr sz="2000" spc="130" dirty="0">
                <a:solidFill>
                  <a:srgbClr val="1A1A1A"/>
                </a:solidFill>
                <a:latin typeface="Times New Roman" panose="02020603050405020304" pitchFamily="18" charset="0"/>
                <a:cs typeface="Times New Roman" panose="02020603050405020304" pitchFamily="18" charset="0"/>
                <a:sym typeface="+mn-ea"/>
              </a:rPr>
              <a:t>款专</a:t>
            </a:r>
            <a:r>
              <a:rPr sz="2000" spc="145" dirty="0">
                <a:solidFill>
                  <a:srgbClr val="1A1A1A"/>
                </a:solidFill>
                <a:latin typeface="Times New Roman" panose="02020603050405020304" pitchFamily="18" charset="0"/>
                <a:cs typeface="Times New Roman" panose="02020603050405020304" pitchFamily="18" charset="0"/>
                <a:sym typeface="+mn-ea"/>
              </a:rPr>
              <a:t>注</a:t>
            </a:r>
            <a:r>
              <a:rPr sz="2000" spc="140" dirty="0">
                <a:solidFill>
                  <a:srgbClr val="1A1A1A"/>
                </a:solidFill>
                <a:latin typeface="Times New Roman" panose="02020603050405020304" pitchFamily="18" charset="0"/>
                <a:cs typeface="Times New Roman" panose="02020603050405020304" pitchFamily="18" charset="0"/>
                <a:sym typeface="+mn-ea"/>
              </a:rPr>
              <a:t>于</a:t>
            </a:r>
            <a:r>
              <a:rPr sz="2000" spc="145" dirty="0">
                <a:solidFill>
                  <a:srgbClr val="FF0000"/>
                </a:solidFill>
                <a:latin typeface="Times New Roman" panose="02020603050405020304" pitchFamily="18" charset="0"/>
                <a:cs typeface="Times New Roman" panose="02020603050405020304" pitchFamily="18" charset="0"/>
                <a:sym typeface="+mn-ea"/>
              </a:rPr>
              <a:t>直</a:t>
            </a:r>
            <a:r>
              <a:rPr sz="2000" spc="130" dirty="0">
                <a:solidFill>
                  <a:srgbClr val="FF0000"/>
                </a:solidFill>
                <a:latin typeface="Times New Roman" panose="02020603050405020304" pitchFamily="18" charset="0"/>
                <a:cs typeface="Times New Roman" panose="02020603050405020304" pitchFamily="18" charset="0"/>
                <a:sym typeface="+mn-ea"/>
              </a:rPr>
              <a:t>接处</a:t>
            </a:r>
            <a:r>
              <a:rPr sz="2000" spc="145" dirty="0">
                <a:solidFill>
                  <a:srgbClr val="FF0000"/>
                </a:solidFill>
                <a:latin typeface="Times New Roman" panose="02020603050405020304" pitchFamily="18" charset="0"/>
                <a:cs typeface="Times New Roman" panose="02020603050405020304" pitchFamily="18" charset="0"/>
                <a:sym typeface="+mn-ea"/>
              </a:rPr>
              <a:t>理</a:t>
            </a:r>
            <a:r>
              <a:rPr sz="2000" spc="130" dirty="0">
                <a:solidFill>
                  <a:srgbClr val="FF0000"/>
                </a:solidFill>
                <a:latin typeface="Times New Roman" panose="02020603050405020304" pitchFamily="18" charset="0"/>
                <a:cs typeface="Times New Roman" panose="02020603050405020304" pitchFamily="18" charset="0"/>
                <a:sym typeface="+mn-ea"/>
              </a:rPr>
              <a:t>数</a:t>
            </a:r>
            <a:r>
              <a:rPr sz="2000" spc="145" dirty="0">
                <a:solidFill>
                  <a:srgbClr val="FF0000"/>
                </a:solidFill>
                <a:latin typeface="Times New Roman" panose="02020603050405020304" pitchFamily="18" charset="0"/>
                <a:cs typeface="Times New Roman" panose="02020603050405020304" pitchFamily="18" charset="0"/>
                <a:sym typeface="+mn-ea"/>
              </a:rPr>
              <a:t>组</a:t>
            </a:r>
            <a:r>
              <a:rPr sz="2000" spc="130" dirty="0">
                <a:solidFill>
                  <a:srgbClr val="FF0000"/>
                </a:solidFill>
                <a:latin typeface="Times New Roman" panose="02020603050405020304" pitchFamily="18" charset="0"/>
                <a:cs typeface="Times New Roman" panose="02020603050405020304" pitchFamily="18" charset="0"/>
                <a:sym typeface="+mn-ea"/>
              </a:rPr>
              <a:t>表达</a:t>
            </a:r>
            <a:r>
              <a:rPr sz="2000" spc="155" dirty="0">
                <a:solidFill>
                  <a:srgbClr val="FF0000"/>
                </a:solidFill>
                <a:latin typeface="Times New Roman" panose="02020603050405020304" pitchFamily="18" charset="0"/>
                <a:cs typeface="Times New Roman" panose="02020603050405020304" pitchFamily="18" charset="0"/>
                <a:sym typeface="+mn-ea"/>
              </a:rPr>
              <a:t>式</a:t>
            </a:r>
            <a:r>
              <a:rPr sz="2000" spc="130" dirty="0">
                <a:solidFill>
                  <a:srgbClr val="1A1A1A"/>
                </a:solidFill>
                <a:latin typeface="Times New Roman" panose="02020603050405020304" pitchFamily="18" charset="0"/>
                <a:cs typeface="Times New Roman" panose="02020603050405020304" pitchFamily="18" charset="0"/>
                <a:sym typeface="+mn-ea"/>
              </a:rPr>
              <a:t>的</a:t>
            </a:r>
            <a:r>
              <a:rPr sz="2000" spc="145" dirty="0">
                <a:solidFill>
                  <a:srgbClr val="1A1A1A"/>
                </a:solidFill>
                <a:latin typeface="Times New Roman" panose="02020603050405020304" pitchFamily="18" charset="0"/>
                <a:cs typeface="Times New Roman" panose="02020603050405020304" pitchFamily="18" charset="0"/>
                <a:sym typeface="+mn-ea"/>
              </a:rPr>
              <a:t>低</a:t>
            </a:r>
            <a:r>
              <a:rPr sz="2000" spc="135" dirty="0">
                <a:solidFill>
                  <a:srgbClr val="1A1A1A"/>
                </a:solidFill>
                <a:latin typeface="Times New Roman" panose="02020603050405020304" pitchFamily="18" charset="0"/>
                <a:cs typeface="Times New Roman" panose="02020603050405020304" pitchFamily="18" charset="0"/>
                <a:sym typeface="+mn-ea"/>
              </a:rPr>
              <a:t>级</a:t>
            </a:r>
            <a:r>
              <a:rPr sz="2000" spc="40" dirty="0">
                <a:solidFill>
                  <a:srgbClr val="1A1A1A"/>
                </a:solidFill>
                <a:latin typeface="Times New Roman" panose="02020603050405020304" pitchFamily="18" charset="0"/>
                <a:cs typeface="Times New Roman" panose="02020603050405020304" pitchFamily="18" charset="0"/>
                <a:sym typeface="+mn-ea"/>
              </a:rPr>
              <a:t>API</a:t>
            </a:r>
            <a:r>
              <a:rPr sz="2000" spc="5" dirty="0">
                <a:solidFill>
                  <a:srgbClr val="1A1A1A"/>
                </a:solidFill>
                <a:latin typeface="Times New Roman" panose="02020603050405020304" pitchFamily="18" charset="0"/>
                <a:cs typeface="Times New Roman" panose="02020603050405020304" pitchFamily="18" charset="0"/>
                <a:sym typeface="+mn-ea"/>
              </a:rPr>
              <a:t>。</a:t>
            </a:r>
            <a:r>
              <a:rPr sz="2000" spc="130" dirty="0">
                <a:solidFill>
                  <a:srgbClr val="1A1A1A"/>
                </a:solidFill>
                <a:latin typeface="Times New Roman" panose="02020603050405020304" pitchFamily="18" charset="0"/>
                <a:cs typeface="Times New Roman" panose="02020603050405020304" pitchFamily="18" charset="0"/>
                <a:sym typeface="+mn-ea"/>
              </a:rPr>
              <a:t>前</a:t>
            </a:r>
            <a:r>
              <a:rPr sz="2000" spc="145" dirty="0">
                <a:solidFill>
                  <a:srgbClr val="1A1A1A"/>
                </a:solidFill>
                <a:latin typeface="Times New Roman" panose="02020603050405020304" pitchFamily="18" charset="0"/>
                <a:cs typeface="Times New Roman" panose="02020603050405020304" pitchFamily="18" charset="0"/>
                <a:sym typeface="+mn-ea"/>
              </a:rPr>
              <a:t>身是</a:t>
            </a:r>
            <a:r>
              <a:rPr sz="2000" spc="-5" dirty="0">
                <a:solidFill>
                  <a:srgbClr val="1A1A1A"/>
                </a:solidFill>
                <a:latin typeface="Times New Roman" panose="02020603050405020304" pitchFamily="18" charset="0"/>
                <a:cs typeface="Times New Roman" panose="02020603050405020304" pitchFamily="18" charset="0"/>
                <a:sym typeface="+mn-ea"/>
              </a:rPr>
              <a:t>Torch</a:t>
            </a:r>
            <a:r>
              <a:rPr sz="2000" spc="5" dirty="0">
                <a:solidFill>
                  <a:srgbClr val="1A1A1A"/>
                </a:solidFill>
                <a:latin typeface="Times New Roman" panose="02020603050405020304" pitchFamily="18" charset="0"/>
                <a:cs typeface="Times New Roman" panose="02020603050405020304" pitchFamily="18" charset="0"/>
                <a:sym typeface="+mn-ea"/>
              </a:rPr>
              <a:t>。</a:t>
            </a:r>
            <a:r>
              <a:rPr sz="2000" dirty="0">
                <a:solidFill>
                  <a:srgbClr val="1A1A1A"/>
                </a:solidFill>
                <a:latin typeface="Times New Roman" panose="02020603050405020304" pitchFamily="18" charset="0"/>
                <a:cs typeface="Times New Roman" panose="02020603050405020304" pitchFamily="18" charset="0"/>
                <a:sym typeface="+mn-ea"/>
              </a:rPr>
              <a:t>Facebook</a:t>
            </a:r>
            <a:r>
              <a:rPr sz="2000" spc="30" dirty="0">
                <a:solidFill>
                  <a:srgbClr val="1A1A1A"/>
                </a:solidFill>
                <a:latin typeface="Times New Roman" panose="02020603050405020304" pitchFamily="18" charset="0"/>
                <a:cs typeface="Times New Roman" panose="02020603050405020304" pitchFamily="18" charset="0"/>
                <a:sym typeface="+mn-ea"/>
              </a:rPr>
              <a:t>人</a:t>
            </a:r>
            <a:r>
              <a:rPr sz="2000" spc="20" dirty="0">
                <a:solidFill>
                  <a:srgbClr val="1A1A1A"/>
                </a:solidFill>
                <a:latin typeface="Times New Roman" panose="02020603050405020304" pitchFamily="18" charset="0"/>
                <a:cs typeface="Times New Roman" panose="02020603050405020304" pitchFamily="18" charset="0"/>
                <a:sym typeface="+mn-ea"/>
              </a:rPr>
              <a:t>工</a:t>
            </a:r>
            <a:r>
              <a:rPr sz="2000" spc="30" dirty="0">
                <a:solidFill>
                  <a:srgbClr val="1A1A1A"/>
                </a:solidFill>
                <a:latin typeface="Times New Roman" panose="02020603050405020304" pitchFamily="18" charset="0"/>
                <a:cs typeface="Times New Roman" panose="02020603050405020304" pitchFamily="18" charset="0"/>
                <a:sym typeface="+mn-ea"/>
              </a:rPr>
              <a:t>智能</a:t>
            </a:r>
            <a:r>
              <a:rPr sz="2000" spc="20" dirty="0">
                <a:solidFill>
                  <a:srgbClr val="1A1A1A"/>
                </a:solidFill>
                <a:latin typeface="Times New Roman" panose="02020603050405020304" pitchFamily="18" charset="0"/>
                <a:cs typeface="Times New Roman" panose="02020603050405020304" pitchFamily="18" charset="0"/>
                <a:sym typeface="+mn-ea"/>
              </a:rPr>
              <a:t>研</a:t>
            </a:r>
            <a:r>
              <a:rPr sz="2000" spc="30" dirty="0">
                <a:solidFill>
                  <a:srgbClr val="1A1A1A"/>
                </a:solidFill>
                <a:latin typeface="Times New Roman" panose="02020603050405020304" pitchFamily="18" charset="0"/>
                <a:cs typeface="Times New Roman" panose="02020603050405020304" pitchFamily="18" charset="0"/>
                <a:sym typeface="+mn-ea"/>
              </a:rPr>
              <a:t>究</a:t>
            </a:r>
            <a:r>
              <a:rPr sz="2000" spc="20" dirty="0">
                <a:solidFill>
                  <a:srgbClr val="1A1A1A"/>
                </a:solidFill>
                <a:latin typeface="Times New Roman" panose="02020603050405020304" pitchFamily="18" charset="0"/>
                <a:cs typeface="Times New Roman" panose="02020603050405020304" pitchFamily="18" charset="0"/>
                <a:sym typeface="+mn-ea"/>
              </a:rPr>
              <a:t>院</a:t>
            </a:r>
            <a:r>
              <a:rPr sz="2000" spc="35" dirty="0">
                <a:solidFill>
                  <a:srgbClr val="1A1A1A"/>
                </a:solidFill>
                <a:latin typeface="Times New Roman" panose="02020603050405020304" pitchFamily="18" charset="0"/>
                <a:cs typeface="Times New Roman" panose="02020603050405020304" pitchFamily="18" charset="0"/>
                <a:sym typeface="+mn-ea"/>
              </a:rPr>
              <a:t>对</a:t>
            </a:r>
            <a:r>
              <a:rPr sz="2000" spc="-15" dirty="0">
                <a:solidFill>
                  <a:srgbClr val="1A1A1A"/>
                </a:solidFill>
                <a:latin typeface="Times New Roman" panose="02020603050405020304" pitchFamily="18" charset="0"/>
                <a:cs typeface="Times New Roman" panose="02020603050405020304" pitchFamily="18" charset="0"/>
                <a:sym typeface="+mn-ea"/>
              </a:rPr>
              <a:t>PyTorch</a:t>
            </a:r>
            <a:r>
              <a:rPr sz="2000" spc="20" dirty="0">
                <a:solidFill>
                  <a:srgbClr val="1A1A1A"/>
                </a:solidFill>
                <a:latin typeface="Times New Roman" panose="02020603050405020304" pitchFamily="18" charset="0"/>
                <a:cs typeface="Times New Roman" panose="02020603050405020304" pitchFamily="18" charset="0"/>
                <a:sym typeface="+mn-ea"/>
              </a:rPr>
              <a:t>提供</a:t>
            </a:r>
            <a:r>
              <a:rPr sz="2000" spc="30" dirty="0">
                <a:solidFill>
                  <a:srgbClr val="1A1A1A"/>
                </a:solidFill>
                <a:latin typeface="Times New Roman" panose="02020603050405020304" pitchFamily="18" charset="0"/>
                <a:cs typeface="Times New Roman" panose="02020603050405020304" pitchFamily="18" charset="0"/>
                <a:sym typeface="+mn-ea"/>
              </a:rPr>
              <a:t>了强</a:t>
            </a:r>
            <a:r>
              <a:rPr sz="2000" spc="20" dirty="0">
                <a:solidFill>
                  <a:srgbClr val="1A1A1A"/>
                </a:solidFill>
                <a:latin typeface="Times New Roman" panose="02020603050405020304" pitchFamily="18" charset="0"/>
                <a:cs typeface="Times New Roman" panose="02020603050405020304" pitchFamily="18" charset="0"/>
                <a:sym typeface="+mn-ea"/>
              </a:rPr>
              <a:t>力</a:t>
            </a:r>
            <a:r>
              <a:rPr sz="2000" spc="30" dirty="0">
                <a:solidFill>
                  <a:srgbClr val="1A1A1A"/>
                </a:solidFill>
                <a:latin typeface="Times New Roman" panose="02020603050405020304" pitchFamily="18" charset="0"/>
                <a:cs typeface="Times New Roman" panose="02020603050405020304" pitchFamily="18" charset="0"/>
                <a:sym typeface="+mn-ea"/>
              </a:rPr>
              <a:t>支</a:t>
            </a:r>
            <a:r>
              <a:rPr sz="2000" spc="35" dirty="0">
                <a:solidFill>
                  <a:srgbClr val="1A1A1A"/>
                </a:solidFill>
                <a:latin typeface="Times New Roman" panose="02020603050405020304" pitchFamily="18" charset="0"/>
                <a:cs typeface="Times New Roman" panose="02020603050405020304" pitchFamily="18" charset="0"/>
                <a:sym typeface="+mn-ea"/>
              </a:rPr>
              <a:t>持</a:t>
            </a:r>
            <a:r>
              <a:rPr sz="2000" spc="20" dirty="0">
                <a:solidFill>
                  <a:srgbClr val="1A1A1A"/>
                </a:solidFill>
                <a:latin typeface="Times New Roman" panose="02020603050405020304" pitchFamily="18" charset="0"/>
                <a:cs typeface="Times New Roman" panose="02020603050405020304" pitchFamily="18" charset="0"/>
                <a:sym typeface="+mn-ea"/>
              </a:rPr>
              <a:t>。</a:t>
            </a:r>
            <a:r>
              <a:rPr sz="2000" spc="-15" dirty="0">
                <a:solidFill>
                  <a:srgbClr val="1A1A1A"/>
                </a:solidFill>
                <a:latin typeface="Times New Roman" panose="02020603050405020304" pitchFamily="18" charset="0"/>
                <a:cs typeface="Times New Roman" panose="02020603050405020304" pitchFamily="18" charset="0"/>
                <a:sym typeface="+mn-ea"/>
              </a:rPr>
              <a:t>PyTorch</a:t>
            </a:r>
            <a:r>
              <a:rPr sz="2000" spc="20" dirty="0">
                <a:solidFill>
                  <a:srgbClr val="FF0000"/>
                </a:solidFill>
                <a:latin typeface="Times New Roman" panose="02020603050405020304" pitchFamily="18" charset="0"/>
                <a:cs typeface="Times New Roman" panose="02020603050405020304" pitchFamily="18" charset="0"/>
                <a:sym typeface="+mn-ea"/>
              </a:rPr>
              <a:t>支持</a:t>
            </a:r>
            <a:r>
              <a:rPr sz="2000" spc="30" dirty="0">
                <a:solidFill>
                  <a:srgbClr val="FF0000"/>
                </a:solidFill>
                <a:latin typeface="Times New Roman" panose="02020603050405020304" pitchFamily="18" charset="0"/>
                <a:cs typeface="Times New Roman" panose="02020603050405020304" pitchFamily="18" charset="0"/>
                <a:sym typeface="+mn-ea"/>
              </a:rPr>
              <a:t>动态</a:t>
            </a:r>
            <a:r>
              <a:rPr sz="2000" spc="20" dirty="0">
                <a:solidFill>
                  <a:srgbClr val="FF0000"/>
                </a:solidFill>
                <a:latin typeface="Times New Roman" panose="02020603050405020304" pitchFamily="18" charset="0"/>
                <a:cs typeface="Times New Roman" panose="02020603050405020304" pitchFamily="18" charset="0"/>
                <a:sym typeface="+mn-ea"/>
              </a:rPr>
              <a:t>计</a:t>
            </a:r>
            <a:r>
              <a:rPr sz="2000" spc="30" dirty="0">
                <a:solidFill>
                  <a:srgbClr val="FF0000"/>
                </a:solidFill>
                <a:latin typeface="Times New Roman" panose="02020603050405020304" pitchFamily="18" charset="0"/>
                <a:cs typeface="Times New Roman" panose="02020603050405020304" pitchFamily="18" charset="0"/>
                <a:sym typeface="+mn-ea"/>
              </a:rPr>
              <a:t>算</a:t>
            </a:r>
            <a:r>
              <a:rPr sz="2000" spc="35" dirty="0">
                <a:solidFill>
                  <a:srgbClr val="FF0000"/>
                </a:solidFill>
                <a:latin typeface="Times New Roman" panose="02020603050405020304" pitchFamily="18" charset="0"/>
                <a:cs typeface="Times New Roman" panose="02020603050405020304" pitchFamily="18" charset="0"/>
                <a:sym typeface="+mn-ea"/>
              </a:rPr>
              <a:t>图</a:t>
            </a:r>
            <a:r>
              <a:rPr sz="2000" spc="20" dirty="0">
                <a:solidFill>
                  <a:srgbClr val="1A1A1A"/>
                </a:solidFill>
                <a:latin typeface="Times New Roman" panose="02020603050405020304" pitchFamily="18" charset="0"/>
                <a:cs typeface="Times New Roman" panose="02020603050405020304" pitchFamily="18" charset="0"/>
                <a:sym typeface="+mn-ea"/>
              </a:rPr>
              <a:t>，</a:t>
            </a:r>
            <a:r>
              <a:rPr sz="2000" spc="35" dirty="0">
                <a:solidFill>
                  <a:srgbClr val="1A1A1A"/>
                </a:solidFill>
                <a:latin typeface="Times New Roman" panose="02020603050405020304" pitchFamily="18" charset="0"/>
                <a:cs typeface="Times New Roman" panose="02020603050405020304" pitchFamily="18" charset="0"/>
                <a:sym typeface="+mn-ea"/>
              </a:rPr>
              <a:t>为更</a:t>
            </a:r>
            <a:r>
              <a:rPr sz="2000" spc="20" dirty="0">
                <a:solidFill>
                  <a:srgbClr val="1A1A1A"/>
                </a:solidFill>
                <a:latin typeface="Times New Roman" panose="02020603050405020304" pitchFamily="18" charset="0"/>
                <a:cs typeface="Times New Roman" panose="02020603050405020304" pitchFamily="18" charset="0"/>
                <a:sym typeface="+mn-ea"/>
              </a:rPr>
              <a:t>具</a:t>
            </a:r>
            <a:r>
              <a:rPr sz="2000" spc="35" dirty="0">
                <a:solidFill>
                  <a:srgbClr val="1A1A1A"/>
                </a:solidFill>
                <a:latin typeface="Times New Roman" panose="02020603050405020304" pitchFamily="18" charset="0"/>
                <a:cs typeface="Times New Roman" panose="02020603050405020304" pitchFamily="18" charset="0"/>
                <a:sym typeface="+mn-ea"/>
              </a:rPr>
              <a:t>数</a:t>
            </a:r>
            <a:r>
              <a:rPr sz="2000" spc="20" dirty="0">
                <a:solidFill>
                  <a:srgbClr val="1A1A1A"/>
                </a:solidFill>
                <a:latin typeface="Times New Roman" panose="02020603050405020304" pitchFamily="18" charset="0"/>
                <a:cs typeface="Times New Roman" panose="02020603050405020304" pitchFamily="18" charset="0"/>
                <a:sym typeface="+mn-ea"/>
              </a:rPr>
              <a:t>学倾</a:t>
            </a:r>
            <a:r>
              <a:rPr sz="2000" dirty="0">
                <a:solidFill>
                  <a:srgbClr val="1A1A1A"/>
                </a:solidFill>
                <a:latin typeface="Times New Roman" panose="02020603050405020304" pitchFamily="18" charset="0"/>
                <a:cs typeface="Times New Roman" panose="02020603050405020304" pitchFamily="18" charset="0"/>
                <a:sym typeface="+mn-ea"/>
              </a:rPr>
              <a:t>向 </a:t>
            </a:r>
            <a:r>
              <a:rPr sz="2000" spc="45" dirty="0">
                <a:solidFill>
                  <a:srgbClr val="1A1A1A"/>
                </a:solidFill>
                <a:latin typeface="Times New Roman" panose="02020603050405020304" pitchFamily="18" charset="0"/>
                <a:cs typeface="Times New Roman" panose="02020603050405020304" pitchFamily="18" charset="0"/>
                <a:sym typeface="+mn-ea"/>
              </a:rPr>
              <a:t>的</a:t>
            </a:r>
            <a:r>
              <a:rPr sz="2000" spc="30" dirty="0">
                <a:solidFill>
                  <a:srgbClr val="1A1A1A"/>
                </a:solidFill>
                <a:latin typeface="Times New Roman" panose="02020603050405020304" pitchFamily="18" charset="0"/>
                <a:cs typeface="Times New Roman" panose="02020603050405020304" pitchFamily="18" charset="0"/>
                <a:sym typeface="+mn-ea"/>
              </a:rPr>
              <a:t>用户</a:t>
            </a:r>
            <a:r>
              <a:rPr sz="2000" spc="45" dirty="0">
                <a:solidFill>
                  <a:srgbClr val="1A1A1A"/>
                </a:solidFill>
                <a:latin typeface="Times New Roman" panose="02020603050405020304" pitchFamily="18" charset="0"/>
                <a:cs typeface="Times New Roman" panose="02020603050405020304" pitchFamily="18" charset="0"/>
                <a:sym typeface="+mn-ea"/>
              </a:rPr>
              <a:t>提</a:t>
            </a:r>
            <a:r>
              <a:rPr sz="2000" spc="30" dirty="0">
                <a:solidFill>
                  <a:srgbClr val="1A1A1A"/>
                </a:solidFill>
                <a:latin typeface="Times New Roman" panose="02020603050405020304" pitchFamily="18" charset="0"/>
                <a:cs typeface="Times New Roman" panose="02020603050405020304" pitchFamily="18" charset="0"/>
                <a:sym typeface="+mn-ea"/>
              </a:rPr>
              <a:t>供</a:t>
            </a:r>
            <a:r>
              <a:rPr sz="2000" spc="45" dirty="0">
                <a:solidFill>
                  <a:srgbClr val="1A1A1A"/>
                </a:solidFill>
                <a:latin typeface="Times New Roman" panose="02020603050405020304" pitchFamily="18" charset="0"/>
                <a:cs typeface="Times New Roman" panose="02020603050405020304" pitchFamily="18" charset="0"/>
                <a:sym typeface="+mn-ea"/>
              </a:rPr>
              <a:t>了</a:t>
            </a:r>
            <a:r>
              <a:rPr sz="2000" spc="45" dirty="0">
                <a:solidFill>
                  <a:srgbClr val="FF0000"/>
                </a:solidFill>
                <a:latin typeface="Times New Roman" panose="02020603050405020304" pitchFamily="18" charset="0"/>
                <a:cs typeface="Times New Roman" panose="02020603050405020304" pitchFamily="18" charset="0"/>
                <a:sym typeface="+mn-ea"/>
              </a:rPr>
              <a:t>更</a:t>
            </a:r>
            <a:r>
              <a:rPr sz="2000" spc="30" dirty="0">
                <a:solidFill>
                  <a:srgbClr val="FF0000"/>
                </a:solidFill>
                <a:latin typeface="Times New Roman" panose="02020603050405020304" pitchFamily="18" charset="0"/>
                <a:cs typeface="Times New Roman" panose="02020603050405020304" pitchFamily="18" charset="0"/>
                <a:sym typeface="+mn-ea"/>
              </a:rPr>
              <a:t>低层</a:t>
            </a:r>
            <a:r>
              <a:rPr sz="2000" spc="55" dirty="0">
                <a:solidFill>
                  <a:srgbClr val="FF0000"/>
                </a:solidFill>
                <a:latin typeface="Times New Roman" panose="02020603050405020304" pitchFamily="18" charset="0"/>
                <a:cs typeface="Times New Roman" panose="02020603050405020304" pitchFamily="18" charset="0"/>
                <a:sym typeface="+mn-ea"/>
              </a:rPr>
              <a:t>次</a:t>
            </a:r>
            <a:r>
              <a:rPr sz="2000" spc="30" dirty="0">
                <a:solidFill>
                  <a:srgbClr val="1A1A1A"/>
                </a:solidFill>
                <a:latin typeface="Times New Roman" panose="02020603050405020304" pitchFamily="18" charset="0"/>
                <a:cs typeface="Times New Roman" panose="02020603050405020304" pitchFamily="18" charset="0"/>
                <a:sym typeface="+mn-ea"/>
              </a:rPr>
              <a:t>的方</a:t>
            </a:r>
            <a:r>
              <a:rPr sz="2000" spc="45" dirty="0">
                <a:solidFill>
                  <a:srgbClr val="1A1A1A"/>
                </a:solidFill>
                <a:latin typeface="Times New Roman" panose="02020603050405020304" pitchFamily="18" charset="0"/>
                <a:cs typeface="Times New Roman" panose="02020603050405020304" pitchFamily="18" charset="0"/>
                <a:sym typeface="+mn-ea"/>
              </a:rPr>
              <a:t>法</a:t>
            </a:r>
            <a:r>
              <a:rPr sz="2000" spc="30" dirty="0">
                <a:solidFill>
                  <a:srgbClr val="1A1A1A"/>
                </a:solidFill>
                <a:latin typeface="Times New Roman" panose="02020603050405020304" pitchFamily="18" charset="0"/>
                <a:cs typeface="Times New Roman" panose="02020603050405020304" pitchFamily="18" charset="0"/>
                <a:sym typeface="+mn-ea"/>
              </a:rPr>
              <a:t>和更</a:t>
            </a:r>
            <a:r>
              <a:rPr sz="2000" spc="45" dirty="0">
                <a:solidFill>
                  <a:srgbClr val="1A1A1A"/>
                </a:solidFill>
                <a:latin typeface="Times New Roman" panose="02020603050405020304" pitchFamily="18" charset="0"/>
                <a:cs typeface="Times New Roman" panose="02020603050405020304" pitchFamily="18" charset="0"/>
                <a:sym typeface="+mn-ea"/>
              </a:rPr>
              <a:t>多</a:t>
            </a:r>
            <a:r>
              <a:rPr sz="2000" spc="30" dirty="0">
                <a:solidFill>
                  <a:srgbClr val="1A1A1A"/>
                </a:solidFill>
                <a:latin typeface="Times New Roman" panose="02020603050405020304" pitchFamily="18" charset="0"/>
                <a:cs typeface="Times New Roman" panose="02020603050405020304" pitchFamily="18" charset="0"/>
                <a:sym typeface="+mn-ea"/>
              </a:rPr>
              <a:t>的灵</a:t>
            </a:r>
            <a:r>
              <a:rPr sz="2000" spc="45" dirty="0">
                <a:solidFill>
                  <a:srgbClr val="1A1A1A"/>
                </a:solidFill>
                <a:latin typeface="Times New Roman" panose="02020603050405020304" pitchFamily="18" charset="0"/>
                <a:cs typeface="Times New Roman" panose="02020603050405020304" pitchFamily="18" charset="0"/>
                <a:sym typeface="+mn-ea"/>
              </a:rPr>
              <a:t>活</a:t>
            </a:r>
            <a:r>
              <a:rPr sz="2000" spc="55" dirty="0">
                <a:solidFill>
                  <a:srgbClr val="1A1A1A"/>
                </a:solidFill>
                <a:latin typeface="Times New Roman" panose="02020603050405020304" pitchFamily="18" charset="0"/>
                <a:cs typeface="Times New Roman" panose="02020603050405020304" pitchFamily="18" charset="0"/>
                <a:sym typeface="+mn-ea"/>
              </a:rPr>
              <a:t>性</a:t>
            </a:r>
            <a:r>
              <a:rPr sz="2000" spc="35" dirty="0">
                <a:solidFill>
                  <a:srgbClr val="1A1A1A"/>
                </a:solidFill>
                <a:latin typeface="Times New Roman" panose="02020603050405020304" pitchFamily="18" charset="0"/>
                <a:cs typeface="Times New Roman" panose="02020603050405020304" pitchFamily="18" charset="0"/>
                <a:sym typeface="+mn-ea"/>
              </a:rPr>
              <a:t>，</a:t>
            </a:r>
            <a:r>
              <a:rPr sz="2000" spc="45" dirty="0">
                <a:solidFill>
                  <a:srgbClr val="1A1A1A"/>
                </a:solidFill>
                <a:latin typeface="Times New Roman" panose="02020603050405020304" pitchFamily="18" charset="0"/>
                <a:cs typeface="Times New Roman" panose="02020603050405020304" pitchFamily="18" charset="0"/>
                <a:sym typeface="+mn-ea"/>
              </a:rPr>
              <a:t>目</a:t>
            </a:r>
            <a:r>
              <a:rPr sz="2000" spc="30" dirty="0">
                <a:solidFill>
                  <a:srgbClr val="1A1A1A"/>
                </a:solidFill>
                <a:latin typeface="Times New Roman" panose="02020603050405020304" pitchFamily="18" charset="0"/>
                <a:cs typeface="Times New Roman" panose="02020603050405020304" pitchFamily="18" charset="0"/>
                <a:sym typeface="+mn-ea"/>
              </a:rPr>
              <a:t>前许</a:t>
            </a:r>
            <a:r>
              <a:rPr sz="2000" spc="45" dirty="0">
                <a:solidFill>
                  <a:srgbClr val="1A1A1A"/>
                </a:solidFill>
                <a:latin typeface="Times New Roman" panose="02020603050405020304" pitchFamily="18" charset="0"/>
                <a:cs typeface="Times New Roman" panose="02020603050405020304" pitchFamily="18" charset="0"/>
                <a:sym typeface="+mn-ea"/>
              </a:rPr>
              <a:t>多</a:t>
            </a:r>
            <a:r>
              <a:rPr sz="2000" spc="30" dirty="0">
                <a:solidFill>
                  <a:srgbClr val="1A1A1A"/>
                </a:solidFill>
                <a:latin typeface="Times New Roman" panose="02020603050405020304" pitchFamily="18" charset="0"/>
                <a:cs typeface="Times New Roman" panose="02020603050405020304" pitchFamily="18" charset="0"/>
                <a:sym typeface="+mn-ea"/>
              </a:rPr>
              <a:t>新发表</a:t>
            </a:r>
            <a:r>
              <a:rPr sz="2000" spc="45" dirty="0">
                <a:solidFill>
                  <a:srgbClr val="1A1A1A"/>
                </a:solidFill>
                <a:latin typeface="Times New Roman" panose="02020603050405020304" pitchFamily="18" charset="0"/>
                <a:cs typeface="Times New Roman" panose="02020603050405020304" pitchFamily="18" charset="0"/>
                <a:sym typeface="+mn-ea"/>
              </a:rPr>
              <a:t>的</a:t>
            </a:r>
            <a:r>
              <a:rPr sz="2000" spc="30" dirty="0">
                <a:solidFill>
                  <a:srgbClr val="1A1A1A"/>
                </a:solidFill>
                <a:latin typeface="Times New Roman" panose="02020603050405020304" pitchFamily="18" charset="0"/>
                <a:cs typeface="Times New Roman" panose="02020603050405020304" pitchFamily="18" charset="0"/>
                <a:sym typeface="+mn-ea"/>
              </a:rPr>
              <a:t>论</a:t>
            </a:r>
            <a:r>
              <a:rPr sz="2000" spc="45" dirty="0">
                <a:solidFill>
                  <a:srgbClr val="1A1A1A"/>
                </a:solidFill>
                <a:latin typeface="Times New Roman" panose="02020603050405020304" pitchFamily="18" charset="0"/>
                <a:cs typeface="Times New Roman" panose="02020603050405020304" pitchFamily="18" charset="0"/>
                <a:sym typeface="+mn-ea"/>
              </a:rPr>
              <a:t>文</a:t>
            </a:r>
            <a:r>
              <a:rPr sz="2000" spc="30" dirty="0">
                <a:solidFill>
                  <a:srgbClr val="1A1A1A"/>
                </a:solidFill>
                <a:latin typeface="Times New Roman" panose="02020603050405020304" pitchFamily="18" charset="0"/>
                <a:cs typeface="Times New Roman" panose="02020603050405020304" pitchFamily="18" charset="0"/>
                <a:sym typeface="+mn-ea"/>
              </a:rPr>
              <a:t>都采</a:t>
            </a:r>
            <a:r>
              <a:rPr sz="2000" spc="70" dirty="0">
                <a:solidFill>
                  <a:srgbClr val="1A1A1A"/>
                </a:solidFill>
                <a:latin typeface="Times New Roman" panose="02020603050405020304" pitchFamily="18" charset="0"/>
                <a:cs typeface="Times New Roman" panose="02020603050405020304" pitchFamily="18" charset="0"/>
                <a:sym typeface="+mn-ea"/>
              </a:rPr>
              <a:t>用</a:t>
            </a:r>
            <a:r>
              <a:rPr sz="2000" spc="-15" dirty="0">
                <a:solidFill>
                  <a:srgbClr val="1A1A1A"/>
                </a:solidFill>
                <a:latin typeface="Times New Roman" panose="02020603050405020304" pitchFamily="18" charset="0"/>
                <a:cs typeface="Times New Roman" panose="02020603050405020304" pitchFamily="18" charset="0"/>
                <a:sym typeface="+mn-ea"/>
              </a:rPr>
              <a:t>PyTorch</a:t>
            </a:r>
            <a:r>
              <a:rPr sz="2000" spc="30" dirty="0">
                <a:solidFill>
                  <a:srgbClr val="1A1A1A"/>
                </a:solidFill>
                <a:latin typeface="Times New Roman" panose="02020603050405020304" pitchFamily="18" charset="0"/>
                <a:cs typeface="Times New Roman" panose="02020603050405020304" pitchFamily="18" charset="0"/>
                <a:sym typeface="+mn-ea"/>
              </a:rPr>
              <a:t>作为</a:t>
            </a:r>
            <a:r>
              <a:rPr sz="2000" spc="45" dirty="0">
                <a:solidFill>
                  <a:srgbClr val="1A1A1A"/>
                </a:solidFill>
                <a:latin typeface="Times New Roman" panose="02020603050405020304" pitchFamily="18" charset="0"/>
                <a:cs typeface="Times New Roman" panose="02020603050405020304" pitchFamily="18" charset="0"/>
                <a:sym typeface="+mn-ea"/>
              </a:rPr>
              <a:t>论</a:t>
            </a:r>
            <a:r>
              <a:rPr sz="2000" dirty="0">
                <a:solidFill>
                  <a:srgbClr val="1A1A1A"/>
                </a:solidFill>
                <a:latin typeface="Times New Roman" panose="02020603050405020304" pitchFamily="18" charset="0"/>
                <a:cs typeface="Times New Roman" panose="02020603050405020304" pitchFamily="18" charset="0"/>
                <a:sym typeface="+mn-ea"/>
              </a:rPr>
              <a:t>文实现的工具，</a:t>
            </a:r>
            <a:r>
              <a:rPr sz="2000" spc="5" dirty="0">
                <a:solidFill>
                  <a:srgbClr val="FF0000"/>
                </a:solidFill>
                <a:latin typeface="Times New Roman" panose="02020603050405020304" pitchFamily="18" charset="0"/>
                <a:cs typeface="Times New Roman" panose="02020603050405020304" pitchFamily="18" charset="0"/>
                <a:sym typeface="+mn-ea"/>
              </a:rPr>
              <a:t>成为</a:t>
            </a:r>
            <a:r>
              <a:rPr sz="2000" spc="-5" dirty="0">
                <a:solidFill>
                  <a:srgbClr val="FF0000"/>
                </a:solidFill>
                <a:latin typeface="Times New Roman" panose="02020603050405020304" pitchFamily="18" charset="0"/>
                <a:cs typeface="Times New Roman" panose="02020603050405020304" pitchFamily="18" charset="0"/>
                <a:sym typeface="+mn-ea"/>
              </a:rPr>
              <a:t>学</a:t>
            </a:r>
            <a:r>
              <a:rPr sz="2000" spc="5" dirty="0">
                <a:solidFill>
                  <a:srgbClr val="FF0000"/>
                </a:solidFill>
                <a:latin typeface="Times New Roman" panose="02020603050405020304" pitchFamily="18" charset="0"/>
                <a:cs typeface="Times New Roman" panose="02020603050405020304" pitchFamily="18" charset="0"/>
                <a:sym typeface="+mn-ea"/>
              </a:rPr>
              <a:t>术</a:t>
            </a:r>
            <a:r>
              <a:rPr sz="2000" spc="-15" dirty="0">
                <a:solidFill>
                  <a:srgbClr val="FF0000"/>
                </a:solidFill>
                <a:latin typeface="Times New Roman" panose="02020603050405020304" pitchFamily="18" charset="0"/>
                <a:cs typeface="Times New Roman" panose="02020603050405020304" pitchFamily="18" charset="0"/>
                <a:sym typeface="+mn-ea"/>
              </a:rPr>
              <a:t>研</a:t>
            </a:r>
            <a:r>
              <a:rPr sz="2000" spc="5" dirty="0">
                <a:solidFill>
                  <a:srgbClr val="FF0000"/>
                </a:solidFill>
                <a:latin typeface="Times New Roman" panose="02020603050405020304" pitchFamily="18" charset="0"/>
                <a:cs typeface="Times New Roman" panose="02020603050405020304" pitchFamily="18" charset="0"/>
                <a:sym typeface="+mn-ea"/>
              </a:rPr>
              <a:t>究的</a:t>
            </a:r>
            <a:r>
              <a:rPr sz="2000" spc="-20" dirty="0">
                <a:solidFill>
                  <a:srgbClr val="FF0000"/>
                </a:solidFill>
                <a:latin typeface="Times New Roman" panose="02020603050405020304" pitchFamily="18" charset="0"/>
                <a:cs typeface="Times New Roman" panose="02020603050405020304" pitchFamily="18" charset="0"/>
                <a:sym typeface="+mn-ea"/>
              </a:rPr>
              <a:t>首</a:t>
            </a:r>
            <a:r>
              <a:rPr sz="2000" spc="5" dirty="0">
                <a:solidFill>
                  <a:srgbClr val="FF0000"/>
                </a:solidFill>
                <a:latin typeface="Times New Roman" panose="02020603050405020304" pitchFamily="18" charset="0"/>
                <a:cs typeface="Times New Roman" panose="02020603050405020304" pitchFamily="18" charset="0"/>
                <a:sym typeface="+mn-ea"/>
              </a:rPr>
              <a:t>选解</a:t>
            </a:r>
            <a:r>
              <a:rPr sz="2000" spc="-20" dirty="0">
                <a:solidFill>
                  <a:srgbClr val="FF0000"/>
                </a:solidFill>
                <a:latin typeface="Times New Roman" panose="02020603050405020304" pitchFamily="18" charset="0"/>
                <a:cs typeface="Times New Roman" panose="02020603050405020304" pitchFamily="18" charset="0"/>
                <a:sym typeface="+mn-ea"/>
              </a:rPr>
              <a:t>决</a:t>
            </a:r>
            <a:r>
              <a:rPr sz="2000" spc="5" dirty="0">
                <a:solidFill>
                  <a:srgbClr val="FF0000"/>
                </a:solidFill>
                <a:latin typeface="Times New Roman" panose="02020603050405020304" pitchFamily="18" charset="0"/>
                <a:cs typeface="Times New Roman" panose="02020603050405020304" pitchFamily="18" charset="0"/>
                <a:sym typeface="+mn-ea"/>
              </a:rPr>
              <a:t>方案</a:t>
            </a:r>
            <a:r>
              <a:rPr sz="2000" spc="5" dirty="0">
                <a:solidFill>
                  <a:srgbClr val="1A1A1A"/>
                </a:solidFill>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12700">
              <a:lnSpc>
                <a:spcPct val="100000"/>
              </a:lnSpc>
              <a:spcBef>
                <a:spcPts val="1200"/>
              </a:spcBef>
            </a:pPr>
            <a:r>
              <a:rPr sz="2000" spc="-5" dirty="0">
                <a:solidFill>
                  <a:srgbClr val="0462C1"/>
                </a:solidFill>
                <a:uFill>
                  <a:solidFill>
                    <a:srgbClr val="0462C1"/>
                  </a:solidFill>
                </a:uFill>
                <a:latin typeface="Times New Roman" panose="02020603050405020304" pitchFamily="18" charset="0"/>
                <a:cs typeface="Times New Roman" panose="02020603050405020304" pitchFamily="18" charset="0"/>
                <a:sym typeface="+mn-ea"/>
              </a:rPr>
              <a:t>      </a:t>
            </a:r>
            <a:r>
              <a:rPr sz="2000" u="heavy" spc="-5" dirty="0">
                <a:solidFill>
                  <a:srgbClr val="0462C1"/>
                </a:solidFill>
                <a:uFill>
                  <a:solidFill>
                    <a:srgbClr val="0462C1"/>
                  </a:solidFill>
                </a:uFill>
                <a:latin typeface="Times New Roman" panose="02020603050405020304" pitchFamily="18" charset="0"/>
                <a:cs typeface="Times New Roman" panose="02020603050405020304" pitchFamily="18" charset="0"/>
                <a:sym typeface="+mn-ea"/>
                <a:hlinkClick r:id="rId5"/>
              </a:rPr>
              <a:t>https://github.com/pytorch</a:t>
            </a:r>
            <a:endParaRPr sz="2000" dirty="0">
              <a:latin typeface="Times New Roman" panose="02020603050405020304" pitchFamily="18" charset="0"/>
              <a:cs typeface="Times New Roman" panose="02020603050405020304" pitchFamily="18" charset="0"/>
            </a:endParaRPr>
          </a:p>
          <a:p>
            <a:pPr marL="22860" marR="5080">
              <a:lnSpc>
                <a:spcPct val="150000"/>
              </a:lnSpc>
              <a:spcBef>
                <a:spcPts val="0"/>
              </a:spcBef>
              <a:spcAft>
                <a:spcPts val="0"/>
              </a:spcAft>
              <a:buFont typeface="Wingdings" panose="05000000000000000000"/>
              <a:tabLst>
                <a:tab pos="366395" algn="l"/>
                <a:tab pos="367030" algn="l"/>
              </a:tabLst>
            </a:pP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5" name="object 4"/>
          <p:cNvSpPr txBox="1"/>
          <p:nvPr/>
        </p:nvSpPr>
        <p:spPr>
          <a:xfrm>
            <a:off x="167640" y="726440"/>
            <a:ext cx="8808720" cy="6236970"/>
          </a:xfrm>
          <a:prstGeom prst="rect">
            <a:avLst/>
          </a:prstGeom>
        </p:spPr>
        <p:txBody>
          <a:bodyPr vert="horz" wrap="square" lIns="0" tIns="12065" rIns="0" bIns="0" rtlCol="0">
            <a:spAutoFit/>
          </a:bodyPr>
          <a:lstStyle/>
          <a:p>
            <a:pPr marL="23495">
              <a:lnSpc>
                <a:spcPct val="100000"/>
              </a:lnSpc>
              <a:spcBef>
                <a:spcPts val="95"/>
              </a:spcBef>
            </a:pPr>
            <a:r>
              <a:rPr sz="2800" b="1" spc="-5" dirty="0">
                <a:latin typeface="Times New Roman" panose="02020603050405020304" pitchFamily="18" charset="0"/>
                <a:cs typeface="Times New Roman" panose="02020603050405020304" pitchFamily="18" charset="0"/>
                <a:sym typeface="+mn-ea"/>
              </a:rPr>
              <a:t>PyTorch</a:t>
            </a:r>
            <a:endParaRPr sz="2800" b="1" spc="-5" dirty="0">
              <a:latin typeface="Times New Roman" panose="02020603050405020304" pitchFamily="18" charset="0"/>
              <a:cs typeface="Times New Roman" panose="02020603050405020304" pitchFamily="18" charset="0"/>
            </a:endParaRPr>
          </a:p>
          <a:p>
            <a:pPr marL="299085" indent="-287020">
              <a:lnSpc>
                <a:spcPct val="100000"/>
              </a:lnSpc>
              <a:spcBef>
                <a:spcPts val="1695"/>
              </a:spcBef>
              <a:buFont typeface="Wingdings" panose="05000000000000000000"/>
              <a:buChar char=""/>
              <a:tabLst>
                <a:tab pos="299720" algn="l"/>
              </a:tabLst>
            </a:pPr>
            <a:r>
              <a:rPr sz="2400" b="1" dirty="0">
                <a:solidFill>
                  <a:srgbClr val="0000FF"/>
                </a:solidFill>
                <a:latin typeface="Times New Roman" panose="02020603050405020304" pitchFamily="18" charset="0"/>
                <a:cs typeface="Times New Roman" panose="02020603050405020304" pitchFamily="18" charset="0"/>
                <a:sym typeface="+mn-ea"/>
              </a:rPr>
              <a:t>优点</a:t>
            </a:r>
            <a:endParaRPr sz="2400" b="1" dirty="0">
              <a:latin typeface="Times New Roman" panose="02020603050405020304" pitchFamily="18" charset="0"/>
              <a:cs typeface="Times New Roman" panose="02020603050405020304" pitchFamily="18" charset="0"/>
            </a:endParaRPr>
          </a:p>
          <a:p>
            <a:pPr marL="545465" lvl="1" indent="-287655">
              <a:lnSpc>
                <a:spcPct val="100000"/>
              </a:lnSpc>
              <a:spcBef>
                <a:spcPts val="1965"/>
              </a:spcBef>
              <a:buFont typeface="Wingdings" panose="05000000000000000000"/>
              <a:buChar char=""/>
              <a:tabLst>
                <a:tab pos="546100" algn="l"/>
              </a:tabLst>
            </a:pPr>
            <a:r>
              <a:rPr sz="2000" dirty="0">
                <a:latin typeface="Times New Roman" panose="02020603050405020304" pitchFamily="18" charset="0"/>
                <a:cs typeface="Times New Roman" panose="02020603050405020304" pitchFamily="18" charset="0"/>
                <a:sym typeface="+mn-ea"/>
              </a:rPr>
              <a:t>简洁易用</a:t>
            </a:r>
            <a:endParaRPr sz="2000" dirty="0">
              <a:latin typeface="Times New Roman" panose="02020603050405020304" pitchFamily="18" charset="0"/>
              <a:cs typeface="Times New Roman" panose="02020603050405020304" pitchFamily="18" charset="0"/>
            </a:endParaRPr>
          </a:p>
          <a:p>
            <a:pPr marL="545465" lvl="1" indent="-287655">
              <a:lnSpc>
                <a:spcPct val="100000"/>
              </a:lnSpc>
              <a:spcBef>
                <a:spcPts val="1200"/>
              </a:spcBef>
              <a:buFont typeface="Wingdings" panose="05000000000000000000"/>
              <a:buChar char=""/>
              <a:tabLst>
                <a:tab pos="546100" algn="l"/>
              </a:tabLst>
            </a:pPr>
            <a:r>
              <a:rPr sz="2000" dirty="0">
                <a:latin typeface="Times New Roman" panose="02020603050405020304" pitchFamily="18" charset="0"/>
                <a:cs typeface="Times New Roman" panose="02020603050405020304" pitchFamily="18" charset="0"/>
                <a:sym typeface="+mn-ea"/>
              </a:rPr>
              <a:t>可以为使用者提供更多</a:t>
            </a:r>
            <a:r>
              <a:rPr sz="2000" spc="-15" dirty="0">
                <a:latin typeface="Times New Roman" panose="02020603050405020304" pitchFamily="18" charset="0"/>
                <a:cs typeface="Times New Roman" panose="02020603050405020304" pitchFamily="18" charset="0"/>
                <a:sym typeface="+mn-ea"/>
              </a:rPr>
              <a:t>关</a:t>
            </a:r>
            <a:r>
              <a:rPr sz="2000" dirty="0">
                <a:latin typeface="Times New Roman" panose="02020603050405020304" pitchFamily="18" charset="0"/>
                <a:cs typeface="Times New Roman" panose="02020603050405020304" pitchFamily="18" charset="0"/>
                <a:sym typeface="+mn-ea"/>
              </a:rPr>
              <a:t>于深</a:t>
            </a:r>
            <a:r>
              <a:rPr sz="2000" spc="-15" dirty="0">
                <a:latin typeface="Times New Roman" panose="02020603050405020304" pitchFamily="18" charset="0"/>
                <a:cs typeface="Times New Roman" panose="02020603050405020304" pitchFamily="18" charset="0"/>
                <a:sym typeface="+mn-ea"/>
              </a:rPr>
              <a:t>度</a:t>
            </a:r>
            <a:r>
              <a:rPr sz="2000" dirty="0">
                <a:latin typeface="Times New Roman" panose="02020603050405020304" pitchFamily="18" charset="0"/>
                <a:cs typeface="Times New Roman" panose="02020603050405020304" pitchFamily="18" charset="0"/>
                <a:sym typeface="+mn-ea"/>
              </a:rPr>
              <a:t>学习</a:t>
            </a:r>
            <a:r>
              <a:rPr sz="2000" spc="-15" dirty="0">
                <a:latin typeface="Times New Roman" panose="02020603050405020304" pitchFamily="18" charset="0"/>
                <a:cs typeface="Times New Roman" panose="02020603050405020304" pitchFamily="18" charset="0"/>
                <a:sym typeface="+mn-ea"/>
              </a:rPr>
              <a:t>实</a:t>
            </a:r>
            <a:r>
              <a:rPr sz="2000" dirty="0">
                <a:latin typeface="Times New Roman" panose="02020603050405020304" pitchFamily="18" charset="0"/>
                <a:cs typeface="Times New Roman" panose="02020603050405020304" pitchFamily="18" charset="0"/>
                <a:sym typeface="+mn-ea"/>
              </a:rPr>
              <a:t>现的</a:t>
            </a:r>
            <a:r>
              <a:rPr sz="2000" spc="-15" dirty="0">
                <a:latin typeface="Times New Roman" panose="02020603050405020304" pitchFamily="18" charset="0"/>
                <a:cs typeface="Times New Roman" panose="02020603050405020304" pitchFamily="18" charset="0"/>
                <a:sym typeface="+mn-ea"/>
              </a:rPr>
              <a:t>细</a:t>
            </a:r>
            <a:r>
              <a:rPr sz="2000" dirty="0">
                <a:latin typeface="Times New Roman" panose="02020603050405020304" pitchFamily="18" charset="0"/>
                <a:cs typeface="Times New Roman" panose="02020603050405020304" pitchFamily="18" charset="0"/>
                <a:sym typeface="+mn-ea"/>
              </a:rPr>
              <a:t>节，</a:t>
            </a:r>
            <a:r>
              <a:rPr sz="2000" spc="-15" dirty="0">
                <a:latin typeface="Times New Roman" panose="02020603050405020304" pitchFamily="18" charset="0"/>
                <a:cs typeface="Times New Roman" panose="02020603050405020304" pitchFamily="18" charset="0"/>
                <a:sym typeface="+mn-ea"/>
              </a:rPr>
              <a:t>如</a:t>
            </a:r>
            <a:r>
              <a:rPr sz="2000" dirty="0">
                <a:latin typeface="Times New Roman" panose="02020603050405020304" pitchFamily="18" charset="0"/>
                <a:cs typeface="Times New Roman" panose="02020603050405020304" pitchFamily="18" charset="0"/>
                <a:sym typeface="+mn-ea"/>
              </a:rPr>
              <a:t>反向</a:t>
            </a:r>
            <a:r>
              <a:rPr sz="2000" spc="-15" dirty="0">
                <a:latin typeface="Times New Roman" panose="02020603050405020304" pitchFamily="18" charset="0"/>
                <a:cs typeface="Times New Roman" panose="02020603050405020304" pitchFamily="18" charset="0"/>
                <a:sym typeface="+mn-ea"/>
              </a:rPr>
              <a:t>传</a:t>
            </a:r>
            <a:r>
              <a:rPr sz="2000" dirty="0">
                <a:latin typeface="Times New Roman" panose="02020603050405020304" pitchFamily="18" charset="0"/>
                <a:cs typeface="Times New Roman" panose="02020603050405020304" pitchFamily="18" charset="0"/>
                <a:sym typeface="+mn-ea"/>
              </a:rPr>
              <a:t>播和</a:t>
            </a:r>
            <a:r>
              <a:rPr sz="2000" spc="-15" dirty="0">
                <a:latin typeface="Times New Roman" panose="02020603050405020304" pitchFamily="18" charset="0"/>
                <a:cs typeface="Times New Roman" panose="02020603050405020304" pitchFamily="18" charset="0"/>
                <a:sym typeface="+mn-ea"/>
              </a:rPr>
              <a:t>其</a:t>
            </a:r>
            <a:r>
              <a:rPr sz="2000" dirty="0">
                <a:latin typeface="Times New Roman" panose="02020603050405020304" pitchFamily="18" charset="0"/>
                <a:cs typeface="Times New Roman" panose="02020603050405020304" pitchFamily="18" charset="0"/>
                <a:sym typeface="+mn-ea"/>
              </a:rPr>
              <a:t>他训</a:t>
            </a:r>
            <a:r>
              <a:rPr sz="2000" spc="-15" dirty="0">
                <a:latin typeface="Times New Roman" panose="02020603050405020304" pitchFamily="18" charset="0"/>
                <a:cs typeface="Times New Roman" panose="02020603050405020304" pitchFamily="18" charset="0"/>
                <a:sym typeface="+mn-ea"/>
              </a:rPr>
              <a:t>练</a:t>
            </a:r>
            <a:r>
              <a:rPr sz="2000" dirty="0">
                <a:latin typeface="Times New Roman" panose="02020603050405020304" pitchFamily="18" charset="0"/>
                <a:cs typeface="Times New Roman" panose="02020603050405020304" pitchFamily="18" charset="0"/>
                <a:sym typeface="+mn-ea"/>
              </a:rPr>
              <a:t>过程</a:t>
            </a:r>
            <a:endParaRPr sz="2000" dirty="0">
              <a:latin typeface="Times New Roman" panose="02020603050405020304" pitchFamily="18" charset="0"/>
              <a:cs typeface="Times New Roman" panose="02020603050405020304" pitchFamily="18" charset="0"/>
            </a:endParaRPr>
          </a:p>
          <a:p>
            <a:pPr marL="545465" lvl="1" indent="-287655">
              <a:lnSpc>
                <a:spcPct val="100000"/>
              </a:lnSpc>
              <a:spcBef>
                <a:spcPts val="1200"/>
              </a:spcBef>
              <a:buFont typeface="Wingdings" panose="05000000000000000000"/>
              <a:buChar char=""/>
              <a:tabLst>
                <a:tab pos="546100" algn="l"/>
              </a:tabLst>
            </a:pPr>
            <a:r>
              <a:rPr sz="2000" dirty="0">
                <a:latin typeface="Times New Roman" panose="02020603050405020304" pitchFamily="18" charset="0"/>
                <a:cs typeface="Times New Roman" panose="02020603050405020304" pitchFamily="18" charset="0"/>
                <a:sym typeface="+mn-ea"/>
              </a:rPr>
              <a:t>活跃的社区：提供</a:t>
            </a:r>
            <a:r>
              <a:rPr sz="2000" dirty="0">
                <a:solidFill>
                  <a:srgbClr val="FF0000"/>
                </a:solidFill>
                <a:latin typeface="Times New Roman" panose="02020603050405020304" pitchFamily="18" charset="0"/>
                <a:cs typeface="Times New Roman" panose="02020603050405020304" pitchFamily="18" charset="0"/>
                <a:sym typeface="+mn-ea"/>
              </a:rPr>
              <a:t>完整</a:t>
            </a:r>
            <a:r>
              <a:rPr sz="2000" spc="-15" dirty="0">
                <a:solidFill>
                  <a:srgbClr val="FF0000"/>
                </a:solidFill>
                <a:latin typeface="Times New Roman" panose="02020603050405020304" pitchFamily="18" charset="0"/>
                <a:cs typeface="Times New Roman" panose="02020603050405020304" pitchFamily="18" charset="0"/>
                <a:sym typeface="+mn-ea"/>
              </a:rPr>
              <a:t>的</a:t>
            </a:r>
            <a:r>
              <a:rPr sz="2000" dirty="0">
                <a:solidFill>
                  <a:srgbClr val="FF0000"/>
                </a:solidFill>
                <a:latin typeface="Times New Roman" panose="02020603050405020304" pitchFamily="18" charset="0"/>
                <a:cs typeface="Times New Roman" panose="02020603050405020304" pitchFamily="18" charset="0"/>
                <a:sym typeface="+mn-ea"/>
              </a:rPr>
              <a:t>文档</a:t>
            </a:r>
            <a:r>
              <a:rPr sz="2000" spc="-15" dirty="0">
                <a:solidFill>
                  <a:srgbClr val="FF0000"/>
                </a:solidFill>
                <a:latin typeface="Times New Roman" panose="02020603050405020304" pitchFamily="18" charset="0"/>
                <a:cs typeface="Times New Roman" panose="02020603050405020304" pitchFamily="18" charset="0"/>
                <a:sym typeface="+mn-ea"/>
              </a:rPr>
              <a:t>和</a:t>
            </a:r>
            <a:r>
              <a:rPr sz="2000" dirty="0">
                <a:solidFill>
                  <a:srgbClr val="FF0000"/>
                </a:solidFill>
                <a:latin typeface="Times New Roman" panose="02020603050405020304" pitchFamily="18" charset="0"/>
                <a:cs typeface="Times New Roman" panose="02020603050405020304" pitchFamily="18" charset="0"/>
                <a:sym typeface="+mn-ea"/>
              </a:rPr>
              <a:t>指南</a:t>
            </a:r>
            <a:endParaRPr sz="2000" dirty="0">
              <a:latin typeface="Times New Roman" panose="02020603050405020304" pitchFamily="18" charset="0"/>
              <a:cs typeface="Times New Roman" panose="02020603050405020304" pitchFamily="18" charset="0"/>
            </a:endParaRPr>
          </a:p>
          <a:p>
            <a:pPr marL="545465" lvl="1" indent="-287655">
              <a:lnSpc>
                <a:spcPct val="100000"/>
              </a:lnSpc>
              <a:spcBef>
                <a:spcPts val="1200"/>
              </a:spcBef>
              <a:buFont typeface="Wingdings" panose="05000000000000000000"/>
              <a:buChar char=""/>
              <a:tabLst>
                <a:tab pos="546100" algn="l"/>
              </a:tabLst>
            </a:pPr>
            <a:r>
              <a:rPr sz="2000" dirty="0">
                <a:latin typeface="Times New Roman" panose="02020603050405020304" pitchFamily="18" charset="0"/>
                <a:cs typeface="Times New Roman" panose="02020603050405020304" pitchFamily="18" charset="0"/>
                <a:sym typeface="+mn-ea"/>
              </a:rPr>
              <a:t>代码很</a:t>
            </a:r>
            <a:r>
              <a:rPr sz="2000" b="1" dirty="0">
                <a:solidFill>
                  <a:srgbClr val="FF0000"/>
                </a:solidFill>
                <a:latin typeface="Times New Roman" panose="02020603050405020304" pitchFamily="18" charset="0"/>
                <a:cs typeface="Times New Roman" panose="02020603050405020304" pitchFamily="18" charset="0"/>
                <a:sym typeface="+mn-ea"/>
              </a:rPr>
              <a:t>Pythonic</a:t>
            </a:r>
            <a:r>
              <a:rPr sz="2000" dirty="0">
                <a:solidFill>
                  <a:srgbClr val="FF0000"/>
                </a:solidFill>
                <a:latin typeface="Times New Roman" panose="02020603050405020304" pitchFamily="18" charset="0"/>
                <a:cs typeface="Times New Roman" panose="02020603050405020304" pitchFamily="18" charset="0"/>
                <a:sym typeface="+mn-ea"/>
              </a:rPr>
              <a:t>（简</a:t>
            </a:r>
            <a:r>
              <a:rPr sz="2000" spc="-15" dirty="0">
                <a:solidFill>
                  <a:srgbClr val="FF0000"/>
                </a:solidFill>
                <a:latin typeface="Times New Roman" panose="02020603050405020304" pitchFamily="18" charset="0"/>
                <a:cs typeface="Times New Roman" panose="02020603050405020304" pitchFamily="18" charset="0"/>
                <a:sym typeface="+mn-ea"/>
              </a:rPr>
              <a:t>洁</a:t>
            </a:r>
            <a:r>
              <a:rPr sz="2000" dirty="0">
                <a:solidFill>
                  <a:srgbClr val="FF0000"/>
                </a:solidFill>
                <a:latin typeface="Times New Roman" panose="02020603050405020304" pitchFamily="18" charset="0"/>
                <a:cs typeface="Times New Roman" panose="02020603050405020304" pitchFamily="18" charset="0"/>
                <a:sym typeface="+mn-ea"/>
              </a:rPr>
              <a:t>、优</a:t>
            </a:r>
            <a:r>
              <a:rPr sz="2000" spc="-15" dirty="0">
                <a:solidFill>
                  <a:srgbClr val="FF0000"/>
                </a:solidFill>
                <a:latin typeface="Times New Roman" panose="02020603050405020304" pitchFamily="18" charset="0"/>
                <a:cs typeface="Times New Roman" panose="02020603050405020304" pitchFamily="18" charset="0"/>
                <a:sym typeface="+mn-ea"/>
              </a:rPr>
              <a:t>雅</a:t>
            </a:r>
            <a:r>
              <a:rPr sz="2000" dirty="0">
                <a:solidFill>
                  <a:srgbClr val="FF0000"/>
                </a:solidFill>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299085" indent="-287020">
              <a:lnSpc>
                <a:spcPct val="100000"/>
              </a:lnSpc>
              <a:spcBef>
                <a:spcPts val="1495"/>
              </a:spcBef>
              <a:buFont typeface="Wingdings" panose="05000000000000000000"/>
              <a:buChar char=""/>
              <a:tabLst>
                <a:tab pos="299720" algn="l"/>
              </a:tabLst>
            </a:pPr>
            <a:r>
              <a:rPr sz="2400" b="1" dirty="0">
                <a:solidFill>
                  <a:srgbClr val="0000FF"/>
                </a:solidFill>
                <a:latin typeface="Times New Roman" panose="02020603050405020304" pitchFamily="18" charset="0"/>
                <a:cs typeface="Times New Roman" panose="02020603050405020304" pitchFamily="18" charset="0"/>
                <a:sym typeface="+mn-ea"/>
              </a:rPr>
              <a:t>缺点</a:t>
            </a:r>
            <a:endParaRPr sz="2400" b="1" dirty="0">
              <a:latin typeface="Times New Roman" panose="02020603050405020304" pitchFamily="18" charset="0"/>
              <a:cs typeface="Times New Roman" panose="02020603050405020304" pitchFamily="18" charset="0"/>
            </a:endParaRPr>
          </a:p>
          <a:p>
            <a:pPr marL="545465" lvl="1" indent="-287655">
              <a:lnSpc>
                <a:spcPct val="100000"/>
              </a:lnSpc>
              <a:spcBef>
                <a:spcPts val="1865"/>
              </a:spcBef>
              <a:buFont typeface="Wingdings" panose="05000000000000000000"/>
              <a:buChar char=""/>
              <a:tabLst>
                <a:tab pos="546100" algn="l"/>
              </a:tabLst>
            </a:pPr>
            <a:r>
              <a:rPr sz="2000" dirty="0" err="1">
                <a:latin typeface="Times New Roman" panose="02020603050405020304" pitchFamily="18" charset="0"/>
                <a:cs typeface="Times New Roman" panose="02020603050405020304" pitchFamily="18" charset="0"/>
                <a:sym typeface="+mn-ea"/>
              </a:rPr>
              <a:t>无可视化接口和工具</a:t>
            </a:r>
            <a:endParaRPr sz="2000" dirty="0">
              <a:latin typeface="Times New Roman" panose="02020603050405020304" pitchFamily="18" charset="0"/>
              <a:cs typeface="Times New Roman" panose="02020603050405020304" pitchFamily="18" charset="0"/>
            </a:endParaRPr>
          </a:p>
          <a:p>
            <a:pPr marL="545465" lvl="1" indent="-287655">
              <a:lnSpc>
                <a:spcPct val="100000"/>
              </a:lnSpc>
              <a:spcBef>
                <a:spcPts val="1200"/>
              </a:spcBef>
              <a:buFont typeface="Wingdings" panose="05000000000000000000"/>
              <a:buChar char=""/>
              <a:tabLst>
                <a:tab pos="546100" algn="l"/>
              </a:tabLst>
            </a:pPr>
            <a:r>
              <a:rPr sz="2000" dirty="0" err="1">
                <a:latin typeface="Times New Roman" panose="02020603050405020304" pitchFamily="18" charset="0"/>
                <a:cs typeface="Times New Roman" panose="02020603050405020304" pitchFamily="18" charset="0"/>
                <a:sym typeface="+mn-ea"/>
              </a:rPr>
              <a:t>导出模型不可移植，</a:t>
            </a:r>
            <a:r>
              <a:rPr sz="2000" dirty="0" err="1">
                <a:solidFill>
                  <a:srgbClr val="FF0000"/>
                </a:solidFill>
                <a:latin typeface="Times New Roman" panose="02020603050405020304" pitchFamily="18" charset="0"/>
                <a:cs typeface="Times New Roman" panose="02020603050405020304" pitchFamily="18" charset="0"/>
                <a:sym typeface="+mn-ea"/>
              </a:rPr>
              <a:t>工</a:t>
            </a:r>
            <a:r>
              <a:rPr sz="2000" spc="-15" dirty="0" err="1">
                <a:solidFill>
                  <a:srgbClr val="FF0000"/>
                </a:solidFill>
                <a:latin typeface="Times New Roman" panose="02020603050405020304" pitchFamily="18" charset="0"/>
                <a:cs typeface="Times New Roman" panose="02020603050405020304" pitchFamily="18" charset="0"/>
                <a:sym typeface="+mn-ea"/>
              </a:rPr>
              <a:t>业</a:t>
            </a:r>
            <a:r>
              <a:rPr sz="2000" dirty="0" err="1">
                <a:solidFill>
                  <a:srgbClr val="FF0000"/>
                </a:solidFill>
                <a:latin typeface="Times New Roman" panose="02020603050405020304" pitchFamily="18" charset="0"/>
                <a:cs typeface="Times New Roman" panose="02020603050405020304" pitchFamily="18" charset="0"/>
                <a:sym typeface="+mn-ea"/>
              </a:rPr>
              <a:t>部署</a:t>
            </a:r>
            <a:r>
              <a:rPr sz="2000" spc="-15" dirty="0" err="1">
                <a:solidFill>
                  <a:srgbClr val="FF0000"/>
                </a:solidFill>
                <a:latin typeface="Times New Roman" panose="02020603050405020304" pitchFamily="18" charset="0"/>
                <a:cs typeface="Times New Roman" panose="02020603050405020304" pitchFamily="18" charset="0"/>
                <a:sym typeface="+mn-ea"/>
              </a:rPr>
              <a:t>不</a:t>
            </a:r>
            <a:r>
              <a:rPr sz="2000" dirty="0" err="1">
                <a:solidFill>
                  <a:srgbClr val="FF0000"/>
                </a:solidFill>
                <a:latin typeface="Times New Roman" panose="02020603050405020304" pitchFamily="18" charset="0"/>
                <a:cs typeface="Times New Roman" panose="02020603050405020304" pitchFamily="18" charset="0"/>
                <a:sym typeface="+mn-ea"/>
              </a:rPr>
              <a:t>成熟</a:t>
            </a:r>
            <a:endParaRPr sz="2000" dirty="0">
              <a:latin typeface="Times New Roman" panose="02020603050405020304" pitchFamily="18" charset="0"/>
              <a:cs typeface="Times New Roman" panose="02020603050405020304" pitchFamily="18" charset="0"/>
            </a:endParaRPr>
          </a:p>
          <a:p>
            <a:pPr marL="545465" lvl="1" indent="-287655">
              <a:lnSpc>
                <a:spcPct val="100000"/>
              </a:lnSpc>
              <a:spcBef>
                <a:spcPts val="1200"/>
              </a:spcBef>
              <a:buFont typeface="Wingdings" panose="05000000000000000000"/>
              <a:buChar char=""/>
              <a:tabLst>
                <a:tab pos="546100" algn="l"/>
              </a:tabLst>
            </a:pPr>
            <a:r>
              <a:rPr sz="2000" dirty="0" err="1">
                <a:latin typeface="Times New Roman" panose="02020603050405020304" pitchFamily="18" charset="0"/>
                <a:cs typeface="Times New Roman" panose="02020603050405020304" pitchFamily="18" charset="0"/>
                <a:sym typeface="+mn-ea"/>
              </a:rPr>
              <a:t>代码冗余量较大</a:t>
            </a:r>
            <a:endParaRPr sz="2000" dirty="0">
              <a:latin typeface="Times New Roman" panose="02020603050405020304" pitchFamily="18" charset="0"/>
              <a:cs typeface="Times New Roman" panose="02020603050405020304" pitchFamily="18" charset="0"/>
            </a:endParaRPr>
          </a:p>
          <a:p>
            <a:pPr marL="12700">
              <a:lnSpc>
                <a:spcPct val="100000"/>
              </a:lnSpc>
              <a:spcBef>
                <a:spcPts val="1200"/>
              </a:spcBef>
            </a:pPr>
            <a:endParaRPr sz="2000" dirty="0">
              <a:latin typeface="Times New Roman" panose="02020603050405020304" pitchFamily="18" charset="0"/>
              <a:cs typeface="Times New Roman" panose="02020603050405020304" pitchFamily="18" charset="0"/>
            </a:endParaRPr>
          </a:p>
          <a:p>
            <a:pPr marL="22860" marR="5080">
              <a:lnSpc>
                <a:spcPct val="150000"/>
              </a:lnSpc>
              <a:spcBef>
                <a:spcPts val="0"/>
              </a:spcBef>
              <a:spcAft>
                <a:spcPts val="0"/>
              </a:spcAft>
              <a:buFont typeface="Wingdings" panose="05000000000000000000"/>
              <a:tabLst>
                <a:tab pos="366395" algn="l"/>
                <a:tab pos="367030" algn="l"/>
              </a:tabLst>
            </a:pPr>
            <a:endParaRPr sz="2000" dirty="0">
              <a:latin typeface="Times New Roman" panose="02020603050405020304" pitchFamily="18" charset="0"/>
              <a:cs typeface="Times New Roman" panose="02020603050405020304" pitchFamily="18" charset="0"/>
            </a:endParaRPr>
          </a:p>
        </p:txBody>
      </p:sp>
      <p:sp>
        <p:nvSpPr>
          <p:cNvPr id="2" name="object 4"/>
          <p:cNvSpPr/>
          <p:nvPr/>
        </p:nvSpPr>
        <p:spPr>
          <a:xfrm>
            <a:off x="7082155" y="726440"/>
            <a:ext cx="1894205" cy="63119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5" name="object 4"/>
          <p:cNvSpPr txBox="1"/>
          <p:nvPr/>
        </p:nvSpPr>
        <p:spPr>
          <a:xfrm>
            <a:off x="167640" y="726440"/>
            <a:ext cx="8808720" cy="5812297"/>
          </a:xfrm>
          <a:prstGeom prst="rect">
            <a:avLst/>
          </a:prstGeom>
        </p:spPr>
        <p:txBody>
          <a:bodyPr vert="horz" wrap="square" lIns="0" tIns="12065" rIns="0" bIns="0" rtlCol="0">
            <a:spAutoFit/>
          </a:bodyPr>
          <a:lstStyle/>
          <a:p>
            <a:pPr marL="23495">
              <a:lnSpc>
                <a:spcPct val="100000"/>
              </a:lnSpc>
              <a:spcBef>
                <a:spcPts val="95"/>
              </a:spcBef>
            </a:pPr>
            <a:r>
              <a:rPr sz="2800" b="1" spc="-5" dirty="0">
                <a:latin typeface="Times New Roman" panose="02020603050405020304" pitchFamily="18" charset="0"/>
                <a:cs typeface="Times New Roman" panose="02020603050405020304" pitchFamily="18" charset="0"/>
                <a:sym typeface="+mn-ea"/>
              </a:rPr>
              <a:t>TensorFlow</a:t>
            </a:r>
            <a:endParaRPr sz="2000" dirty="0">
              <a:latin typeface="Times New Roman" panose="02020603050405020304"/>
              <a:cs typeface="Times New Roman" panose="02020603050405020304"/>
            </a:endParaRPr>
          </a:p>
          <a:p>
            <a:pPr marL="355600" marR="5080" indent="-342900">
              <a:lnSpc>
                <a:spcPct val="150000"/>
              </a:lnSpc>
              <a:spcBef>
                <a:spcPts val="335"/>
              </a:spcBef>
              <a:spcAft>
                <a:spcPts val="0"/>
              </a:spcAft>
              <a:buFont typeface="Wingdings" panose="05000000000000000000"/>
              <a:buChar char=""/>
              <a:tabLst>
                <a:tab pos="354965" algn="l"/>
                <a:tab pos="355600" algn="l"/>
              </a:tabLst>
            </a:pPr>
            <a:r>
              <a:rPr sz="2000" spc="-15" dirty="0">
                <a:latin typeface="Times New Roman" panose="02020603050405020304" pitchFamily="18" charset="0"/>
                <a:cs typeface="Times New Roman" panose="02020603050405020304" pitchFamily="18" charset="0"/>
                <a:sym typeface="+mn-ea"/>
              </a:rPr>
              <a:t>TensorFlow</a:t>
            </a:r>
            <a:r>
              <a:rPr sz="2000" spc="-10" dirty="0">
                <a:latin typeface="Times New Roman" panose="02020603050405020304" pitchFamily="18" charset="0"/>
                <a:cs typeface="Times New Roman" panose="02020603050405020304" pitchFamily="18" charset="0"/>
                <a:sym typeface="+mn-ea"/>
              </a:rPr>
              <a:t>最</a:t>
            </a:r>
            <a:r>
              <a:rPr sz="2000" dirty="0">
                <a:latin typeface="Times New Roman" panose="02020603050405020304" pitchFamily="18" charset="0"/>
                <a:cs typeface="Times New Roman" panose="02020603050405020304" pitchFamily="18" charset="0"/>
                <a:sym typeface="+mn-ea"/>
              </a:rPr>
              <a:t>初由Google</a:t>
            </a:r>
            <a:r>
              <a:rPr sz="2000" spc="65" dirty="0">
                <a:latin typeface="Times New Roman" panose="02020603050405020304" pitchFamily="18" charset="0"/>
                <a:cs typeface="Times New Roman" panose="02020603050405020304" pitchFamily="18" charset="0"/>
                <a:sym typeface="+mn-ea"/>
              </a:rPr>
              <a:t> </a:t>
            </a:r>
            <a:r>
              <a:rPr sz="2000" spc="-5" dirty="0">
                <a:latin typeface="Times New Roman" panose="02020603050405020304" pitchFamily="18" charset="0"/>
                <a:cs typeface="Times New Roman" panose="02020603050405020304" pitchFamily="18" charset="0"/>
                <a:sym typeface="+mn-ea"/>
              </a:rPr>
              <a:t>Brain</a:t>
            </a:r>
            <a:r>
              <a:rPr sz="2000" dirty="0">
                <a:latin typeface="Times New Roman" panose="02020603050405020304" pitchFamily="18" charset="0"/>
                <a:cs typeface="Times New Roman" panose="02020603050405020304" pitchFamily="18" charset="0"/>
                <a:sym typeface="+mn-ea"/>
              </a:rPr>
              <a:t>团</a:t>
            </a:r>
            <a:r>
              <a:rPr sz="2000" spc="-10" dirty="0">
                <a:latin typeface="Times New Roman" panose="02020603050405020304" pitchFamily="18" charset="0"/>
                <a:cs typeface="Times New Roman" panose="02020603050405020304" pitchFamily="18" charset="0"/>
                <a:sym typeface="+mn-ea"/>
              </a:rPr>
              <a:t>队</a:t>
            </a:r>
            <a:r>
              <a:rPr sz="2000" dirty="0">
                <a:latin typeface="Times New Roman" panose="02020603050405020304" pitchFamily="18" charset="0"/>
                <a:cs typeface="Times New Roman" panose="02020603050405020304" pitchFamily="18" charset="0"/>
                <a:sym typeface="+mn-ea"/>
              </a:rPr>
              <a:t>针</a:t>
            </a:r>
            <a:r>
              <a:rPr sz="2000" spc="-10" dirty="0">
                <a:latin typeface="Times New Roman" panose="02020603050405020304" pitchFamily="18" charset="0"/>
                <a:cs typeface="Times New Roman" panose="02020603050405020304" pitchFamily="18" charset="0"/>
                <a:sym typeface="+mn-ea"/>
              </a:rPr>
              <a:t>对</a:t>
            </a:r>
            <a:r>
              <a:rPr sz="2000" dirty="0">
                <a:latin typeface="Times New Roman" panose="02020603050405020304" pitchFamily="18" charset="0"/>
                <a:cs typeface="Times New Roman" panose="02020603050405020304" pitchFamily="18" charset="0"/>
                <a:sym typeface="+mn-ea"/>
              </a:rPr>
              <a:t>机器</a:t>
            </a:r>
            <a:r>
              <a:rPr sz="2000" spc="5" dirty="0">
                <a:latin typeface="Times New Roman" panose="02020603050405020304" pitchFamily="18" charset="0"/>
                <a:cs typeface="Times New Roman" panose="02020603050405020304" pitchFamily="18" charset="0"/>
                <a:sym typeface="+mn-ea"/>
              </a:rPr>
              <a:t>学</a:t>
            </a:r>
            <a:r>
              <a:rPr sz="2000" spc="-10" dirty="0">
                <a:latin typeface="Times New Roman" panose="02020603050405020304" pitchFamily="18" charset="0"/>
                <a:cs typeface="Times New Roman" panose="02020603050405020304" pitchFamily="18" charset="0"/>
                <a:sym typeface="+mn-ea"/>
              </a:rPr>
              <a:t>习</a:t>
            </a:r>
            <a:r>
              <a:rPr sz="2000" dirty="0">
                <a:latin typeface="Times New Roman" panose="02020603050405020304" pitchFamily="18" charset="0"/>
                <a:cs typeface="Times New Roman" panose="02020603050405020304" pitchFamily="18" charset="0"/>
                <a:sym typeface="+mn-ea"/>
              </a:rPr>
              <a:t>和</a:t>
            </a:r>
            <a:r>
              <a:rPr sz="2000" spc="-10" dirty="0">
                <a:latin typeface="Times New Roman" panose="02020603050405020304" pitchFamily="18" charset="0"/>
                <a:cs typeface="Times New Roman" panose="02020603050405020304" pitchFamily="18" charset="0"/>
                <a:sym typeface="+mn-ea"/>
              </a:rPr>
              <a:t>深</a:t>
            </a:r>
            <a:r>
              <a:rPr sz="2000" dirty="0">
                <a:latin typeface="Times New Roman" panose="02020603050405020304" pitchFamily="18" charset="0"/>
                <a:cs typeface="Times New Roman" panose="02020603050405020304" pitchFamily="18" charset="0"/>
                <a:sym typeface="+mn-ea"/>
              </a:rPr>
              <a:t>度神</a:t>
            </a:r>
            <a:r>
              <a:rPr sz="2000" spc="5" dirty="0">
                <a:latin typeface="Times New Roman" panose="02020603050405020304" pitchFamily="18" charset="0"/>
                <a:cs typeface="Times New Roman" panose="02020603050405020304" pitchFamily="18" charset="0"/>
                <a:sym typeface="+mn-ea"/>
              </a:rPr>
              <a:t>经</a:t>
            </a:r>
            <a:r>
              <a:rPr sz="2000" spc="-10" dirty="0">
                <a:latin typeface="Times New Roman" panose="02020603050405020304" pitchFamily="18" charset="0"/>
                <a:cs typeface="Times New Roman" panose="02020603050405020304" pitchFamily="18" charset="0"/>
                <a:sym typeface="+mn-ea"/>
              </a:rPr>
              <a:t>网</a:t>
            </a:r>
            <a:r>
              <a:rPr sz="2000" dirty="0">
                <a:latin typeface="Times New Roman" panose="02020603050405020304" pitchFamily="18" charset="0"/>
                <a:cs typeface="Times New Roman" panose="02020603050405020304" pitchFamily="18" charset="0"/>
                <a:sym typeface="+mn-ea"/>
              </a:rPr>
              <a:t>络</a:t>
            </a:r>
            <a:r>
              <a:rPr sz="2000" spc="-10" dirty="0">
                <a:latin typeface="Times New Roman" panose="02020603050405020304" pitchFamily="18" charset="0"/>
                <a:cs typeface="Times New Roman" panose="02020603050405020304" pitchFamily="18" charset="0"/>
                <a:sym typeface="+mn-ea"/>
              </a:rPr>
              <a:t>进</a:t>
            </a:r>
            <a:r>
              <a:rPr sz="2000" dirty="0">
                <a:latin typeface="Times New Roman" panose="02020603050405020304" pitchFamily="18" charset="0"/>
                <a:cs typeface="Times New Roman" panose="02020603050405020304" pitchFamily="18" charset="0"/>
                <a:sym typeface="+mn-ea"/>
              </a:rPr>
              <a:t>行研</a:t>
            </a:r>
            <a:r>
              <a:rPr sz="2000" spc="5" dirty="0">
                <a:latin typeface="Times New Roman" panose="02020603050405020304" pitchFamily="18" charset="0"/>
                <a:cs typeface="Times New Roman" panose="02020603050405020304" pitchFamily="18" charset="0"/>
                <a:sym typeface="+mn-ea"/>
              </a:rPr>
              <a:t>究</a:t>
            </a:r>
            <a:r>
              <a:rPr sz="2000" spc="-10" dirty="0">
                <a:latin typeface="Times New Roman" panose="02020603050405020304" pitchFamily="18" charset="0"/>
                <a:cs typeface="Times New Roman" panose="02020603050405020304" pitchFamily="18" charset="0"/>
                <a:sym typeface="+mn-ea"/>
              </a:rPr>
              <a:t>所</a:t>
            </a:r>
            <a:r>
              <a:rPr sz="2000" dirty="0">
                <a:latin typeface="Times New Roman" panose="02020603050405020304" pitchFamily="18" charset="0"/>
                <a:cs typeface="Times New Roman" panose="02020603050405020304" pitchFamily="18" charset="0"/>
                <a:sym typeface="+mn-ea"/>
              </a:rPr>
              <a:t>开</a:t>
            </a:r>
            <a:r>
              <a:rPr sz="2000" spc="-10" dirty="0">
                <a:latin typeface="Times New Roman" panose="02020603050405020304" pitchFamily="18" charset="0"/>
                <a:cs typeface="Times New Roman" panose="02020603050405020304" pitchFamily="18" charset="0"/>
                <a:sym typeface="+mn-ea"/>
              </a:rPr>
              <a:t>发</a:t>
            </a:r>
            <a:r>
              <a:rPr sz="2000" spc="-40" dirty="0">
                <a:latin typeface="Times New Roman" panose="02020603050405020304" pitchFamily="18" charset="0"/>
                <a:cs typeface="Times New Roman" panose="02020603050405020304" pitchFamily="18" charset="0"/>
                <a:sym typeface="+mn-ea"/>
              </a:rPr>
              <a:t>的</a:t>
            </a:r>
            <a:r>
              <a:rPr sz="2000" dirty="0">
                <a:latin typeface="Times New Roman" panose="02020603050405020304" pitchFamily="18" charset="0"/>
                <a:cs typeface="Times New Roman" panose="02020603050405020304" pitchFamily="18" charset="0"/>
                <a:sym typeface="+mn-ea"/>
              </a:rPr>
              <a:t>，目</a:t>
            </a:r>
            <a:r>
              <a:rPr sz="2000" spc="-15" dirty="0">
                <a:latin typeface="Times New Roman" panose="02020603050405020304" pitchFamily="18" charset="0"/>
                <a:cs typeface="Times New Roman" panose="02020603050405020304" pitchFamily="18" charset="0"/>
                <a:sym typeface="+mn-ea"/>
              </a:rPr>
              <a:t>前</a:t>
            </a:r>
            <a:r>
              <a:rPr sz="2000" dirty="0">
                <a:latin typeface="Times New Roman" panose="02020603050405020304" pitchFamily="18" charset="0"/>
                <a:cs typeface="Times New Roman" panose="02020603050405020304" pitchFamily="18" charset="0"/>
                <a:sym typeface="+mn-ea"/>
              </a:rPr>
              <a:t>开</a:t>
            </a:r>
            <a:r>
              <a:rPr sz="2000" spc="-15" dirty="0">
                <a:latin typeface="Times New Roman" panose="02020603050405020304" pitchFamily="18" charset="0"/>
                <a:cs typeface="Times New Roman" panose="02020603050405020304" pitchFamily="18" charset="0"/>
                <a:sym typeface="+mn-ea"/>
              </a:rPr>
              <a:t>源</a:t>
            </a:r>
            <a:r>
              <a:rPr sz="2000" dirty="0">
                <a:latin typeface="Times New Roman" panose="02020603050405020304" pitchFamily="18" charset="0"/>
                <a:cs typeface="Times New Roman" panose="02020603050405020304" pitchFamily="18" charset="0"/>
                <a:sym typeface="+mn-ea"/>
              </a:rPr>
              <a:t>之 </a:t>
            </a:r>
            <a:r>
              <a:rPr sz="2000" spc="10" dirty="0">
                <a:latin typeface="Times New Roman" panose="02020603050405020304" pitchFamily="18" charset="0"/>
                <a:cs typeface="Times New Roman" panose="02020603050405020304" pitchFamily="18" charset="0"/>
                <a:sym typeface="+mn-ea"/>
              </a:rPr>
              <a:t>后可以在</a:t>
            </a:r>
            <a:r>
              <a:rPr sz="2000" dirty="0">
                <a:latin typeface="Times New Roman" panose="02020603050405020304" pitchFamily="18" charset="0"/>
                <a:cs typeface="Times New Roman" panose="02020603050405020304" pitchFamily="18" charset="0"/>
                <a:sym typeface="+mn-ea"/>
              </a:rPr>
              <a:t>几乎</a:t>
            </a:r>
            <a:r>
              <a:rPr sz="2000" spc="10" dirty="0">
                <a:latin typeface="Times New Roman" panose="02020603050405020304" pitchFamily="18" charset="0"/>
                <a:cs typeface="Times New Roman" panose="02020603050405020304" pitchFamily="18" charset="0"/>
                <a:sym typeface="+mn-ea"/>
              </a:rPr>
              <a:t>各种领域</a:t>
            </a:r>
            <a:r>
              <a:rPr sz="2000" dirty="0">
                <a:latin typeface="Times New Roman" panose="02020603050405020304" pitchFamily="18" charset="0"/>
                <a:cs typeface="Times New Roman" panose="02020603050405020304" pitchFamily="18" charset="0"/>
                <a:sym typeface="+mn-ea"/>
              </a:rPr>
              <a:t>适</a:t>
            </a:r>
            <a:r>
              <a:rPr sz="2000" spc="15" dirty="0">
                <a:latin typeface="Times New Roman" panose="02020603050405020304" pitchFamily="18" charset="0"/>
                <a:cs typeface="Times New Roman" panose="02020603050405020304" pitchFamily="18" charset="0"/>
                <a:sym typeface="+mn-ea"/>
              </a:rPr>
              <a:t>用</a:t>
            </a:r>
            <a:r>
              <a:rPr sz="2000" spc="10" dirty="0">
                <a:latin typeface="Times New Roman" panose="02020603050405020304" pitchFamily="18" charset="0"/>
                <a:cs typeface="Times New Roman" panose="02020603050405020304" pitchFamily="18" charset="0"/>
                <a:sym typeface="+mn-ea"/>
              </a:rPr>
              <a:t>。它灵活</a:t>
            </a:r>
            <a:r>
              <a:rPr sz="2000" dirty="0">
                <a:latin typeface="Times New Roman" panose="02020603050405020304" pitchFamily="18" charset="0"/>
                <a:cs typeface="Times New Roman" panose="02020603050405020304" pitchFamily="18" charset="0"/>
                <a:sym typeface="+mn-ea"/>
              </a:rPr>
              <a:t>的架</a:t>
            </a:r>
            <a:r>
              <a:rPr sz="2000" spc="15" dirty="0">
                <a:latin typeface="Times New Roman" panose="02020603050405020304" pitchFamily="18" charset="0"/>
                <a:cs typeface="Times New Roman" panose="02020603050405020304" pitchFamily="18" charset="0"/>
                <a:sym typeface="+mn-ea"/>
              </a:rPr>
              <a:t>构</a:t>
            </a:r>
            <a:r>
              <a:rPr sz="2000" spc="10" dirty="0">
                <a:latin typeface="Times New Roman" panose="02020603050405020304" pitchFamily="18" charset="0"/>
                <a:cs typeface="Times New Roman" panose="02020603050405020304" pitchFamily="18" charset="0"/>
                <a:sym typeface="+mn-ea"/>
              </a:rPr>
              <a:t>可以部</a:t>
            </a:r>
            <a:r>
              <a:rPr sz="2000" dirty="0">
                <a:latin typeface="Times New Roman" panose="02020603050405020304" pitchFamily="18" charset="0"/>
                <a:cs typeface="Times New Roman" panose="02020603050405020304" pitchFamily="18" charset="0"/>
                <a:sym typeface="+mn-ea"/>
              </a:rPr>
              <a:t>署在</a:t>
            </a:r>
            <a:r>
              <a:rPr sz="2000" spc="15" dirty="0">
                <a:latin typeface="Times New Roman" panose="02020603050405020304" pitchFamily="18" charset="0"/>
                <a:cs typeface="Times New Roman" panose="02020603050405020304" pitchFamily="18" charset="0"/>
                <a:sym typeface="+mn-ea"/>
              </a:rPr>
              <a:t>一</a:t>
            </a:r>
            <a:r>
              <a:rPr sz="2000" spc="10" dirty="0">
                <a:latin typeface="Times New Roman" panose="02020603050405020304" pitchFamily="18" charset="0"/>
                <a:cs typeface="Times New Roman" panose="02020603050405020304" pitchFamily="18" charset="0"/>
                <a:sym typeface="+mn-ea"/>
              </a:rPr>
              <a:t>个或多</a:t>
            </a:r>
            <a:r>
              <a:rPr sz="2000" dirty="0">
                <a:latin typeface="Times New Roman" panose="02020603050405020304" pitchFamily="18" charset="0"/>
                <a:cs typeface="Times New Roman" panose="02020603050405020304" pitchFamily="18" charset="0"/>
                <a:sym typeface="+mn-ea"/>
              </a:rPr>
              <a:t>个CPU</a:t>
            </a:r>
            <a:r>
              <a:rPr sz="2000" spc="15" dirty="0">
                <a:latin typeface="Times New Roman" panose="02020603050405020304" pitchFamily="18" charset="0"/>
                <a:cs typeface="Times New Roman" panose="02020603050405020304" pitchFamily="18" charset="0"/>
                <a:sym typeface="+mn-ea"/>
              </a:rPr>
              <a:t>、</a:t>
            </a:r>
            <a:r>
              <a:rPr sz="2000" dirty="0">
                <a:latin typeface="Times New Roman" panose="02020603050405020304" pitchFamily="18" charset="0"/>
                <a:cs typeface="Times New Roman" panose="02020603050405020304" pitchFamily="18" charset="0"/>
                <a:sym typeface="+mn-ea"/>
              </a:rPr>
              <a:t>GPU的</a:t>
            </a:r>
            <a:r>
              <a:rPr sz="2000" spc="10" dirty="0">
                <a:latin typeface="Times New Roman" panose="02020603050405020304" pitchFamily="18" charset="0"/>
                <a:cs typeface="Times New Roman" panose="02020603050405020304" pitchFamily="18" charset="0"/>
                <a:sym typeface="+mn-ea"/>
              </a:rPr>
              <a:t>台式及服</a:t>
            </a:r>
            <a:r>
              <a:rPr sz="2000" dirty="0">
                <a:latin typeface="Times New Roman" panose="02020603050405020304" pitchFamily="18" charset="0"/>
                <a:cs typeface="Times New Roman" panose="02020603050405020304" pitchFamily="18" charset="0"/>
                <a:sym typeface="+mn-ea"/>
              </a:rPr>
              <a:t>务器</a:t>
            </a:r>
            <a:r>
              <a:rPr sz="2000" spc="20" dirty="0">
                <a:latin typeface="Times New Roman" panose="02020603050405020304" pitchFamily="18" charset="0"/>
                <a:cs typeface="Times New Roman" panose="02020603050405020304" pitchFamily="18" charset="0"/>
                <a:sym typeface="+mn-ea"/>
              </a:rPr>
              <a:t>中</a:t>
            </a:r>
            <a:r>
              <a:rPr sz="2000" dirty="0">
                <a:latin typeface="Times New Roman" panose="02020603050405020304" pitchFamily="18" charset="0"/>
                <a:cs typeface="Times New Roman" panose="02020603050405020304" pitchFamily="18" charset="0"/>
                <a:sym typeface="+mn-ea"/>
              </a:rPr>
              <a:t>， </a:t>
            </a:r>
            <a:r>
              <a:rPr sz="2000" spc="105" dirty="0">
                <a:latin typeface="Times New Roman" panose="02020603050405020304" pitchFamily="18" charset="0"/>
                <a:cs typeface="Times New Roman" panose="02020603050405020304" pitchFamily="18" charset="0"/>
                <a:sym typeface="+mn-ea"/>
              </a:rPr>
              <a:t>或</a:t>
            </a:r>
            <a:r>
              <a:rPr sz="2000" spc="95" dirty="0">
                <a:latin typeface="Times New Roman" panose="02020603050405020304" pitchFamily="18" charset="0"/>
                <a:cs typeface="Times New Roman" panose="02020603050405020304" pitchFamily="18" charset="0"/>
                <a:sym typeface="+mn-ea"/>
              </a:rPr>
              <a:t>者</a:t>
            </a:r>
            <a:r>
              <a:rPr sz="2000" spc="105" dirty="0">
                <a:latin typeface="Times New Roman" panose="02020603050405020304" pitchFamily="18" charset="0"/>
                <a:cs typeface="Times New Roman" panose="02020603050405020304" pitchFamily="18" charset="0"/>
                <a:sym typeface="+mn-ea"/>
              </a:rPr>
              <a:t>使</a:t>
            </a:r>
            <a:r>
              <a:rPr sz="2000" spc="95" dirty="0">
                <a:latin typeface="Times New Roman" panose="02020603050405020304" pitchFamily="18" charset="0"/>
                <a:cs typeface="Times New Roman" panose="02020603050405020304" pitchFamily="18" charset="0"/>
                <a:sym typeface="+mn-ea"/>
              </a:rPr>
              <a:t>用单</a:t>
            </a:r>
            <a:r>
              <a:rPr sz="2000" spc="105" dirty="0">
                <a:latin typeface="Times New Roman" panose="02020603050405020304" pitchFamily="18" charset="0"/>
                <a:cs typeface="Times New Roman" panose="02020603050405020304" pitchFamily="18" charset="0"/>
                <a:sym typeface="+mn-ea"/>
              </a:rPr>
              <a:t>一</a:t>
            </a:r>
            <a:r>
              <a:rPr sz="2000" spc="120" dirty="0">
                <a:latin typeface="Times New Roman" panose="02020603050405020304" pitchFamily="18" charset="0"/>
                <a:cs typeface="Times New Roman" panose="02020603050405020304" pitchFamily="18" charset="0"/>
                <a:sym typeface="+mn-ea"/>
              </a:rPr>
              <a:t>的</a:t>
            </a:r>
            <a:r>
              <a:rPr sz="2000" spc="30" dirty="0">
                <a:latin typeface="Times New Roman" panose="02020603050405020304" pitchFamily="18" charset="0"/>
                <a:cs typeface="Times New Roman" panose="02020603050405020304" pitchFamily="18" charset="0"/>
                <a:sym typeface="+mn-ea"/>
              </a:rPr>
              <a:t>API</a:t>
            </a:r>
            <a:r>
              <a:rPr sz="2000" spc="95" dirty="0">
                <a:latin typeface="Times New Roman" panose="02020603050405020304" pitchFamily="18" charset="0"/>
                <a:cs typeface="Times New Roman" panose="02020603050405020304" pitchFamily="18" charset="0"/>
                <a:sym typeface="+mn-ea"/>
              </a:rPr>
              <a:t>应用</a:t>
            </a:r>
            <a:r>
              <a:rPr sz="2000" spc="105" dirty="0">
                <a:latin typeface="Times New Roman" panose="02020603050405020304" pitchFamily="18" charset="0"/>
                <a:cs typeface="Times New Roman" panose="02020603050405020304" pitchFamily="18" charset="0"/>
                <a:sym typeface="+mn-ea"/>
              </a:rPr>
              <a:t>在</a:t>
            </a:r>
            <a:r>
              <a:rPr sz="2000" spc="95" dirty="0">
                <a:latin typeface="Times New Roman" panose="02020603050405020304" pitchFamily="18" charset="0"/>
                <a:cs typeface="Times New Roman" panose="02020603050405020304" pitchFamily="18" charset="0"/>
                <a:sym typeface="+mn-ea"/>
              </a:rPr>
              <a:t>移</a:t>
            </a:r>
            <a:r>
              <a:rPr sz="2000" spc="105" dirty="0">
                <a:latin typeface="Times New Roman" panose="02020603050405020304" pitchFamily="18" charset="0"/>
                <a:cs typeface="Times New Roman" panose="02020603050405020304" pitchFamily="18" charset="0"/>
                <a:sym typeface="+mn-ea"/>
              </a:rPr>
              <a:t>动</a:t>
            </a:r>
            <a:r>
              <a:rPr sz="2000" spc="95" dirty="0">
                <a:latin typeface="Times New Roman" panose="02020603050405020304" pitchFamily="18" charset="0"/>
                <a:cs typeface="Times New Roman" panose="02020603050405020304" pitchFamily="18" charset="0"/>
                <a:sym typeface="+mn-ea"/>
              </a:rPr>
              <a:t>设备</a:t>
            </a:r>
            <a:r>
              <a:rPr sz="2000" spc="120" dirty="0">
                <a:latin typeface="Times New Roman" panose="02020603050405020304" pitchFamily="18" charset="0"/>
                <a:cs typeface="Times New Roman" panose="02020603050405020304" pitchFamily="18" charset="0"/>
                <a:sym typeface="+mn-ea"/>
              </a:rPr>
              <a:t>中</a:t>
            </a:r>
            <a:r>
              <a:rPr sz="2000" spc="110" dirty="0">
                <a:latin typeface="Times New Roman" panose="02020603050405020304" pitchFamily="18" charset="0"/>
                <a:cs typeface="Times New Roman" panose="02020603050405020304" pitchFamily="18" charset="0"/>
                <a:sym typeface="+mn-ea"/>
              </a:rPr>
              <a:t>。</a:t>
            </a:r>
            <a:r>
              <a:rPr sz="2000" spc="-10" dirty="0">
                <a:latin typeface="Times New Roman" panose="02020603050405020304" pitchFamily="18" charset="0"/>
                <a:cs typeface="Times New Roman" panose="02020603050405020304" pitchFamily="18" charset="0"/>
                <a:sym typeface="+mn-ea"/>
              </a:rPr>
              <a:t>TensorFlow</a:t>
            </a:r>
            <a:r>
              <a:rPr sz="2000" spc="95" dirty="0">
                <a:latin typeface="Times New Roman" panose="02020603050405020304" pitchFamily="18" charset="0"/>
                <a:cs typeface="Times New Roman" panose="02020603050405020304" pitchFamily="18" charset="0"/>
                <a:sym typeface="+mn-ea"/>
              </a:rPr>
              <a:t>可</a:t>
            </a:r>
            <a:r>
              <a:rPr sz="2000" spc="105" dirty="0">
                <a:latin typeface="Times New Roman" panose="02020603050405020304" pitchFamily="18" charset="0"/>
                <a:cs typeface="Times New Roman" panose="02020603050405020304" pitchFamily="18" charset="0"/>
                <a:sym typeface="+mn-ea"/>
              </a:rPr>
              <a:t>以</a:t>
            </a:r>
            <a:r>
              <a:rPr sz="2000" spc="95" dirty="0">
                <a:latin typeface="Times New Roman" panose="02020603050405020304" pitchFamily="18" charset="0"/>
                <a:cs typeface="Times New Roman" panose="02020603050405020304" pitchFamily="18" charset="0"/>
                <a:sym typeface="+mn-ea"/>
              </a:rPr>
              <a:t>说是当</a:t>
            </a:r>
            <a:r>
              <a:rPr sz="2000" spc="105" dirty="0">
                <a:latin typeface="Times New Roman" panose="02020603050405020304" pitchFamily="18" charset="0"/>
                <a:cs typeface="Times New Roman" panose="02020603050405020304" pitchFamily="18" charset="0"/>
                <a:sym typeface="+mn-ea"/>
              </a:rPr>
              <a:t>今</a:t>
            </a:r>
            <a:r>
              <a:rPr sz="2000" spc="95" dirty="0">
                <a:latin typeface="Times New Roman" panose="02020603050405020304" pitchFamily="18" charset="0"/>
                <a:cs typeface="Times New Roman" panose="02020603050405020304" pitchFamily="18" charset="0"/>
                <a:sym typeface="+mn-ea"/>
              </a:rPr>
              <a:t>十分</a:t>
            </a:r>
            <a:r>
              <a:rPr sz="2000" spc="105" dirty="0">
                <a:latin typeface="Times New Roman" panose="02020603050405020304" pitchFamily="18" charset="0"/>
                <a:cs typeface="Times New Roman" panose="02020603050405020304" pitchFamily="18" charset="0"/>
                <a:sym typeface="+mn-ea"/>
              </a:rPr>
              <a:t>流</a:t>
            </a:r>
            <a:r>
              <a:rPr sz="2000" spc="95" dirty="0">
                <a:latin typeface="Times New Roman" panose="02020603050405020304" pitchFamily="18" charset="0"/>
                <a:cs typeface="Times New Roman" panose="02020603050405020304" pitchFamily="18" charset="0"/>
                <a:sym typeface="+mn-ea"/>
              </a:rPr>
              <a:t>行</a:t>
            </a:r>
            <a:r>
              <a:rPr sz="2000" spc="105" dirty="0">
                <a:latin typeface="Times New Roman" panose="02020603050405020304" pitchFamily="18" charset="0"/>
                <a:cs typeface="Times New Roman" panose="02020603050405020304" pitchFamily="18" charset="0"/>
                <a:sym typeface="+mn-ea"/>
              </a:rPr>
              <a:t>的</a:t>
            </a:r>
            <a:r>
              <a:rPr sz="2000" spc="95" dirty="0">
                <a:latin typeface="Times New Roman" panose="02020603050405020304" pitchFamily="18" charset="0"/>
                <a:cs typeface="Times New Roman" panose="02020603050405020304" pitchFamily="18" charset="0"/>
                <a:sym typeface="+mn-ea"/>
              </a:rPr>
              <a:t>深度</a:t>
            </a:r>
            <a:r>
              <a:rPr sz="2000" spc="105" dirty="0">
                <a:latin typeface="Times New Roman" panose="02020603050405020304" pitchFamily="18" charset="0"/>
                <a:cs typeface="Times New Roman" panose="02020603050405020304" pitchFamily="18" charset="0"/>
                <a:sym typeface="+mn-ea"/>
              </a:rPr>
              <a:t>学</a:t>
            </a:r>
            <a:r>
              <a:rPr sz="2000" spc="95" dirty="0">
                <a:latin typeface="Times New Roman" panose="02020603050405020304" pitchFamily="18" charset="0"/>
                <a:cs typeface="Times New Roman" panose="02020603050405020304" pitchFamily="18" charset="0"/>
                <a:sym typeface="+mn-ea"/>
              </a:rPr>
              <a:t>习</a:t>
            </a:r>
            <a:r>
              <a:rPr sz="2000" spc="105" dirty="0">
                <a:latin typeface="Times New Roman" panose="02020603050405020304" pitchFamily="18" charset="0"/>
                <a:cs typeface="Times New Roman" panose="02020603050405020304" pitchFamily="18" charset="0"/>
                <a:sym typeface="+mn-ea"/>
              </a:rPr>
              <a:t>框</a:t>
            </a:r>
            <a:r>
              <a:rPr sz="2000" spc="120" dirty="0">
                <a:latin typeface="Times New Roman" panose="02020603050405020304" pitchFamily="18" charset="0"/>
                <a:cs typeface="Times New Roman" panose="02020603050405020304" pitchFamily="18" charset="0"/>
                <a:sym typeface="+mn-ea"/>
              </a:rPr>
              <a:t>架</a:t>
            </a:r>
            <a:r>
              <a:rPr sz="2000" spc="5" dirty="0">
                <a:latin typeface="Times New Roman" panose="02020603050405020304" pitchFamily="18" charset="0"/>
                <a:cs typeface="Times New Roman" panose="02020603050405020304" pitchFamily="18" charset="0"/>
                <a:sym typeface="+mn-ea"/>
              </a:rPr>
              <a:t>，</a:t>
            </a:r>
            <a:r>
              <a:rPr lang="zh-CN" sz="2000" spc="5" dirty="0">
                <a:latin typeface="Times New Roman" panose="02020603050405020304" pitchFamily="18" charset="0"/>
                <a:cs typeface="Times New Roman" panose="02020603050405020304" pitchFamily="18" charset="0"/>
                <a:sym typeface="+mn-ea"/>
              </a:rPr>
              <a:t>特别在工业界。</a:t>
            </a:r>
            <a:r>
              <a:rPr sz="2000" spc="-10" dirty="0">
                <a:latin typeface="Times New Roman" panose="02020603050405020304" pitchFamily="18" charset="0"/>
                <a:cs typeface="Times New Roman" panose="02020603050405020304" pitchFamily="18" charset="0"/>
                <a:sym typeface="+mn-ea"/>
              </a:rPr>
              <a:t>TensorFlow</a:t>
            </a:r>
            <a:r>
              <a:rPr sz="2000" spc="70" dirty="0">
                <a:solidFill>
                  <a:srgbClr val="FF0000"/>
                </a:solidFill>
                <a:latin typeface="Times New Roman" panose="02020603050405020304" pitchFamily="18" charset="0"/>
                <a:cs typeface="Times New Roman" panose="02020603050405020304" pitchFamily="18" charset="0"/>
                <a:sym typeface="+mn-ea"/>
              </a:rPr>
              <a:t>提供</a:t>
            </a:r>
            <a:r>
              <a:rPr lang="zh-CN" sz="2000" spc="70" dirty="0">
                <a:solidFill>
                  <a:srgbClr val="FF0000"/>
                </a:solidFill>
                <a:latin typeface="Times New Roman" panose="02020603050405020304" pitchFamily="18" charset="0"/>
                <a:cs typeface="Times New Roman" panose="02020603050405020304" pitchFamily="18" charset="0"/>
                <a:sym typeface="+mn-ea"/>
              </a:rPr>
              <a:t>了</a:t>
            </a:r>
            <a:r>
              <a:rPr sz="2000" spc="165" dirty="0">
                <a:solidFill>
                  <a:srgbClr val="FF0000"/>
                </a:solidFill>
                <a:latin typeface="Times New Roman" panose="02020603050405020304" pitchFamily="18" charset="0"/>
                <a:cs typeface="Times New Roman" panose="02020603050405020304" pitchFamily="18" charset="0"/>
                <a:sym typeface="+mn-ea"/>
              </a:rPr>
              <a:t>全面的服</a:t>
            </a:r>
            <a:r>
              <a:rPr sz="2000" spc="155" dirty="0">
                <a:solidFill>
                  <a:srgbClr val="FF0000"/>
                </a:solidFill>
                <a:latin typeface="Times New Roman" panose="02020603050405020304" pitchFamily="18" charset="0"/>
                <a:cs typeface="Times New Roman" panose="02020603050405020304" pitchFamily="18" charset="0"/>
                <a:sym typeface="+mn-ea"/>
              </a:rPr>
              <a:t>务</a:t>
            </a:r>
            <a:r>
              <a:rPr sz="2000" spc="165" dirty="0">
                <a:solidFill>
                  <a:srgbClr val="FF0000"/>
                </a:solidFill>
                <a:latin typeface="Times New Roman" panose="02020603050405020304" pitchFamily="18" charset="0"/>
                <a:cs typeface="Times New Roman" panose="02020603050405020304" pitchFamily="18" charset="0"/>
                <a:sym typeface="+mn-ea"/>
              </a:rPr>
              <a:t>，构建了</a:t>
            </a:r>
            <a:r>
              <a:rPr sz="2000" spc="150" dirty="0">
                <a:solidFill>
                  <a:srgbClr val="FF0000"/>
                </a:solidFill>
                <a:latin typeface="Times New Roman" panose="02020603050405020304" pitchFamily="18" charset="0"/>
                <a:cs typeface="Times New Roman" panose="02020603050405020304" pitchFamily="18" charset="0"/>
                <a:sym typeface="+mn-ea"/>
              </a:rPr>
              <a:t>活</a:t>
            </a:r>
            <a:r>
              <a:rPr sz="2000" spc="165" dirty="0">
                <a:solidFill>
                  <a:srgbClr val="FF0000"/>
                </a:solidFill>
                <a:latin typeface="Times New Roman" panose="02020603050405020304" pitchFamily="18" charset="0"/>
                <a:cs typeface="Times New Roman" panose="02020603050405020304" pitchFamily="18" charset="0"/>
                <a:sym typeface="+mn-ea"/>
              </a:rPr>
              <a:t>跃的社</a:t>
            </a:r>
            <a:r>
              <a:rPr sz="2000" spc="180" dirty="0">
                <a:solidFill>
                  <a:srgbClr val="FF0000"/>
                </a:solidFill>
                <a:latin typeface="Times New Roman" panose="02020603050405020304" pitchFamily="18" charset="0"/>
                <a:cs typeface="Times New Roman" panose="02020603050405020304" pitchFamily="18" charset="0"/>
                <a:sym typeface="+mn-ea"/>
              </a:rPr>
              <a:t>区</a:t>
            </a:r>
            <a:r>
              <a:rPr sz="2000" spc="155" dirty="0">
                <a:solidFill>
                  <a:srgbClr val="FF0000"/>
                </a:solidFill>
                <a:latin typeface="Times New Roman" panose="02020603050405020304" pitchFamily="18" charset="0"/>
                <a:cs typeface="Times New Roman" panose="02020603050405020304" pitchFamily="18" charset="0"/>
                <a:sym typeface="+mn-ea"/>
              </a:rPr>
              <a:t>，</a:t>
            </a:r>
            <a:r>
              <a:rPr sz="2000" spc="165" dirty="0">
                <a:solidFill>
                  <a:srgbClr val="FF0000"/>
                </a:solidFill>
                <a:latin typeface="Times New Roman" panose="02020603050405020304" pitchFamily="18" charset="0"/>
                <a:cs typeface="Times New Roman" panose="02020603050405020304" pitchFamily="18" charset="0"/>
                <a:sym typeface="+mn-ea"/>
              </a:rPr>
              <a:t>完善的文</a:t>
            </a:r>
            <a:r>
              <a:rPr sz="2000" spc="150" dirty="0">
                <a:solidFill>
                  <a:srgbClr val="FF0000"/>
                </a:solidFill>
                <a:latin typeface="Times New Roman" panose="02020603050405020304" pitchFamily="18" charset="0"/>
                <a:cs typeface="Times New Roman" panose="02020603050405020304" pitchFamily="18" charset="0"/>
                <a:sym typeface="+mn-ea"/>
              </a:rPr>
              <a:t>档</a:t>
            </a:r>
            <a:r>
              <a:rPr sz="2000" spc="165" dirty="0">
                <a:solidFill>
                  <a:srgbClr val="FF0000"/>
                </a:solidFill>
                <a:latin typeface="Times New Roman" panose="02020603050405020304" pitchFamily="18" charset="0"/>
                <a:cs typeface="Times New Roman" panose="02020603050405020304" pitchFamily="18" charset="0"/>
                <a:sym typeface="+mn-ea"/>
              </a:rPr>
              <a:t>体</a:t>
            </a:r>
            <a:r>
              <a:rPr sz="2000" spc="180" dirty="0">
                <a:solidFill>
                  <a:srgbClr val="FF0000"/>
                </a:solidFill>
                <a:latin typeface="Times New Roman" panose="02020603050405020304" pitchFamily="18" charset="0"/>
                <a:cs typeface="Times New Roman" panose="02020603050405020304" pitchFamily="18" charset="0"/>
                <a:sym typeface="+mn-ea"/>
              </a:rPr>
              <a:t>系</a:t>
            </a:r>
            <a:r>
              <a:rPr sz="2000" spc="165" dirty="0">
                <a:solidFill>
                  <a:srgbClr val="FF0000"/>
                </a:solidFill>
                <a:latin typeface="Times New Roman" panose="02020603050405020304" pitchFamily="18" charset="0"/>
                <a:cs typeface="Times New Roman" panose="02020603050405020304" pitchFamily="18" charset="0"/>
                <a:sym typeface="+mn-ea"/>
              </a:rPr>
              <a:t>，大</a:t>
            </a:r>
            <a:r>
              <a:rPr sz="2000" spc="150" dirty="0">
                <a:solidFill>
                  <a:srgbClr val="FF0000"/>
                </a:solidFill>
                <a:latin typeface="Times New Roman" panose="02020603050405020304" pitchFamily="18" charset="0"/>
                <a:cs typeface="Times New Roman" panose="02020603050405020304" pitchFamily="18" charset="0"/>
                <a:sym typeface="+mn-ea"/>
              </a:rPr>
              <a:t>大</a:t>
            </a:r>
            <a:r>
              <a:rPr sz="2000" spc="165" dirty="0">
                <a:solidFill>
                  <a:srgbClr val="FF0000"/>
                </a:solidFill>
                <a:latin typeface="Times New Roman" panose="02020603050405020304" pitchFamily="18" charset="0"/>
                <a:cs typeface="Times New Roman" panose="02020603050405020304" pitchFamily="18" charset="0"/>
                <a:sym typeface="+mn-ea"/>
              </a:rPr>
              <a:t>降低了我</a:t>
            </a:r>
            <a:r>
              <a:rPr sz="2000" spc="150" dirty="0">
                <a:solidFill>
                  <a:srgbClr val="FF0000"/>
                </a:solidFill>
                <a:latin typeface="Times New Roman" panose="02020603050405020304" pitchFamily="18" charset="0"/>
                <a:cs typeface="Times New Roman" panose="02020603050405020304" pitchFamily="18" charset="0"/>
                <a:sym typeface="+mn-ea"/>
              </a:rPr>
              <a:t>们</a:t>
            </a:r>
            <a:r>
              <a:rPr sz="2000" spc="165" dirty="0">
                <a:solidFill>
                  <a:srgbClr val="FF0000"/>
                </a:solidFill>
                <a:latin typeface="Times New Roman" panose="02020603050405020304" pitchFamily="18" charset="0"/>
                <a:cs typeface="Times New Roman" panose="02020603050405020304" pitchFamily="18" charset="0"/>
                <a:sym typeface="+mn-ea"/>
              </a:rPr>
              <a:t>的学习成</a:t>
            </a:r>
            <a:r>
              <a:rPr sz="2000" spc="175" dirty="0">
                <a:solidFill>
                  <a:srgbClr val="FF0000"/>
                </a:solidFill>
                <a:latin typeface="Times New Roman" panose="02020603050405020304" pitchFamily="18" charset="0"/>
                <a:cs typeface="Times New Roman" panose="02020603050405020304" pitchFamily="18" charset="0"/>
                <a:sym typeface="+mn-ea"/>
              </a:rPr>
              <a:t>本</a:t>
            </a:r>
            <a:r>
              <a:rPr sz="2000" spc="165" dirty="0">
                <a:latin typeface="Times New Roman" panose="02020603050405020304" pitchFamily="18" charset="0"/>
                <a:cs typeface="Times New Roman" panose="02020603050405020304" pitchFamily="18" charset="0"/>
                <a:sym typeface="+mn-ea"/>
              </a:rPr>
              <a:t>，</a:t>
            </a:r>
            <a:r>
              <a:rPr sz="2000" spc="155" dirty="0">
                <a:latin typeface="Times New Roman" panose="02020603050405020304" pitchFamily="18" charset="0"/>
                <a:cs typeface="Times New Roman" panose="02020603050405020304" pitchFamily="18" charset="0"/>
                <a:sym typeface="+mn-ea"/>
              </a:rPr>
              <a:t>另外</a:t>
            </a:r>
            <a:r>
              <a:rPr sz="2000" dirty="0">
                <a:latin typeface="Times New Roman" panose="02020603050405020304" pitchFamily="18" charset="0"/>
                <a:cs typeface="Times New Roman" panose="02020603050405020304" pitchFamily="18" charset="0"/>
                <a:sym typeface="+mn-ea"/>
              </a:rPr>
              <a:t>，</a:t>
            </a:r>
            <a:r>
              <a:rPr sz="2000" spc="-15" dirty="0">
                <a:latin typeface="Times New Roman" panose="02020603050405020304" pitchFamily="18" charset="0"/>
                <a:cs typeface="Times New Roman" panose="02020603050405020304" pitchFamily="18" charset="0"/>
                <a:sym typeface="+mn-ea"/>
              </a:rPr>
              <a:t>TensorFlow</a:t>
            </a:r>
            <a:r>
              <a:rPr sz="2000" spc="15" dirty="0">
                <a:solidFill>
                  <a:srgbClr val="FF0000"/>
                </a:solidFill>
                <a:latin typeface="Times New Roman" panose="02020603050405020304" pitchFamily="18" charset="0"/>
                <a:cs typeface="Times New Roman" panose="02020603050405020304" pitchFamily="18" charset="0"/>
                <a:sym typeface="+mn-ea"/>
              </a:rPr>
              <a:t>有</a:t>
            </a:r>
            <a:r>
              <a:rPr sz="2000" spc="25" dirty="0">
                <a:solidFill>
                  <a:srgbClr val="FF0000"/>
                </a:solidFill>
                <a:latin typeface="Times New Roman" panose="02020603050405020304" pitchFamily="18" charset="0"/>
                <a:cs typeface="Times New Roman" panose="02020603050405020304" pitchFamily="18" charset="0"/>
                <a:sym typeface="+mn-ea"/>
              </a:rPr>
              <a:t>很直观</a:t>
            </a:r>
            <a:r>
              <a:rPr sz="2000" spc="15" dirty="0">
                <a:solidFill>
                  <a:srgbClr val="FF0000"/>
                </a:solidFill>
                <a:latin typeface="Times New Roman" panose="02020603050405020304" pitchFamily="18" charset="0"/>
                <a:cs typeface="Times New Roman" panose="02020603050405020304" pitchFamily="18" charset="0"/>
                <a:sym typeface="+mn-ea"/>
              </a:rPr>
              <a:t>的</a:t>
            </a:r>
            <a:r>
              <a:rPr sz="2000" spc="25" dirty="0">
                <a:solidFill>
                  <a:srgbClr val="FF0000"/>
                </a:solidFill>
                <a:latin typeface="Times New Roman" panose="02020603050405020304" pitchFamily="18" charset="0"/>
                <a:cs typeface="Times New Roman" panose="02020603050405020304" pitchFamily="18" charset="0"/>
                <a:sym typeface="+mn-ea"/>
              </a:rPr>
              <a:t>计</a:t>
            </a:r>
            <a:r>
              <a:rPr sz="2000" spc="15" dirty="0">
                <a:solidFill>
                  <a:srgbClr val="FF0000"/>
                </a:solidFill>
                <a:latin typeface="Times New Roman" panose="02020603050405020304" pitchFamily="18" charset="0"/>
                <a:cs typeface="Times New Roman" panose="02020603050405020304" pitchFamily="18" charset="0"/>
                <a:sym typeface="+mn-ea"/>
              </a:rPr>
              <a:t>算</a:t>
            </a:r>
            <a:r>
              <a:rPr sz="2000" spc="25" dirty="0">
                <a:solidFill>
                  <a:srgbClr val="FF0000"/>
                </a:solidFill>
                <a:latin typeface="Times New Roman" panose="02020603050405020304" pitchFamily="18" charset="0"/>
                <a:cs typeface="Times New Roman" panose="02020603050405020304" pitchFamily="18" charset="0"/>
                <a:sym typeface="+mn-ea"/>
              </a:rPr>
              <a:t>图可视</a:t>
            </a:r>
            <a:r>
              <a:rPr sz="2000" spc="15" dirty="0">
                <a:solidFill>
                  <a:srgbClr val="FF0000"/>
                </a:solidFill>
                <a:latin typeface="Times New Roman" panose="02020603050405020304" pitchFamily="18" charset="0"/>
                <a:cs typeface="Times New Roman" panose="02020603050405020304" pitchFamily="18" charset="0"/>
                <a:sym typeface="+mn-ea"/>
              </a:rPr>
              <a:t>化</a:t>
            </a:r>
            <a:r>
              <a:rPr sz="2000" spc="25" dirty="0">
                <a:solidFill>
                  <a:srgbClr val="FF0000"/>
                </a:solidFill>
                <a:latin typeface="Times New Roman" panose="02020603050405020304" pitchFamily="18" charset="0"/>
                <a:cs typeface="Times New Roman" panose="02020603050405020304" pitchFamily="18" charset="0"/>
                <a:sym typeface="+mn-ea"/>
              </a:rPr>
              <a:t>呈</a:t>
            </a:r>
            <a:r>
              <a:rPr sz="2000" spc="10" dirty="0">
                <a:solidFill>
                  <a:srgbClr val="FF0000"/>
                </a:solidFill>
                <a:latin typeface="Times New Roman" panose="02020603050405020304" pitchFamily="18" charset="0"/>
                <a:cs typeface="Times New Roman" panose="02020603050405020304" pitchFamily="18" charset="0"/>
                <a:sym typeface="+mn-ea"/>
              </a:rPr>
              <a:t>现</a:t>
            </a:r>
            <a:r>
              <a:rPr sz="2000" spc="25" dirty="0">
                <a:latin typeface="Times New Roman" panose="02020603050405020304" pitchFamily="18" charset="0"/>
                <a:cs typeface="Times New Roman" panose="02020603050405020304" pitchFamily="18" charset="0"/>
                <a:sym typeface="+mn-ea"/>
              </a:rPr>
              <a:t>。</a:t>
            </a:r>
            <a:r>
              <a:rPr sz="2000" spc="25" dirty="0">
                <a:solidFill>
                  <a:srgbClr val="FF0000"/>
                </a:solidFill>
                <a:latin typeface="Times New Roman" panose="02020603050405020304" pitchFamily="18" charset="0"/>
                <a:cs typeface="Times New Roman" panose="02020603050405020304" pitchFamily="18" charset="0"/>
                <a:sym typeface="+mn-ea"/>
              </a:rPr>
              <a:t>模型</a:t>
            </a:r>
            <a:r>
              <a:rPr sz="2000" spc="10" dirty="0">
                <a:solidFill>
                  <a:srgbClr val="FF0000"/>
                </a:solidFill>
                <a:latin typeface="Times New Roman" panose="02020603050405020304" pitchFamily="18" charset="0"/>
                <a:cs typeface="Times New Roman" panose="02020603050405020304" pitchFamily="18" charset="0"/>
                <a:sym typeface="+mn-ea"/>
              </a:rPr>
              <a:t>能</a:t>
            </a:r>
            <a:r>
              <a:rPr sz="2000" spc="25" dirty="0">
                <a:solidFill>
                  <a:srgbClr val="FF0000"/>
                </a:solidFill>
                <a:latin typeface="Times New Roman" panose="02020603050405020304" pitchFamily="18" charset="0"/>
                <a:cs typeface="Times New Roman" panose="02020603050405020304" pitchFamily="18" charset="0"/>
                <a:sym typeface="+mn-ea"/>
              </a:rPr>
              <a:t>够</a:t>
            </a:r>
            <a:r>
              <a:rPr sz="2000" spc="10" dirty="0">
                <a:solidFill>
                  <a:srgbClr val="FF0000"/>
                </a:solidFill>
                <a:latin typeface="Times New Roman" panose="02020603050405020304" pitchFamily="18" charset="0"/>
                <a:cs typeface="Times New Roman" panose="02020603050405020304" pitchFamily="18" charset="0"/>
                <a:sym typeface="+mn-ea"/>
              </a:rPr>
              <a:t>快</a:t>
            </a:r>
            <a:r>
              <a:rPr sz="2000" spc="25" dirty="0">
                <a:solidFill>
                  <a:srgbClr val="FF0000"/>
                </a:solidFill>
                <a:latin typeface="Times New Roman" panose="02020603050405020304" pitchFamily="18" charset="0"/>
                <a:cs typeface="Times New Roman" panose="02020603050405020304" pitchFamily="18" charset="0"/>
                <a:sym typeface="+mn-ea"/>
              </a:rPr>
              <a:t>速的部</a:t>
            </a:r>
            <a:r>
              <a:rPr sz="2000" spc="10" dirty="0">
                <a:solidFill>
                  <a:srgbClr val="FF0000"/>
                </a:solidFill>
                <a:latin typeface="Times New Roman" panose="02020603050405020304" pitchFamily="18" charset="0"/>
                <a:cs typeface="Times New Roman" panose="02020603050405020304" pitchFamily="18" charset="0"/>
                <a:sym typeface="+mn-ea"/>
              </a:rPr>
              <a:t>署</a:t>
            </a:r>
            <a:r>
              <a:rPr sz="2000" spc="25" dirty="0">
                <a:solidFill>
                  <a:srgbClr val="FF0000"/>
                </a:solidFill>
                <a:latin typeface="Times New Roman" panose="02020603050405020304" pitchFamily="18" charset="0"/>
                <a:cs typeface="Times New Roman" panose="02020603050405020304" pitchFamily="18" charset="0"/>
                <a:sym typeface="+mn-ea"/>
              </a:rPr>
              <a:t>在</a:t>
            </a:r>
            <a:r>
              <a:rPr sz="2000" spc="10" dirty="0">
                <a:solidFill>
                  <a:srgbClr val="FF0000"/>
                </a:solidFill>
                <a:latin typeface="Times New Roman" panose="02020603050405020304" pitchFamily="18" charset="0"/>
                <a:cs typeface="Times New Roman" panose="02020603050405020304" pitchFamily="18" charset="0"/>
                <a:sym typeface="+mn-ea"/>
              </a:rPr>
              <a:t>各</a:t>
            </a:r>
            <a:r>
              <a:rPr sz="2000" spc="25" dirty="0">
                <a:solidFill>
                  <a:srgbClr val="FF0000"/>
                </a:solidFill>
                <a:latin typeface="Times New Roman" panose="02020603050405020304" pitchFamily="18" charset="0"/>
                <a:cs typeface="Times New Roman" panose="02020603050405020304" pitchFamily="18" charset="0"/>
                <a:sym typeface="+mn-ea"/>
              </a:rPr>
              <a:t>种硬件</a:t>
            </a:r>
            <a:r>
              <a:rPr sz="2000" spc="10" dirty="0">
                <a:solidFill>
                  <a:srgbClr val="FF0000"/>
                </a:solidFill>
                <a:latin typeface="Times New Roman" panose="02020603050405020304" pitchFamily="18" charset="0"/>
                <a:cs typeface="Times New Roman" panose="02020603050405020304" pitchFamily="18" charset="0"/>
                <a:sym typeface="+mn-ea"/>
              </a:rPr>
              <a:t>机</a:t>
            </a:r>
            <a:r>
              <a:rPr sz="2000" spc="25" dirty="0">
                <a:solidFill>
                  <a:srgbClr val="FF0000"/>
                </a:solidFill>
                <a:latin typeface="Times New Roman" panose="02020603050405020304" pitchFamily="18" charset="0"/>
                <a:cs typeface="Times New Roman" panose="02020603050405020304" pitchFamily="18" charset="0"/>
                <a:sym typeface="+mn-ea"/>
              </a:rPr>
              <a:t>器</a:t>
            </a:r>
            <a:r>
              <a:rPr sz="2000" spc="40" dirty="0">
                <a:solidFill>
                  <a:srgbClr val="FF0000"/>
                </a:solidFill>
                <a:latin typeface="Times New Roman" panose="02020603050405020304" pitchFamily="18" charset="0"/>
                <a:cs typeface="Times New Roman" panose="02020603050405020304" pitchFamily="18" charset="0"/>
                <a:sym typeface="+mn-ea"/>
              </a:rPr>
              <a:t>上</a:t>
            </a:r>
            <a:r>
              <a:rPr sz="2000" spc="25" dirty="0">
                <a:solidFill>
                  <a:srgbClr val="FF0000"/>
                </a:solidFill>
                <a:latin typeface="Times New Roman" panose="02020603050405020304" pitchFamily="18" charset="0"/>
                <a:cs typeface="Times New Roman" panose="02020603050405020304" pitchFamily="18" charset="0"/>
                <a:sym typeface="+mn-ea"/>
              </a:rPr>
              <a:t>，从高</a:t>
            </a:r>
            <a:r>
              <a:rPr sz="2000" spc="10" dirty="0">
                <a:solidFill>
                  <a:srgbClr val="FF0000"/>
                </a:solidFill>
                <a:latin typeface="Times New Roman" panose="02020603050405020304" pitchFamily="18" charset="0"/>
                <a:cs typeface="Times New Roman" panose="02020603050405020304" pitchFamily="18" charset="0"/>
                <a:sym typeface="+mn-ea"/>
              </a:rPr>
              <a:t>性</a:t>
            </a:r>
            <a:r>
              <a:rPr sz="2000" spc="25" dirty="0">
                <a:solidFill>
                  <a:srgbClr val="FF0000"/>
                </a:solidFill>
                <a:latin typeface="Times New Roman" panose="02020603050405020304" pitchFamily="18" charset="0"/>
                <a:cs typeface="Times New Roman" panose="02020603050405020304" pitchFamily="18" charset="0"/>
                <a:sym typeface="+mn-ea"/>
              </a:rPr>
              <a:t>能</a:t>
            </a:r>
            <a:r>
              <a:rPr sz="2000" spc="5" dirty="0">
                <a:solidFill>
                  <a:srgbClr val="FF0000"/>
                </a:solidFill>
                <a:latin typeface="Times New Roman" panose="02020603050405020304" pitchFamily="18" charset="0"/>
                <a:cs typeface="Times New Roman" panose="02020603050405020304" pitchFamily="18" charset="0"/>
                <a:sym typeface="+mn-ea"/>
              </a:rPr>
              <a:t>的 </a:t>
            </a:r>
            <a:r>
              <a:rPr sz="2000" dirty="0">
                <a:solidFill>
                  <a:srgbClr val="FF0000"/>
                </a:solidFill>
                <a:latin typeface="Times New Roman" panose="02020603050405020304" pitchFamily="18" charset="0"/>
                <a:cs typeface="Times New Roman" panose="02020603050405020304" pitchFamily="18" charset="0"/>
                <a:sym typeface="+mn-ea"/>
              </a:rPr>
              <a:t>计算机到移动设备，再</a:t>
            </a:r>
            <a:r>
              <a:rPr sz="2000" spc="-15" dirty="0">
                <a:solidFill>
                  <a:srgbClr val="FF0000"/>
                </a:solidFill>
                <a:latin typeface="Times New Roman" panose="02020603050405020304" pitchFamily="18" charset="0"/>
                <a:cs typeface="Times New Roman" panose="02020603050405020304" pitchFamily="18" charset="0"/>
                <a:sym typeface="+mn-ea"/>
              </a:rPr>
              <a:t>到</a:t>
            </a:r>
            <a:r>
              <a:rPr sz="2000" dirty="0">
                <a:solidFill>
                  <a:srgbClr val="FF0000"/>
                </a:solidFill>
                <a:latin typeface="Times New Roman" panose="02020603050405020304" pitchFamily="18" charset="0"/>
                <a:cs typeface="Times New Roman" panose="02020603050405020304" pitchFamily="18" charset="0"/>
                <a:sym typeface="+mn-ea"/>
              </a:rPr>
              <a:t>更小</a:t>
            </a:r>
            <a:r>
              <a:rPr sz="2000" spc="-15" dirty="0">
                <a:solidFill>
                  <a:srgbClr val="FF0000"/>
                </a:solidFill>
                <a:latin typeface="Times New Roman" panose="02020603050405020304" pitchFamily="18" charset="0"/>
                <a:cs typeface="Times New Roman" panose="02020603050405020304" pitchFamily="18" charset="0"/>
                <a:sym typeface="+mn-ea"/>
              </a:rPr>
              <a:t>的</a:t>
            </a:r>
            <a:r>
              <a:rPr sz="2000" dirty="0">
                <a:solidFill>
                  <a:srgbClr val="FF0000"/>
                </a:solidFill>
                <a:latin typeface="Times New Roman" panose="02020603050405020304" pitchFamily="18" charset="0"/>
                <a:cs typeface="Times New Roman" panose="02020603050405020304" pitchFamily="18" charset="0"/>
                <a:sym typeface="+mn-ea"/>
              </a:rPr>
              <a:t>更轻</a:t>
            </a:r>
            <a:r>
              <a:rPr sz="2000" spc="-15" dirty="0">
                <a:solidFill>
                  <a:srgbClr val="FF0000"/>
                </a:solidFill>
                <a:latin typeface="Times New Roman" panose="02020603050405020304" pitchFamily="18" charset="0"/>
                <a:cs typeface="Times New Roman" panose="02020603050405020304" pitchFamily="18" charset="0"/>
                <a:sym typeface="+mn-ea"/>
              </a:rPr>
              <a:t>量</a:t>
            </a:r>
            <a:r>
              <a:rPr sz="2000" dirty="0">
                <a:solidFill>
                  <a:srgbClr val="FF0000"/>
                </a:solidFill>
                <a:latin typeface="Times New Roman" panose="02020603050405020304" pitchFamily="18" charset="0"/>
                <a:cs typeface="Times New Roman" panose="02020603050405020304" pitchFamily="18" charset="0"/>
                <a:sym typeface="+mn-ea"/>
              </a:rPr>
              <a:t>的智</a:t>
            </a:r>
            <a:r>
              <a:rPr sz="2000" spc="-15" dirty="0">
                <a:solidFill>
                  <a:srgbClr val="FF0000"/>
                </a:solidFill>
                <a:latin typeface="Times New Roman" panose="02020603050405020304" pitchFamily="18" charset="0"/>
                <a:cs typeface="Times New Roman" panose="02020603050405020304" pitchFamily="18" charset="0"/>
                <a:sym typeface="+mn-ea"/>
              </a:rPr>
              <a:t>能</a:t>
            </a:r>
            <a:r>
              <a:rPr sz="2000" dirty="0">
                <a:solidFill>
                  <a:srgbClr val="FF0000"/>
                </a:solidFill>
                <a:latin typeface="Times New Roman" panose="02020603050405020304" pitchFamily="18" charset="0"/>
                <a:cs typeface="Times New Roman" panose="02020603050405020304" pitchFamily="18" charset="0"/>
                <a:sym typeface="+mn-ea"/>
              </a:rPr>
              <a:t>终端</a:t>
            </a:r>
            <a:r>
              <a:rPr sz="2000" dirty="0">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355600" indent="-342900">
              <a:lnSpc>
                <a:spcPct val="150000"/>
              </a:lnSpc>
              <a:spcBef>
                <a:spcPts val="1200"/>
              </a:spcBef>
              <a:buFont typeface="Wingdings" panose="05000000000000000000"/>
              <a:buChar char=""/>
              <a:tabLst>
                <a:tab pos="354965" algn="l"/>
                <a:tab pos="355600" algn="l"/>
              </a:tabLst>
            </a:pPr>
            <a:r>
              <a:rPr sz="2000" dirty="0">
                <a:latin typeface="Times New Roman" panose="02020603050405020304" pitchFamily="18" charset="0"/>
                <a:cs typeface="Times New Roman" panose="02020603050405020304" pitchFamily="18" charset="0"/>
                <a:sym typeface="+mn-ea"/>
              </a:rPr>
              <a:t>但是</a:t>
            </a:r>
            <a:r>
              <a:rPr sz="2000" spc="-15" dirty="0">
                <a:latin typeface="Times New Roman" panose="02020603050405020304" pitchFamily="18" charset="0"/>
                <a:cs typeface="Times New Roman" panose="02020603050405020304" pitchFamily="18" charset="0"/>
                <a:sym typeface="+mn-ea"/>
              </a:rPr>
              <a:t>，TensorFlow相</a:t>
            </a:r>
            <a:r>
              <a:rPr sz="2000" dirty="0">
                <a:latin typeface="Times New Roman" panose="02020603050405020304" pitchFamily="18" charset="0"/>
                <a:cs typeface="Times New Roman" panose="02020603050405020304" pitchFamily="18" charset="0"/>
                <a:sym typeface="+mn-ea"/>
              </a:rPr>
              <a:t>比</a:t>
            </a:r>
            <a:r>
              <a:rPr sz="2000" spc="-5" dirty="0">
                <a:latin typeface="Times New Roman" panose="02020603050405020304" pitchFamily="18" charset="0"/>
                <a:cs typeface="Times New Roman" panose="02020603050405020304" pitchFamily="18" charset="0"/>
                <a:sym typeface="+mn-ea"/>
              </a:rPr>
              <a:t>Pytorch，Caffe</a:t>
            </a:r>
            <a:r>
              <a:rPr sz="2000" dirty="0">
                <a:latin typeface="Times New Roman" panose="02020603050405020304" pitchFamily="18" charset="0"/>
                <a:cs typeface="Times New Roman" panose="02020603050405020304" pitchFamily="18" charset="0"/>
                <a:sym typeface="+mn-ea"/>
              </a:rPr>
              <a:t>等</a:t>
            </a:r>
            <a:r>
              <a:rPr sz="2000" spc="-15" dirty="0">
                <a:latin typeface="Times New Roman" panose="02020603050405020304" pitchFamily="18" charset="0"/>
                <a:cs typeface="Times New Roman" panose="02020603050405020304" pitchFamily="18" charset="0"/>
                <a:sym typeface="+mn-ea"/>
              </a:rPr>
              <a:t>框</a:t>
            </a:r>
            <a:r>
              <a:rPr sz="2000" dirty="0">
                <a:latin typeface="Times New Roman" panose="02020603050405020304" pitchFamily="18" charset="0"/>
                <a:cs typeface="Times New Roman" panose="02020603050405020304" pitchFamily="18" charset="0"/>
                <a:sym typeface="+mn-ea"/>
              </a:rPr>
              <a:t>架，</a:t>
            </a:r>
            <a:r>
              <a:rPr sz="2000" spc="-15" dirty="0">
                <a:solidFill>
                  <a:srgbClr val="0000FF"/>
                </a:solidFill>
                <a:latin typeface="Times New Roman" panose="02020603050405020304" pitchFamily="18" charset="0"/>
                <a:cs typeface="Times New Roman" panose="02020603050405020304" pitchFamily="18" charset="0"/>
                <a:sym typeface="+mn-ea"/>
              </a:rPr>
              <a:t>计</a:t>
            </a:r>
            <a:r>
              <a:rPr sz="2000" dirty="0">
                <a:solidFill>
                  <a:srgbClr val="0000FF"/>
                </a:solidFill>
                <a:latin typeface="Times New Roman" panose="02020603050405020304" pitchFamily="18" charset="0"/>
                <a:cs typeface="Times New Roman" panose="02020603050405020304" pitchFamily="18" charset="0"/>
                <a:sym typeface="+mn-ea"/>
              </a:rPr>
              <a:t>算速</a:t>
            </a:r>
            <a:r>
              <a:rPr sz="2000" spc="-15" dirty="0">
                <a:solidFill>
                  <a:srgbClr val="0000FF"/>
                </a:solidFill>
                <a:latin typeface="Times New Roman" panose="02020603050405020304" pitchFamily="18" charset="0"/>
                <a:cs typeface="Times New Roman" panose="02020603050405020304" pitchFamily="18" charset="0"/>
                <a:sym typeface="+mn-ea"/>
              </a:rPr>
              <a:t>度</a:t>
            </a:r>
            <a:r>
              <a:rPr sz="2000" dirty="0">
                <a:solidFill>
                  <a:srgbClr val="0000FF"/>
                </a:solidFill>
                <a:latin typeface="Times New Roman" panose="02020603050405020304" pitchFamily="18" charset="0"/>
                <a:cs typeface="Times New Roman" panose="02020603050405020304" pitchFamily="18" charset="0"/>
                <a:sym typeface="+mn-ea"/>
              </a:rPr>
              <a:t>很慢</a:t>
            </a:r>
            <a:r>
              <a:rPr sz="2000" spc="-15" dirty="0">
                <a:latin typeface="Times New Roman" panose="02020603050405020304" pitchFamily="18" charset="0"/>
                <a:cs typeface="Times New Roman" panose="02020603050405020304" pitchFamily="18" charset="0"/>
                <a:sym typeface="+mn-ea"/>
              </a:rPr>
              <a:t>。</a:t>
            </a:r>
            <a:r>
              <a:rPr sz="2000" dirty="0">
                <a:latin typeface="Times New Roman" panose="02020603050405020304" pitchFamily="18" charset="0"/>
                <a:cs typeface="Times New Roman" panose="02020603050405020304" pitchFamily="18" charset="0"/>
                <a:sym typeface="+mn-ea"/>
              </a:rPr>
              <a:t>而且</a:t>
            </a:r>
            <a:r>
              <a:rPr sz="2000" spc="-15" dirty="0">
                <a:latin typeface="Times New Roman" panose="02020603050405020304" pitchFamily="18" charset="0"/>
                <a:cs typeface="Times New Roman" panose="02020603050405020304" pitchFamily="18" charset="0"/>
                <a:sym typeface="+mn-ea"/>
              </a:rPr>
              <a:t>通</a:t>
            </a:r>
            <a:r>
              <a:rPr sz="2000" dirty="0">
                <a:latin typeface="Times New Roman" panose="02020603050405020304" pitchFamily="18" charset="0"/>
                <a:cs typeface="Times New Roman" panose="02020603050405020304" pitchFamily="18" charset="0"/>
                <a:sym typeface="+mn-ea"/>
              </a:rPr>
              <a:t>过它</a:t>
            </a:r>
            <a:r>
              <a:rPr sz="2000" spc="-15" dirty="0">
                <a:latin typeface="Times New Roman" panose="02020603050405020304" pitchFamily="18" charset="0"/>
                <a:cs typeface="Times New Roman" panose="02020603050405020304" pitchFamily="18" charset="0"/>
                <a:sym typeface="+mn-ea"/>
              </a:rPr>
              <a:t>构</a:t>
            </a:r>
            <a:r>
              <a:rPr sz="2000" dirty="0">
                <a:latin typeface="Times New Roman" panose="02020603050405020304" pitchFamily="18" charset="0"/>
                <a:cs typeface="Times New Roman" panose="02020603050405020304" pitchFamily="18" charset="0"/>
                <a:sym typeface="+mn-ea"/>
              </a:rPr>
              <a:t>建一</a:t>
            </a:r>
            <a:r>
              <a:rPr sz="2000" spc="-15" dirty="0">
                <a:latin typeface="Times New Roman" panose="02020603050405020304" pitchFamily="18" charset="0"/>
                <a:cs typeface="Times New Roman" panose="02020603050405020304" pitchFamily="18" charset="0"/>
                <a:sym typeface="+mn-ea"/>
              </a:rPr>
              <a:t>个</a:t>
            </a:r>
            <a:r>
              <a:rPr sz="2000" dirty="0">
                <a:latin typeface="Times New Roman" panose="02020603050405020304" pitchFamily="18" charset="0"/>
                <a:cs typeface="Times New Roman" panose="02020603050405020304" pitchFamily="18" charset="0"/>
                <a:sym typeface="+mn-ea"/>
              </a:rPr>
              <a:t>深度</a:t>
            </a:r>
            <a:r>
              <a:rPr sz="2000" spc="-15" dirty="0">
                <a:latin typeface="Times New Roman" panose="02020603050405020304" pitchFamily="18" charset="0"/>
                <a:cs typeface="Times New Roman" panose="02020603050405020304" pitchFamily="18" charset="0"/>
                <a:sym typeface="+mn-ea"/>
              </a:rPr>
              <a:t>学</a:t>
            </a:r>
            <a:r>
              <a:rPr sz="2000" dirty="0">
                <a:latin typeface="Times New Roman" panose="02020603050405020304" pitchFamily="18" charset="0"/>
                <a:cs typeface="Times New Roman" panose="02020603050405020304" pitchFamily="18" charset="0"/>
                <a:sym typeface="+mn-ea"/>
              </a:rPr>
              <a:t>习框架</a:t>
            </a:r>
            <a:r>
              <a:rPr sz="2000" dirty="0">
                <a:solidFill>
                  <a:srgbClr val="0000FF"/>
                </a:solidFill>
                <a:latin typeface="Times New Roman" panose="02020603050405020304" pitchFamily="18" charset="0"/>
                <a:cs typeface="Times New Roman" panose="02020603050405020304" pitchFamily="18" charset="0"/>
                <a:sym typeface="+mn-ea"/>
              </a:rPr>
              <a:t>需要更复杂的代码</a:t>
            </a:r>
            <a:r>
              <a:rPr sz="2000" spc="5" dirty="0">
                <a:latin typeface="Times New Roman" panose="02020603050405020304" pitchFamily="18" charset="0"/>
                <a:cs typeface="Times New Roman" panose="02020603050405020304" pitchFamily="18" charset="0"/>
                <a:sym typeface="+mn-ea"/>
              </a:rPr>
              <a:t>，还</a:t>
            </a:r>
            <a:r>
              <a:rPr sz="2000" spc="-20" dirty="0">
                <a:latin typeface="Times New Roman" panose="02020603050405020304" pitchFamily="18" charset="0"/>
                <a:cs typeface="Times New Roman" panose="02020603050405020304" pitchFamily="18" charset="0"/>
                <a:sym typeface="+mn-ea"/>
              </a:rPr>
              <a:t>要</a:t>
            </a:r>
            <a:r>
              <a:rPr sz="2000" spc="5" dirty="0">
                <a:latin typeface="Times New Roman" panose="02020603050405020304" pitchFamily="18" charset="0"/>
                <a:cs typeface="Times New Roman" panose="02020603050405020304" pitchFamily="18" charset="0"/>
                <a:sym typeface="+mn-ea"/>
              </a:rPr>
              <a:t>忍受</a:t>
            </a:r>
            <a:r>
              <a:rPr sz="2000" spc="-20" dirty="0">
                <a:latin typeface="Times New Roman" panose="02020603050405020304" pitchFamily="18" charset="0"/>
                <a:cs typeface="Times New Roman" panose="02020603050405020304" pitchFamily="18" charset="0"/>
                <a:sym typeface="+mn-ea"/>
              </a:rPr>
              <a:t>重</a:t>
            </a:r>
            <a:r>
              <a:rPr sz="2000" spc="5" dirty="0">
                <a:latin typeface="Times New Roman" panose="02020603050405020304" pitchFamily="18" charset="0"/>
                <a:cs typeface="Times New Roman" panose="02020603050405020304" pitchFamily="18" charset="0"/>
                <a:sym typeface="+mn-ea"/>
              </a:rPr>
              <a:t>复</a:t>
            </a:r>
            <a:r>
              <a:rPr sz="2000" dirty="0">
                <a:latin typeface="Times New Roman" panose="02020603050405020304" pitchFamily="18" charset="0"/>
                <a:cs typeface="Times New Roman" panose="02020603050405020304" pitchFamily="18" charset="0"/>
                <a:sym typeface="+mn-ea"/>
              </a:rPr>
              <a:t>的</a:t>
            </a:r>
            <a:r>
              <a:rPr sz="2000" spc="-10" dirty="0">
                <a:solidFill>
                  <a:srgbClr val="0000FF"/>
                </a:solidFill>
                <a:latin typeface="Times New Roman" panose="02020603050405020304" pitchFamily="18" charset="0"/>
                <a:cs typeface="Times New Roman" panose="02020603050405020304" pitchFamily="18" charset="0"/>
                <a:sym typeface="+mn-ea"/>
              </a:rPr>
              <a:t>多</a:t>
            </a:r>
            <a:r>
              <a:rPr sz="2000" spc="5" dirty="0">
                <a:solidFill>
                  <a:srgbClr val="0000FF"/>
                </a:solidFill>
                <a:latin typeface="Times New Roman" panose="02020603050405020304" pitchFamily="18" charset="0"/>
                <a:cs typeface="Times New Roman" panose="02020603050405020304" pitchFamily="18" charset="0"/>
                <a:sym typeface="+mn-ea"/>
              </a:rPr>
              <a:t>次构</a:t>
            </a:r>
            <a:r>
              <a:rPr sz="2000" spc="-20" dirty="0">
                <a:solidFill>
                  <a:srgbClr val="0000FF"/>
                </a:solidFill>
                <a:latin typeface="Times New Roman" panose="02020603050405020304" pitchFamily="18" charset="0"/>
                <a:cs typeface="Times New Roman" panose="02020603050405020304" pitchFamily="18" charset="0"/>
                <a:sym typeface="+mn-ea"/>
              </a:rPr>
              <a:t>建</a:t>
            </a:r>
            <a:r>
              <a:rPr sz="2000" spc="5" dirty="0">
                <a:solidFill>
                  <a:srgbClr val="0000FF"/>
                </a:solidFill>
                <a:latin typeface="Times New Roman" panose="02020603050405020304" pitchFamily="18" charset="0"/>
                <a:cs typeface="Times New Roman" panose="02020603050405020304" pitchFamily="18" charset="0"/>
                <a:sym typeface="+mn-ea"/>
              </a:rPr>
              <a:t>静态</a:t>
            </a:r>
            <a:r>
              <a:rPr sz="2000" spc="-15" dirty="0">
                <a:solidFill>
                  <a:srgbClr val="0000FF"/>
                </a:solidFill>
                <a:latin typeface="Times New Roman" panose="02020603050405020304" pitchFamily="18" charset="0"/>
                <a:cs typeface="Times New Roman" panose="02020603050405020304" pitchFamily="18" charset="0"/>
                <a:sym typeface="+mn-ea"/>
              </a:rPr>
              <a:t>图</a:t>
            </a:r>
            <a:r>
              <a:rPr sz="2000" spc="5" dirty="0">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12700">
              <a:lnSpc>
                <a:spcPct val="150000"/>
              </a:lnSpc>
              <a:spcBef>
                <a:spcPts val="1200"/>
              </a:spcBef>
            </a:pPr>
            <a:r>
              <a:rPr sz="2000" spc="-5" dirty="0">
                <a:solidFill>
                  <a:srgbClr val="0462C1"/>
                </a:solidFill>
                <a:uFill>
                  <a:solidFill>
                    <a:srgbClr val="0462C1"/>
                  </a:solidFill>
                </a:uFill>
                <a:latin typeface="Times New Roman" panose="02020603050405020304" pitchFamily="18" charset="0"/>
                <a:cs typeface="Times New Roman" panose="02020603050405020304" pitchFamily="18" charset="0"/>
                <a:sym typeface="+mn-ea"/>
              </a:rPr>
              <a:t>      </a:t>
            </a:r>
            <a:r>
              <a:rPr sz="2000" u="heavy" spc="-5" dirty="0">
                <a:solidFill>
                  <a:srgbClr val="0462C1"/>
                </a:solidFill>
                <a:uFill>
                  <a:solidFill>
                    <a:srgbClr val="0462C1"/>
                  </a:solidFill>
                </a:uFill>
                <a:latin typeface="Times New Roman" panose="02020603050405020304" pitchFamily="18" charset="0"/>
                <a:cs typeface="Times New Roman" panose="02020603050405020304" pitchFamily="18" charset="0"/>
                <a:sym typeface="+mn-ea"/>
                <a:hlinkClick r:id="rId2"/>
              </a:rPr>
              <a:t>https://github.com/tensorflow</a:t>
            </a:r>
            <a:endParaRPr sz="2000" dirty="0">
              <a:latin typeface="Times New Roman" panose="02020603050405020304" pitchFamily="18" charset="0"/>
              <a:cs typeface="Times New Roman" panose="02020603050405020304" pitchFamily="18" charset="0"/>
            </a:endParaRPr>
          </a:p>
        </p:txBody>
      </p:sp>
      <p:sp>
        <p:nvSpPr>
          <p:cNvPr id="2" name="object 4"/>
          <p:cNvSpPr/>
          <p:nvPr/>
        </p:nvSpPr>
        <p:spPr>
          <a:xfrm>
            <a:off x="6175375" y="726440"/>
            <a:ext cx="2800985" cy="64706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2" name="object 4"/>
          <p:cNvSpPr/>
          <p:nvPr/>
        </p:nvSpPr>
        <p:spPr>
          <a:xfrm>
            <a:off x="6175375" y="726440"/>
            <a:ext cx="2800985" cy="647065"/>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167640" y="726440"/>
            <a:ext cx="8976360" cy="4515980"/>
          </a:xfrm>
          <a:prstGeom prst="rect">
            <a:avLst/>
          </a:prstGeom>
        </p:spPr>
        <p:txBody>
          <a:bodyPr vert="horz" wrap="square" lIns="0" tIns="12065" rIns="0" bIns="0" rtlCol="0">
            <a:spAutoFit/>
          </a:bodyPr>
          <a:lstStyle/>
          <a:p>
            <a:pPr marL="23495">
              <a:lnSpc>
                <a:spcPct val="100000"/>
              </a:lnSpc>
              <a:spcBef>
                <a:spcPts val="95"/>
              </a:spcBef>
            </a:pPr>
            <a:r>
              <a:rPr sz="2800" b="1" spc="-5" dirty="0">
                <a:latin typeface="Times New Roman" panose="02020603050405020304" pitchFamily="18" charset="0"/>
                <a:cs typeface="Times New Roman" panose="02020603050405020304" pitchFamily="18" charset="0"/>
                <a:sym typeface="+mn-ea"/>
              </a:rPr>
              <a:t>TensorFlow</a:t>
            </a:r>
            <a:endParaRPr sz="2000" dirty="0">
              <a:latin typeface="Times New Roman" panose="02020603050405020304"/>
              <a:cs typeface="Times New Roman" panose="02020603050405020304"/>
            </a:endParaRPr>
          </a:p>
          <a:p>
            <a:pPr marL="356870" indent="-287020">
              <a:lnSpc>
                <a:spcPct val="100000"/>
              </a:lnSpc>
              <a:spcBef>
                <a:spcPts val="1435"/>
              </a:spcBef>
              <a:buFont typeface="Wingdings" panose="05000000000000000000"/>
              <a:buChar char=""/>
              <a:tabLst>
                <a:tab pos="357505" algn="l"/>
              </a:tabLst>
            </a:pPr>
            <a:r>
              <a:rPr sz="2400" b="1" dirty="0">
                <a:solidFill>
                  <a:srgbClr val="0000FF"/>
                </a:solidFill>
                <a:latin typeface="Times New Roman" panose="02020603050405020304" pitchFamily="18" charset="0"/>
                <a:cs typeface="Times New Roman" panose="02020603050405020304" pitchFamily="18" charset="0"/>
                <a:sym typeface="+mn-ea"/>
              </a:rPr>
              <a:t>优点</a:t>
            </a:r>
            <a:endParaRPr sz="2400" b="1" dirty="0">
              <a:latin typeface="Times New Roman" panose="02020603050405020304" pitchFamily="18" charset="0"/>
              <a:cs typeface="Times New Roman" panose="02020603050405020304" pitchFamily="18" charset="0"/>
            </a:endParaRPr>
          </a:p>
          <a:p>
            <a:pPr marL="727710" lvl="1" indent="-343535">
              <a:lnSpc>
                <a:spcPct val="100000"/>
              </a:lnSpc>
              <a:spcBef>
                <a:spcPts val="1725"/>
              </a:spcBef>
              <a:buFont typeface="Wingdings" panose="05000000000000000000"/>
              <a:buChar char=""/>
              <a:tabLst>
                <a:tab pos="727710" algn="l"/>
                <a:tab pos="728345" algn="l"/>
              </a:tabLst>
            </a:pPr>
            <a:r>
              <a:rPr sz="2000" dirty="0">
                <a:latin typeface="Times New Roman" panose="02020603050405020304" pitchFamily="18" charset="0"/>
                <a:cs typeface="Times New Roman" panose="02020603050405020304" pitchFamily="18" charset="0"/>
                <a:sym typeface="+mn-ea"/>
              </a:rPr>
              <a:t>自带</a:t>
            </a:r>
            <a:r>
              <a:rPr sz="2000" spc="-10" dirty="0">
                <a:latin typeface="Times New Roman" panose="02020603050405020304" pitchFamily="18" charset="0"/>
                <a:cs typeface="Times New Roman" panose="02020603050405020304" pitchFamily="18" charset="0"/>
                <a:sym typeface="+mn-ea"/>
              </a:rPr>
              <a:t>tensorboard</a:t>
            </a:r>
            <a:r>
              <a:rPr sz="2000" spc="5" dirty="0">
                <a:latin typeface="Times New Roman" panose="02020603050405020304" pitchFamily="18" charset="0"/>
                <a:cs typeface="Times New Roman" panose="02020603050405020304" pitchFamily="18" charset="0"/>
                <a:sym typeface="+mn-ea"/>
              </a:rPr>
              <a:t>可视</a:t>
            </a:r>
            <a:r>
              <a:rPr sz="2000" spc="-10" dirty="0">
                <a:latin typeface="Times New Roman" panose="02020603050405020304" pitchFamily="18" charset="0"/>
                <a:cs typeface="Times New Roman" panose="02020603050405020304" pitchFamily="18" charset="0"/>
                <a:sym typeface="+mn-ea"/>
              </a:rPr>
              <a:t>化</a:t>
            </a:r>
            <a:r>
              <a:rPr sz="2000" spc="5" dirty="0">
                <a:latin typeface="Times New Roman" panose="02020603050405020304" pitchFamily="18" charset="0"/>
                <a:cs typeface="Times New Roman" panose="02020603050405020304" pitchFamily="18" charset="0"/>
                <a:sym typeface="+mn-ea"/>
              </a:rPr>
              <a:t>工具</a:t>
            </a:r>
            <a:r>
              <a:rPr sz="2000" spc="-10" dirty="0">
                <a:latin typeface="Times New Roman" panose="02020603050405020304" pitchFamily="18" charset="0"/>
                <a:cs typeface="Times New Roman" panose="02020603050405020304" pitchFamily="18" charset="0"/>
                <a:sym typeface="+mn-ea"/>
              </a:rPr>
              <a:t>，</a:t>
            </a:r>
            <a:r>
              <a:rPr sz="2000" spc="5" dirty="0">
                <a:latin typeface="Times New Roman" panose="02020603050405020304" pitchFamily="18" charset="0"/>
                <a:cs typeface="Times New Roman" panose="02020603050405020304" pitchFamily="18" charset="0"/>
                <a:sym typeface="+mn-ea"/>
              </a:rPr>
              <a:t>能够</a:t>
            </a:r>
            <a:r>
              <a:rPr sz="2000" spc="-10" dirty="0">
                <a:latin typeface="Times New Roman" panose="02020603050405020304" pitchFamily="18" charset="0"/>
                <a:cs typeface="Times New Roman" panose="02020603050405020304" pitchFamily="18" charset="0"/>
                <a:sym typeface="+mn-ea"/>
              </a:rPr>
              <a:t>让</a:t>
            </a:r>
            <a:r>
              <a:rPr sz="2000" spc="5" dirty="0">
                <a:latin typeface="Times New Roman" panose="02020603050405020304" pitchFamily="18" charset="0"/>
                <a:cs typeface="Times New Roman" panose="02020603050405020304" pitchFamily="18" charset="0"/>
                <a:sym typeface="+mn-ea"/>
              </a:rPr>
              <a:t>用</a:t>
            </a:r>
            <a:r>
              <a:rPr sz="2000" spc="-20" dirty="0">
                <a:latin typeface="Times New Roman" panose="02020603050405020304" pitchFamily="18" charset="0"/>
                <a:cs typeface="Times New Roman" panose="02020603050405020304" pitchFamily="18" charset="0"/>
                <a:sym typeface="+mn-ea"/>
              </a:rPr>
              <a:t>户</a:t>
            </a:r>
            <a:r>
              <a:rPr sz="2000" spc="-10" dirty="0">
                <a:solidFill>
                  <a:srgbClr val="FF0000"/>
                </a:solidFill>
                <a:latin typeface="Times New Roman" panose="02020603050405020304" pitchFamily="18" charset="0"/>
                <a:cs typeface="Times New Roman" panose="02020603050405020304" pitchFamily="18" charset="0"/>
                <a:sym typeface="+mn-ea"/>
              </a:rPr>
              <a:t>实</a:t>
            </a:r>
            <a:r>
              <a:rPr sz="2000" spc="5" dirty="0">
                <a:solidFill>
                  <a:srgbClr val="FF0000"/>
                </a:solidFill>
                <a:latin typeface="Times New Roman" panose="02020603050405020304" pitchFamily="18" charset="0"/>
                <a:cs typeface="Times New Roman" panose="02020603050405020304" pitchFamily="18" charset="0"/>
                <a:sym typeface="+mn-ea"/>
              </a:rPr>
              <a:t>时监</a:t>
            </a:r>
            <a:r>
              <a:rPr sz="2000" spc="-20" dirty="0">
                <a:solidFill>
                  <a:srgbClr val="FF0000"/>
                </a:solidFill>
                <a:latin typeface="Times New Roman" panose="02020603050405020304" pitchFamily="18" charset="0"/>
                <a:cs typeface="Times New Roman" panose="02020603050405020304" pitchFamily="18" charset="0"/>
                <a:sym typeface="+mn-ea"/>
              </a:rPr>
              <a:t>控</a:t>
            </a:r>
            <a:r>
              <a:rPr sz="2000" spc="5" dirty="0">
                <a:solidFill>
                  <a:srgbClr val="FF0000"/>
                </a:solidFill>
                <a:latin typeface="Times New Roman" panose="02020603050405020304" pitchFamily="18" charset="0"/>
                <a:cs typeface="Times New Roman" panose="02020603050405020304" pitchFamily="18" charset="0"/>
                <a:sym typeface="+mn-ea"/>
              </a:rPr>
              <a:t>观察</a:t>
            </a:r>
            <a:r>
              <a:rPr sz="2000" spc="-20" dirty="0">
                <a:solidFill>
                  <a:srgbClr val="FF0000"/>
                </a:solidFill>
                <a:latin typeface="Times New Roman" panose="02020603050405020304" pitchFamily="18" charset="0"/>
                <a:cs typeface="Times New Roman" panose="02020603050405020304" pitchFamily="18" charset="0"/>
                <a:sym typeface="+mn-ea"/>
              </a:rPr>
              <a:t>训</a:t>
            </a:r>
            <a:r>
              <a:rPr sz="2000" spc="5" dirty="0">
                <a:solidFill>
                  <a:srgbClr val="FF0000"/>
                </a:solidFill>
                <a:latin typeface="Times New Roman" panose="02020603050405020304" pitchFamily="18" charset="0"/>
                <a:cs typeface="Times New Roman" panose="02020603050405020304" pitchFamily="18" charset="0"/>
                <a:sym typeface="+mn-ea"/>
              </a:rPr>
              <a:t>练过程</a:t>
            </a:r>
            <a:endParaRPr sz="2000" dirty="0">
              <a:latin typeface="Times New Roman" panose="02020603050405020304" pitchFamily="18" charset="0"/>
              <a:cs typeface="Times New Roman" panose="02020603050405020304" pitchFamily="18" charset="0"/>
            </a:endParaRPr>
          </a:p>
          <a:p>
            <a:pPr marL="727710" lvl="1" indent="-343535">
              <a:lnSpc>
                <a:spcPct val="100000"/>
              </a:lnSpc>
              <a:spcBef>
                <a:spcPts val="1200"/>
              </a:spcBef>
              <a:buFont typeface="Wingdings" panose="05000000000000000000"/>
              <a:buChar char=""/>
              <a:tabLst>
                <a:tab pos="727710" algn="l"/>
                <a:tab pos="728345" algn="l"/>
              </a:tabLst>
            </a:pPr>
            <a:r>
              <a:rPr sz="2000" dirty="0">
                <a:latin typeface="Times New Roman" panose="02020603050405020304" pitchFamily="18" charset="0"/>
                <a:cs typeface="Times New Roman" panose="02020603050405020304" pitchFamily="18" charset="0"/>
                <a:sym typeface="+mn-ea"/>
              </a:rPr>
              <a:t>拥有大量的开发者，有</a:t>
            </a:r>
            <a:r>
              <a:rPr sz="2000" spc="-15" dirty="0">
                <a:latin typeface="Times New Roman" panose="02020603050405020304" pitchFamily="18" charset="0"/>
                <a:cs typeface="Times New Roman" panose="02020603050405020304" pitchFamily="18" charset="0"/>
                <a:sym typeface="+mn-ea"/>
              </a:rPr>
              <a:t>详</a:t>
            </a:r>
            <a:r>
              <a:rPr sz="2000" dirty="0">
                <a:latin typeface="Times New Roman" panose="02020603050405020304" pitchFamily="18" charset="0"/>
                <a:cs typeface="Times New Roman" panose="02020603050405020304" pitchFamily="18" charset="0"/>
                <a:sym typeface="+mn-ea"/>
              </a:rPr>
              <a:t>细的</a:t>
            </a:r>
            <a:r>
              <a:rPr sz="2000" spc="-15" dirty="0">
                <a:latin typeface="Times New Roman" panose="02020603050405020304" pitchFamily="18" charset="0"/>
                <a:cs typeface="Times New Roman" panose="02020603050405020304" pitchFamily="18" charset="0"/>
                <a:sym typeface="+mn-ea"/>
              </a:rPr>
              <a:t>说</a:t>
            </a:r>
            <a:r>
              <a:rPr sz="2000" dirty="0">
                <a:latin typeface="Times New Roman" panose="02020603050405020304" pitchFamily="18" charset="0"/>
                <a:cs typeface="Times New Roman" panose="02020603050405020304" pitchFamily="18" charset="0"/>
                <a:sym typeface="+mn-ea"/>
              </a:rPr>
              <a:t>明文</a:t>
            </a:r>
            <a:r>
              <a:rPr sz="2000" spc="-15" dirty="0">
                <a:latin typeface="Times New Roman" panose="02020603050405020304" pitchFamily="18" charset="0"/>
                <a:cs typeface="Times New Roman" panose="02020603050405020304" pitchFamily="18" charset="0"/>
                <a:sym typeface="+mn-ea"/>
              </a:rPr>
              <a:t>档</a:t>
            </a:r>
            <a:r>
              <a:rPr sz="2000" dirty="0">
                <a:latin typeface="Times New Roman" panose="02020603050405020304" pitchFamily="18" charset="0"/>
                <a:cs typeface="Times New Roman" panose="02020603050405020304" pitchFamily="18" charset="0"/>
                <a:sym typeface="+mn-ea"/>
              </a:rPr>
              <a:t>、可</a:t>
            </a:r>
            <a:r>
              <a:rPr sz="2000" spc="-15" dirty="0">
                <a:latin typeface="Times New Roman" panose="02020603050405020304" pitchFamily="18" charset="0"/>
                <a:cs typeface="Times New Roman" panose="02020603050405020304" pitchFamily="18" charset="0"/>
                <a:sym typeface="+mn-ea"/>
              </a:rPr>
              <a:t>查</a:t>
            </a:r>
            <a:r>
              <a:rPr sz="2000" dirty="0">
                <a:latin typeface="Times New Roman" panose="02020603050405020304" pitchFamily="18" charset="0"/>
                <a:cs typeface="Times New Roman" panose="02020603050405020304" pitchFamily="18" charset="0"/>
                <a:sym typeface="+mn-ea"/>
              </a:rPr>
              <a:t>询资</a:t>
            </a:r>
            <a:r>
              <a:rPr sz="2000" spc="-15" dirty="0">
                <a:latin typeface="Times New Roman" panose="02020603050405020304" pitchFamily="18" charset="0"/>
                <a:cs typeface="Times New Roman" panose="02020603050405020304" pitchFamily="18" charset="0"/>
                <a:sym typeface="+mn-ea"/>
              </a:rPr>
              <a:t>料</a:t>
            </a:r>
            <a:r>
              <a:rPr sz="2000" dirty="0">
                <a:latin typeface="Times New Roman" panose="02020603050405020304" pitchFamily="18" charset="0"/>
                <a:cs typeface="Times New Roman" panose="02020603050405020304" pitchFamily="18" charset="0"/>
                <a:sym typeface="+mn-ea"/>
              </a:rPr>
              <a:t>多</a:t>
            </a:r>
            <a:endParaRPr sz="2000" dirty="0">
              <a:latin typeface="Times New Roman" panose="02020603050405020304" pitchFamily="18" charset="0"/>
              <a:cs typeface="Times New Roman" panose="02020603050405020304" pitchFamily="18" charset="0"/>
            </a:endParaRPr>
          </a:p>
          <a:p>
            <a:pPr marL="727710" lvl="1" indent="-343535">
              <a:lnSpc>
                <a:spcPct val="100000"/>
              </a:lnSpc>
              <a:spcBef>
                <a:spcPts val="1200"/>
              </a:spcBef>
              <a:buFont typeface="Wingdings" panose="05000000000000000000"/>
              <a:buChar char=""/>
              <a:tabLst>
                <a:tab pos="727710" algn="l"/>
                <a:tab pos="728345" algn="l"/>
              </a:tabLst>
            </a:pPr>
            <a:r>
              <a:rPr sz="2000" dirty="0">
                <a:latin typeface="Times New Roman" panose="02020603050405020304" pitchFamily="18" charset="0"/>
                <a:cs typeface="Times New Roman" panose="02020603050405020304" pitchFamily="18" charset="0"/>
                <a:sym typeface="+mn-ea"/>
              </a:rPr>
              <a:t>支</a:t>
            </a:r>
            <a:r>
              <a:rPr sz="2000" spc="-5" dirty="0">
                <a:latin typeface="Times New Roman" panose="02020603050405020304" pitchFamily="18" charset="0"/>
                <a:cs typeface="Times New Roman" panose="02020603050405020304" pitchFamily="18" charset="0"/>
                <a:sym typeface="+mn-ea"/>
              </a:rPr>
              <a:t>持</a:t>
            </a:r>
            <a:r>
              <a:rPr sz="2000" dirty="0">
                <a:solidFill>
                  <a:srgbClr val="FF0000"/>
                </a:solidFill>
                <a:latin typeface="Times New Roman" panose="02020603050405020304" pitchFamily="18" charset="0"/>
                <a:cs typeface="Times New Roman" panose="02020603050405020304" pitchFamily="18" charset="0"/>
                <a:sym typeface="+mn-ea"/>
              </a:rPr>
              <a:t>多</a:t>
            </a:r>
            <a:r>
              <a:rPr sz="2000" spc="-5" dirty="0">
                <a:solidFill>
                  <a:srgbClr val="FF0000"/>
                </a:solidFill>
                <a:latin typeface="Times New Roman" panose="02020603050405020304" pitchFamily="18" charset="0"/>
                <a:cs typeface="Times New Roman" panose="02020603050405020304" pitchFamily="18" charset="0"/>
                <a:sym typeface="+mn-ea"/>
              </a:rPr>
              <a:t>GPU</a:t>
            </a:r>
            <a:r>
              <a:rPr sz="2000" dirty="0">
                <a:solidFill>
                  <a:srgbClr val="FF0000"/>
                </a:solidFill>
                <a:latin typeface="Times New Roman" panose="02020603050405020304" pitchFamily="18" charset="0"/>
                <a:cs typeface="Times New Roman" panose="02020603050405020304" pitchFamily="18" charset="0"/>
                <a:sym typeface="+mn-ea"/>
              </a:rPr>
              <a:t>、分布式</a:t>
            </a:r>
            <a:r>
              <a:rPr sz="2000" spc="-15" dirty="0">
                <a:solidFill>
                  <a:srgbClr val="FF0000"/>
                </a:solidFill>
                <a:latin typeface="Times New Roman" panose="02020603050405020304" pitchFamily="18" charset="0"/>
                <a:cs typeface="Times New Roman" panose="02020603050405020304" pitchFamily="18" charset="0"/>
                <a:sym typeface="+mn-ea"/>
              </a:rPr>
              <a:t>训</a:t>
            </a:r>
            <a:r>
              <a:rPr sz="2000" dirty="0">
                <a:solidFill>
                  <a:srgbClr val="FF0000"/>
                </a:solidFill>
                <a:latin typeface="Times New Roman" panose="02020603050405020304" pitchFamily="18" charset="0"/>
                <a:cs typeface="Times New Roman" panose="02020603050405020304" pitchFamily="18" charset="0"/>
                <a:sym typeface="+mn-ea"/>
              </a:rPr>
              <a:t>练，</a:t>
            </a:r>
            <a:r>
              <a:rPr sz="2000" spc="-15" dirty="0">
                <a:solidFill>
                  <a:srgbClr val="FF0000"/>
                </a:solidFill>
                <a:latin typeface="Times New Roman" panose="02020603050405020304" pitchFamily="18" charset="0"/>
                <a:cs typeface="Times New Roman" panose="02020603050405020304" pitchFamily="18" charset="0"/>
                <a:sym typeface="+mn-ea"/>
              </a:rPr>
              <a:t>跨</a:t>
            </a:r>
            <a:r>
              <a:rPr sz="2000" dirty="0">
                <a:solidFill>
                  <a:srgbClr val="FF0000"/>
                </a:solidFill>
                <a:latin typeface="Times New Roman" panose="02020603050405020304" pitchFamily="18" charset="0"/>
                <a:cs typeface="Times New Roman" panose="02020603050405020304" pitchFamily="18" charset="0"/>
                <a:sym typeface="+mn-ea"/>
              </a:rPr>
              <a:t>平台</a:t>
            </a:r>
            <a:r>
              <a:rPr sz="2000" spc="-15" dirty="0">
                <a:solidFill>
                  <a:srgbClr val="FF0000"/>
                </a:solidFill>
                <a:latin typeface="Times New Roman" panose="02020603050405020304" pitchFamily="18" charset="0"/>
                <a:cs typeface="Times New Roman" panose="02020603050405020304" pitchFamily="18" charset="0"/>
                <a:sym typeface="+mn-ea"/>
              </a:rPr>
              <a:t>运</a:t>
            </a:r>
            <a:r>
              <a:rPr sz="2000" dirty="0">
                <a:solidFill>
                  <a:srgbClr val="FF0000"/>
                </a:solidFill>
                <a:latin typeface="Times New Roman" panose="02020603050405020304" pitchFamily="18" charset="0"/>
                <a:cs typeface="Times New Roman" panose="02020603050405020304" pitchFamily="18" charset="0"/>
                <a:sym typeface="+mn-ea"/>
              </a:rPr>
              <a:t>行能</a:t>
            </a:r>
            <a:r>
              <a:rPr sz="2000" spc="-15" dirty="0">
                <a:solidFill>
                  <a:srgbClr val="FF0000"/>
                </a:solidFill>
                <a:latin typeface="Times New Roman" panose="02020603050405020304" pitchFamily="18" charset="0"/>
                <a:cs typeface="Times New Roman" panose="02020603050405020304" pitchFamily="18" charset="0"/>
                <a:sym typeface="+mn-ea"/>
              </a:rPr>
              <a:t>力</a:t>
            </a:r>
            <a:r>
              <a:rPr sz="2000" dirty="0">
                <a:solidFill>
                  <a:srgbClr val="FF0000"/>
                </a:solidFill>
                <a:latin typeface="Times New Roman" panose="02020603050405020304" pitchFamily="18" charset="0"/>
                <a:cs typeface="Times New Roman" panose="02020603050405020304" pitchFamily="18" charset="0"/>
                <a:sym typeface="+mn-ea"/>
              </a:rPr>
              <a:t>强</a:t>
            </a:r>
            <a:endParaRPr sz="2000" dirty="0">
              <a:latin typeface="Times New Roman" panose="02020603050405020304" pitchFamily="18" charset="0"/>
              <a:cs typeface="Times New Roman" panose="02020603050405020304" pitchFamily="18" charset="0"/>
            </a:endParaRPr>
          </a:p>
          <a:p>
            <a:pPr marL="727710" lvl="1" indent="-343535">
              <a:lnSpc>
                <a:spcPct val="100000"/>
              </a:lnSpc>
              <a:spcBef>
                <a:spcPts val="1200"/>
              </a:spcBef>
              <a:buFont typeface="Wingdings" panose="05000000000000000000"/>
              <a:buChar char=""/>
              <a:tabLst>
                <a:tab pos="727710" algn="l"/>
                <a:tab pos="728345" algn="l"/>
              </a:tabLst>
            </a:pPr>
            <a:r>
              <a:rPr sz="2000" dirty="0">
                <a:latin typeface="Times New Roman" panose="02020603050405020304" pitchFamily="18" charset="0"/>
                <a:cs typeface="Times New Roman" panose="02020603050405020304" pitchFamily="18" charset="0"/>
                <a:sym typeface="+mn-ea"/>
              </a:rPr>
              <a:t>具备不局限于深度学习</a:t>
            </a:r>
            <a:r>
              <a:rPr sz="2000" spc="-10" dirty="0">
                <a:latin typeface="Times New Roman" panose="02020603050405020304" pitchFamily="18" charset="0"/>
                <a:cs typeface="Times New Roman" panose="02020603050405020304" pitchFamily="18" charset="0"/>
                <a:sym typeface="+mn-ea"/>
              </a:rPr>
              <a:t>的</a:t>
            </a:r>
            <a:r>
              <a:rPr sz="2000" dirty="0">
                <a:latin typeface="Times New Roman" panose="02020603050405020304" pitchFamily="18" charset="0"/>
                <a:cs typeface="Times New Roman" panose="02020603050405020304" pitchFamily="18" charset="0"/>
                <a:sym typeface="+mn-ea"/>
              </a:rPr>
              <a:t>多种</a:t>
            </a:r>
            <a:r>
              <a:rPr sz="2000" spc="-10" dirty="0">
                <a:latin typeface="Times New Roman" panose="02020603050405020304" pitchFamily="18" charset="0"/>
                <a:cs typeface="Times New Roman" panose="02020603050405020304" pitchFamily="18" charset="0"/>
                <a:sym typeface="+mn-ea"/>
              </a:rPr>
              <a:t>用</a:t>
            </a:r>
            <a:r>
              <a:rPr sz="2000" dirty="0">
                <a:latin typeface="Times New Roman" panose="02020603050405020304" pitchFamily="18" charset="0"/>
                <a:cs typeface="Times New Roman" panose="02020603050405020304" pitchFamily="18" charset="0"/>
                <a:sym typeface="+mn-ea"/>
              </a:rPr>
              <a:t>途</a:t>
            </a:r>
            <a:r>
              <a:rPr sz="2000" spc="5" dirty="0">
                <a:latin typeface="Times New Roman" panose="02020603050405020304" pitchFamily="18" charset="0"/>
                <a:cs typeface="Times New Roman" panose="02020603050405020304" pitchFamily="18" charset="0"/>
                <a:sym typeface="+mn-ea"/>
              </a:rPr>
              <a:t>，</a:t>
            </a:r>
            <a:r>
              <a:rPr sz="2000" spc="-10" dirty="0">
                <a:solidFill>
                  <a:srgbClr val="FF0000"/>
                </a:solidFill>
                <a:latin typeface="Times New Roman" panose="02020603050405020304" pitchFamily="18" charset="0"/>
                <a:cs typeface="Times New Roman" panose="02020603050405020304" pitchFamily="18" charset="0"/>
                <a:sym typeface="+mn-ea"/>
              </a:rPr>
              <a:t>还</a:t>
            </a:r>
            <a:r>
              <a:rPr sz="2000" spc="5" dirty="0">
                <a:solidFill>
                  <a:srgbClr val="FF0000"/>
                </a:solidFill>
                <a:latin typeface="Times New Roman" panose="02020603050405020304" pitchFamily="18" charset="0"/>
                <a:cs typeface="Times New Roman" panose="02020603050405020304" pitchFamily="18" charset="0"/>
                <a:sym typeface="+mn-ea"/>
              </a:rPr>
              <a:t>有支</a:t>
            </a:r>
            <a:r>
              <a:rPr sz="2000" spc="-20" dirty="0">
                <a:solidFill>
                  <a:srgbClr val="FF0000"/>
                </a:solidFill>
                <a:latin typeface="Times New Roman" panose="02020603050405020304" pitchFamily="18" charset="0"/>
                <a:cs typeface="Times New Roman" panose="02020603050405020304" pitchFamily="18" charset="0"/>
                <a:sym typeface="+mn-ea"/>
              </a:rPr>
              <a:t>持</a:t>
            </a:r>
            <a:r>
              <a:rPr sz="2000" spc="5" dirty="0">
                <a:solidFill>
                  <a:srgbClr val="FF0000"/>
                </a:solidFill>
                <a:latin typeface="Times New Roman" panose="02020603050405020304" pitchFamily="18" charset="0"/>
                <a:cs typeface="Times New Roman" panose="02020603050405020304" pitchFamily="18" charset="0"/>
                <a:sym typeface="+mn-ea"/>
              </a:rPr>
              <a:t>强化</a:t>
            </a:r>
            <a:r>
              <a:rPr sz="2000" spc="-20" dirty="0">
                <a:solidFill>
                  <a:srgbClr val="FF0000"/>
                </a:solidFill>
                <a:latin typeface="Times New Roman" panose="02020603050405020304" pitchFamily="18" charset="0"/>
                <a:cs typeface="Times New Roman" panose="02020603050405020304" pitchFamily="18" charset="0"/>
                <a:sym typeface="+mn-ea"/>
              </a:rPr>
              <a:t>学</a:t>
            </a:r>
            <a:r>
              <a:rPr sz="2000" spc="5" dirty="0">
                <a:solidFill>
                  <a:srgbClr val="FF0000"/>
                </a:solidFill>
                <a:latin typeface="Times New Roman" panose="02020603050405020304" pitchFamily="18" charset="0"/>
                <a:cs typeface="Times New Roman" panose="02020603050405020304" pitchFamily="18" charset="0"/>
                <a:sym typeface="+mn-ea"/>
              </a:rPr>
              <a:t>习和</a:t>
            </a:r>
            <a:r>
              <a:rPr sz="2000" spc="-20" dirty="0">
                <a:solidFill>
                  <a:srgbClr val="FF0000"/>
                </a:solidFill>
                <a:latin typeface="Times New Roman" panose="02020603050405020304" pitchFamily="18" charset="0"/>
                <a:cs typeface="Times New Roman" panose="02020603050405020304" pitchFamily="18" charset="0"/>
                <a:sym typeface="+mn-ea"/>
              </a:rPr>
              <a:t>其</a:t>
            </a:r>
            <a:r>
              <a:rPr sz="2000" spc="5" dirty="0">
                <a:solidFill>
                  <a:srgbClr val="FF0000"/>
                </a:solidFill>
                <a:latin typeface="Times New Roman" panose="02020603050405020304" pitchFamily="18" charset="0"/>
                <a:cs typeface="Times New Roman" panose="02020603050405020304" pitchFamily="18" charset="0"/>
                <a:sym typeface="+mn-ea"/>
              </a:rPr>
              <a:t>他算</a:t>
            </a:r>
            <a:r>
              <a:rPr sz="2000" spc="-20" dirty="0">
                <a:solidFill>
                  <a:srgbClr val="FF0000"/>
                </a:solidFill>
                <a:latin typeface="Times New Roman" panose="02020603050405020304" pitchFamily="18" charset="0"/>
                <a:cs typeface="Times New Roman" panose="02020603050405020304" pitchFamily="18" charset="0"/>
                <a:sym typeface="+mn-ea"/>
              </a:rPr>
              <a:t>法</a:t>
            </a:r>
            <a:r>
              <a:rPr sz="2000" spc="5" dirty="0">
                <a:solidFill>
                  <a:srgbClr val="FF0000"/>
                </a:solidFill>
                <a:latin typeface="Times New Roman" panose="02020603050405020304" pitchFamily="18" charset="0"/>
                <a:cs typeface="Times New Roman" panose="02020603050405020304" pitchFamily="18" charset="0"/>
                <a:sym typeface="+mn-ea"/>
              </a:rPr>
              <a:t>的工具</a:t>
            </a:r>
            <a:endParaRPr sz="2000" dirty="0">
              <a:latin typeface="Times New Roman" panose="02020603050405020304" pitchFamily="18" charset="0"/>
              <a:cs typeface="Times New Roman" panose="02020603050405020304" pitchFamily="18" charset="0"/>
            </a:endParaRPr>
          </a:p>
          <a:p>
            <a:pPr marL="356870" indent="-287020">
              <a:lnSpc>
                <a:spcPct val="100000"/>
              </a:lnSpc>
              <a:spcBef>
                <a:spcPts val="1460"/>
              </a:spcBef>
              <a:buFont typeface="Wingdings" panose="05000000000000000000"/>
              <a:buChar char=""/>
              <a:tabLst>
                <a:tab pos="357505" algn="l"/>
              </a:tabLst>
            </a:pPr>
            <a:r>
              <a:rPr sz="2400" b="1" dirty="0">
                <a:solidFill>
                  <a:srgbClr val="0000FF"/>
                </a:solidFill>
                <a:latin typeface="Times New Roman" panose="02020603050405020304" pitchFamily="18" charset="0"/>
                <a:cs typeface="Times New Roman" panose="02020603050405020304" pitchFamily="18" charset="0"/>
                <a:sym typeface="+mn-ea"/>
              </a:rPr>
              <a:t>缺点</a:t>
            </a:r>
            <a:endParaRPr sz="2400" b="1" dirty="0">
              <a:latin typeface="Times New Roman" panose="02020603050405020304" pitchFamily="18" charset="0"/>
              <a:cs typeface="Times New Roman" panose="02020603050405020304" pitchFamily="18" charset="0"/>
            </a:endParaRPr>
          </a:p>
          <a:p>
            <a:pPr marL="727710" lvl="1" indent="-343535">
              <a:lnSpc>
                <a:spcPct val="100000"/>
              </a:lnSpc>
              <a:spcBef>
                <a:spcPts val="2165"/>
              </a:spcBef>
              <a:buFont typeface="Wingdings" panose="05000000000000000000"/>
              <a:buChar char=""/>
              <a:tabLst>
                <a:tab pos="727710" algn="l"/>
                <a:tab pos="728345" algn="l"/>
              </a:tabLst>
            </a:pPr>
            <a:r>
              <a:rPr sz="2000" dirty="0">
                <a:latin typeface="Times New Roman" panose="02020603050405020304" pitchFamily="18" charset="0"/>
                <a:cs typeface="Times New Roman" panose="02020603050405020304" pitchFamily="18" charset="0"/>
                <a:sym typeface="+mn-ea"/>
              </a:rPr>
              <a:t>频繁变动的接口</a:t>
            </a:r>
            <a:endParaRPr sz="2000" dirty="0">
              <a:latin typeface="Times New Roman" panose="02020603050405020304" pitchFamily="18" charset="0"/>
              <a:cs typeface="Times New Roman" panose="02020603050405020304" pitchFamily="18" charset="0"/>
            </a:endParaRPr>
          </a:p>
          <a:p>
            <a:pPr marL="727710" lvl="1" indent="-343535">
              <a:lnSpc>
                <a:spcPct val="100000"/>
              </a:lnSpc>
              <a:spcBef>
                <a:spcPts val="1200"/>
              </a:spcBef>
              <a:buFont typeface="Wingdings" panose="05000000000000000000"/>
              <a:buChar char=""/>
              <a:tabLst>
                <a:tab pos="727710" algn="l"/>
                <a:tab pos="728345" algn="l"/>
              </a:tabLst>
            </a:pPr>
            <a:r>
              <a:rPr sz="2000" dirty="0">
                <a:latin typeface="Times New Roman" panose="02020603050405020304" pitchFamily="18" charset="0"/>
                <a:cs typeface="Times New Roman" panose="02020603050405020304" pitchFamily="18" charset="0"/>
                <a:sym typeface="+mn-ea"/>
              </a:rPr>
              <a:t>接口设计过于晦涩难懂</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5" name="object 4"/>
          <p:cNvSpPr txBox="1"/>
          <p:nvPr/>
        </p:nvSpPr>
        <p:spPr>
          <a:xfrm>
            <a:off x="167640" y="726440"/>
            <a:ext cx="8808720" cy="5140960"/>
          </a:xfrm>
          <a:prstGeom prst="rect">
            <a:avLst/>
          </a:prstGeom>
        </p:spPr>
        <p:txBody>
          <a:bodyPr vert="horz" wrap="square" lIns="0" tIns="12065" rIns="0" bIns="0" rtlCol="0">
            <a:spAutoFit/>
          </a:bodyPr>
          <a:lstStyle/>
          <a:p>
            <a:pPr marL="23495">
              <a:lnSpc>
                <a:spcPct val="100000"/>
              </a:lnSpc>
              <a:spcBef>
                <a:spcPts val="95"/>
              </a:spcBef>
            </a:pPr>
            <a:r>
              <a:rPr sz="2800" b="1" spc="-5" dirty="0">
                <a:latin typeface="Times New Roman" panose="02020603050405020304" pitchFamily="18" charset="0"/>
                <a:cs typeface="Times New Roman" panose="02020603050405020304" pitchFamily="18" charset="0"/>
                <a:sym typeface="+mn-ea"/>
              </a:rPr>
              <a:t>Keras</a:t>
            </a:r>
            <a:endParaRPr sz="2000" dirty="0">
              <a:latin typeface="Times New Roman" panose="02020603050405020304"/>
              <a:cs typeface="Times New Roman" panose="02020603050405020304"/>
            </a:endParaRPr>
          </a:p>
          <a:p>
            <a:pPr marL="355600" marR="5080" indent="-343535" algn="just">
              <a:lnSpc>
                <a:spcPct val="150000"/>
              </a:lnSpc>
              <a:spcBef>
                <a:spcPts val="300"/>
              </a:spcBef>
              <a:spcAft>
                <a:spcPts val="0"/>
              </a:spcAft>
              <a:buFont typeface="Wingdings" panose="05000000000000000000"/>
              <a:buChar char=""/>
              <a:tabLst>
                <a:tab pos="356235" algn="l"/>
              </a:tabLst>
            </a:pPr>
            <a:r>
              <a:rPr sz="2000" spc="-5" dirty="0">
                <a:latin typeface="Times New Roman" panose="02020603050405020304" pitchFamily="18" charset="0"/>
                <a:cs typeface="Times New Roman" panose="02020603050405020304" pitchFamily="18" charset="0"/>
                <a:sym typeface="+mn-ea"/>
              </a:rPr>
              <a:t>Keras</a:t>
            </a:r>
            <a:r>
              <a:rPr sz="2000" dirty="0">
                <a:latin typeface="Times New Roman" panose="02020603050405020304" pitchFamily="18" charset="0"/>
                <a:cs typeface="Times New Roman" panose="02020603050405020304" pitchFamily="18" charset="0"/>
                <a:sym typeface="+mn-ea"/>
              </a:rPr>
              <a:t>于</a:t>
            </a:r>
            <a:r>
              <a:rPr sz="2000" spc="-5" dirty="0">
                <a:latin typeface="Times New Roman" panose="02020603050405020304" pitchFamily="18" charset="0"/>
                <a:cs typeface="Times New Roman" panose="02020603050405020304" pitchFamily="18" charset="0"/>
                <a:sym typeface="+mn-ea"/>
              </a:rPr>
              <a:t>2015</a:t>
            </a:r>
            <a:r>
              <a:rPr sz="2000" dirty="0">
                <a:latin typeface="Times New Roman" panose="02020603050405020304" pitchFamily="18" charset="0"/>
                <a:cs typeface="Times New Roman" panose="02020603050405020304" pitchFamily="18" charset="0"/>
                <a:sym typeface="+mn-ea"/>
              </a:rPr>
              <a:t>年3</a:t>
            </a:r>
            <a:r>
              <a:rPr sz="2000" spc="-10" dirty="0">
                <a:latin typeface="Times New Roman" panose="02020603050405020304" pitchFamily="18" charset="0"/>
                <a:cs typeface="Times New Roman" panose="02020603050405020304" pitchFamily="18" charset="0"/>
                <a:sym typeface="+mn-ea"/>
              </a:rPr>
              <a:t>月</a:t>
            </a:r>
            <a:r>
              <a:rPr sz="2000" spc="5" dirty="0">
                <a:latin typeface="Times New Roman" panose="02020603050405020304" pitchFamily="18" charset="0"/>
                <a:cs typeface="Times New Roman" panose="02020603050405020304" pitchFamily="18" charset="0"/>
                <a:sym typeface="+mn-ea"/>
              </a:rPr>
              <a:t>首次</a:t>
            </a:r>
            <a:r>
              <a:rPr sz="2000" spc="-20" dirty="0">
                <a:latin typeface="Times New Roman" panose="02020603050405020304" pitchFamily="18" charset="0"/>
                <a:cs typeface="Times New Roman" panose="02020603050405020304" pitchFamily="18" charset="0"/>
                <a:sym typeface="+mn-ea"/>
              </a:rPr>
              <a:t>发</a:t>
            </a:r>
            <a:r>
              <a:rPr sz="2000" spc="5" dirty="0">
                <a:latin typeface="Times New Roman" panose="02020603050405020304" pitchFamily="18" charset="0"/>
                <a:cs typeface="Times New Roman" panose="02020603050405020304" pitchFamily="18" charset="0"/>
                <a:sym typeface="+mn-ea"/>
              </a:rPr>
              <a:t>布</a:t>
            </a:r>
            <a:r>
              <a:rPr sz="2000" dirty="0">
                <a:latin typeface="Times New Roman" panose="02020603050405020304" pitchFamily="18" charset="0"/>
                <a:cs typeface="Times New Roman" panose="02020603050405020304" pitchFamily="18" charset="0"/>
                <a:sym typeface="+mn-ea"/>
              </a:rPr>
              <a:t>，拥</a:t>
            </a:r>
            <a:r>
              <a:rPr sz="2000" spc="-10" dirty="0">
                <a:latin typeface="Times New Roman" panose="02020603050405020304" pitchFamily="18" charset="0"/>
                <a:cs typeface="Times New Roman" panose="02020603050405020304" pitchFamily="18" charset="0"/>
                <a:sym typeface="+mn-ea"/>
              </a:rPr>
              <a:t>有</a:t>
            </a:r>
            <a:r>
              <a:rPr sz="2000" dirty="0">
                <a:latin typeface="Times New Roman" panose="02020603050405020304" pitchFamily="18" charset="0"/>
                <a:cs typeface="Times New Roman" panose="02020603050405020304" pitchFamily="18" charset="0"/>
                <a:sym typeface="+mn-ea"/>
              </a:rPr>
              <a:t>“</a:t>
            </a:r>
            <a:r>
              <a:rPr sz="2000" spc="-10" dirty="0">
                <a:latin typeface="Times New Roman" panose="02020603050405020304" pitchFamily="18" charset="0"/>
                <a:cs typeface="Times New Roman" panose="02020603050405020304" pitchFamily="18" charset="0"/>
                <a:sym typeface="+mn-ea"/>
              </a:rPr>
              <a:t>为</a:t>
            </a:r>
            <a:r>
              <a:rPr sz="2000" spc="5" dirty="0">
                <a:latin typeface="Times New Roman" panose="02020603050405020304" pitchFamily="18" charset="0"/>
                <a:cs typeface="Times New Roman" panose="02020603050405020304" pitchFamily="18" charset="0"/>
                <a:sym typeface="+mn-ea"/>
              </a:rPr>
              <a:t>人类</a:t>
            </a:r>
            <a:r>
              <a:rPr sz="2000" spc="-5" dirty="0">
                <a:latin typeface="Times New Roman" panose="02020603050405020304" pitchFamily="18" charset="0"/>
                <a:cs typeface="Times New Roman" panose="02020603050405020304" pitchFamily="18" charset="0"/>
                <a:sym typeface="+mn-ea"/>
              </a:rPr>
              <a:t>而</a:t>
            </a:r>
            <a:r>
              <a:rPr sz="2000" spc="-10" dirty="0">
                <a:latin typeface="Times New Roman" panose="02020603050405020304" pitchFamily="18" charset="0"/>
                <a:cs typeface="Times New Roman" panose="02020603050405020304" pitchFamily="18" charset="0"/>
                <a:sym typeface="+mn-ea"/>
              </a:rPr>
              <a:t>不</a:t>
            </a:r>
            <a:r>
              <a:rPr sz="2000" spc="5" dirty="0">
                <a:latin typeface="Times New Roman" panose="02020603050405020304" pitchFamily="18" charset="0"/>
                <a:cs typeface="Times New Roman" panose="02020603050405020304" pitchFamily="18" charset="0"/>
                <a:sym typeface="+mn-ea"/>
              </a:rPr>
              <a:t>是</a:t>
            </a:r>
            <a:r>
              <a:rPr sz="2000" spc="-15" dirty="0">
                <a:latin typeface="Times New Roman" panose="02020603050405020304" pitchFamily="18" charset="0"/>
                <a:cs typeface="Times New Roman" panose="02020603050405020304" pitchFamily="18" charset="0"/>
                <a:sym typeface="+mn-ea"/>
              </a:rPr>
              <a:t>机</a:t>
            </a:r>
            <a:r>
              <a:rPr sz="2000" spc="5" dirty="0">
                <a:latin typeface="Times New Roman" panose="02020603050405020304" pitchFamily="18" charset="0"/>
                <a:cs typeface="Times New Roman" panose="02020603050405020304" pitchFamily="18" charset="0"/>
                <a:sym typeface="+mn-ea"/>
              </a:rPr>
              <a:t>器设</a:t>
            </a:r>
            <a:r>
              <a:rPr sz="2000" spc="-5" dirty="0">
                <a:latin typeface="Times New Roman" panose="02020603050405020304" pitchFamily="18" charset="0"/>
                <a:cs typeface="Times New Roman" panose="02020603050405020304" pitchFamily="18" charset="0"/>
                <a:sym typeface="+mn-ea"/>
              </a:rPr>
              <a:t>计的API”，</a:t>
            </a:r>
            <a:r>
              <a:rPr sz="2000" dirty="0">
                <a:latin typeface="Times New Roman" panose="02020603050405020304" pitchFamily="18" charset="0"/>
                <a:cs typeface="Times New Roman" panose="02020603050405020304" pitchFamily="18" charset="0"/>
                <a:sym typeface="+mn-ea"/>
              </a:rPr>
              <a:t>由</a:t>
            </a:r>
            <a:r>
              <a:rPr sz="2000" spc="-5" dirty="0">
                <a:latin typeface="Times New Roman" panose="02020603050405020304" pitchFamily="18" charset="0"/>
                <a:cs typeface="Times New Roman" panose="02020603050405020304" pitchFamily="18" charset="0"/>
                <a:sym typeface="+mn-ea"/>
              </a:rPr>
              <a:t>Google</a:t>
            </a:r>
            <a:r>
              <a:rPr sz="2000" spc="-10" dirty="0">
                <a:latin typeface="Times New Roman" panose="02020603050405020304" pitchFamily="18" charset="0"/>
                <a:cs typeface="Times New Roman" panose="02020603050405020304" pitchFamily="18" charset="0"/>
                <a:sym typeface="+mn-ea"/>
              </a:rPr>
              <a:t>的</a:t>
            </a:r>
            <a:r>
              <a:rPr sz="2000" dirty="0">
                <a:latin typeface="Times New Roman" panose="02020603050405020304" pitchFamily="18" charset="0"/>
                <a:cs typeface="Times New Roman" panose="02020603050405020304" pitchFamily="18" charset="0"/>
                <a:sym typeface="+mn-ea"/>
              </a:rPr>
              <a:t>Francis</a:t>
            </a:r>
            <a:r>
              <a:rPr sz="2000" spc="25" dirty="0">
                <a:latin typeface="Times New Roman" panose="02020603050405020304" pitchFamily="18" charset="0"/>
                <a:cs typeface="Times New Roman" panose="02020603050405020304" pitchFamily="18" charset="0"/>
                <a:sym typeface="+mn-ea"/>
              </a:rPr>
              <a:t> </a:t>
            </a:r>
            <a:r>
              <a:rPr sz="2000" spc="-10" dirty="0">
                <a:latin typeface="Times New Roman" panose="02020603050405020304" pitchFamily="18" charset="0"/>
                <a:cs typeface="Times New Roman" panose="02020603050405020304" pitchFamily="18" charset="0"/>
                <a:sym typeface="+mn-ea"/>
              </a:rPr>
              <a:t>Chollet</a:t>
            </a:r>
            <a:r>
              <a:rPr sz="2000" spc="5" dirty="0">
                <a:latin typeface="Times New Roman" panose="02020603050405020304" pitchFamily="18" charset="0"/>
                <a:cs typeface="Times New Roman" panose="02020603050405020304" pitchFamily="18" charset="0"/>
                <a:sym typeface="+mn-ea"/>
              </a:rPr>
              <a:t>创 </a:t>
            </a:r>
            <a:r>
              <a:rPr sz="2000" spc="70" dirty="0">
                <a:latin typeface="Times New Roman" panose="02020603050405020304" pitchFamily="18" charset="0"/>
                <a:cs typeface="Times New Roman" panose="02020603050405020304" pitchFamily="18" charset="0"/>
                <a:sym typeface="+mn-ea"/>
              </a:rPr>
              <a:t>建与维护</a:t>
            </a:r>
            <a:r>
              <a:rPr sz="2000" spc="60" dirty="0">
                <a:latin typeface="Times New Roman" panose="02020603050405020304" pitchFamily="18" charset="0"/>
                <a:cs typeface="Times New Roman" panose="02020603050405020304" pitchFamily="18" charset="0"/>
                <a:sym typeface="+mn-ea"/>
              </a:rPr>
              <a:t>，</a:t>
            </a:r>
            <a:r>
              <a:rPr sz="2000" spc="70" dirty="0">
                <a:latin typeface="Times New Roman" panose="02020603050405020304" pitchFamily="18" charset="0"/>
                <a:cs typeface="Times New Roman" panose="02020603050405020304" pitchFamily="18" charset="0"/>
                <a:sym typeface="+mn-ea"/>
              </a:rPr>
              <a:t>它是一个</a:t>
            </a:r>
            <a:r>
              <a:rPr sz="2000" spc="55" dirty="0">
                <a:latin typeface="Times New Roman" panose="02020603050405020304" pitchFamily="18" charset="0"/>
                <a:cs typeface="Times New Roman" panose="02020603050405020304" pitchFamily="18" charset="0"/>
                <a:sym typeface="+mn-ea"/>
              </a:rPr>
              <a:t>用</a:t>
            </a:r>
            <a:r>
              <a:rPr sz="2000" spc="70" dirty="0">
                <a:latin typeface="Times New Roman" panose="02020603050405020304" pitchFamily="18" charset="0"/>
                <a:cs typeface="Times New Roman" panose="02020603050405020304" pitchFamily="18" charset="0"/>
                <a:sym typeface="+mn-ea"/>
              </a:rPr>
              <a:t>于快速构</a:t>
            </a:r>
            <a:r>
              <a:rPr sz="2000" spc="55" dirty="0">
                <a:latin typeface="Times New Roman" panose="02020603050405020304" pitchFamily="18" charset="0"/>
                <a:cs typeface="Times New Roman" panose="02020603050405020304" pitchFamily="18" charset="0"/>
                <a:sym typeface="+mn-ea"/>
              </a:rPr>
              <a:t>建</a:t>
            </a:r>
            <a:r>
              <a:rPr sz="2000" spc="70" dirty="0">
                <a:latin typeface="Times New Roman" panose="02020603050405020304" pitchFamily="18" charset="0"/>
                <a:cs typeface="Times New Roman" panose="02020603050405020304" pitchFamily="18" charset="0"/>
                <a:sym typeface="+mn-ea"/>
              </a:rPr>
              <a:t>深度学习</a:t>
            </a:r>
            <a:r>
              <a:rPr sz="2000" spc="55" dirty="0">
                <a:latin typeface="Times New Roman" panose="02020603050405020304" pitchFamily="18" charset="0"/>
                <a:cs typeface="Times New Roman" panose="02020603050405020304" pitchFamily="18" charset="0"/>
                <a:sym typeface="+mn-ea"/>
              </a:rPr>
              <a:t>原</a:t>
            </a:r>
            <a:r>
              <a:rPr sz="2000" spc="70" dirty="0">
                <a:latin typeface="Times New Roman" panose="02020603050405020304" pitchFamily="18" charset="0"/>
                <a:cs typeface="Times New Roman" panose="02020603050405020304" pitchFamily="18" charset="0"/>
                <a:sym typeface="+mn-ea"/>
              </a:rPr>
              <a:t>型</a:t>
            </a:r>
            <a:r>
              <a:rPr sz="2000" spc="105" dirty="0">
                <a:latin typeface="Times New Roman" panose="02020603050405020304" pitchFamily="18" charset="0"/>
                <a:cs typeface="Times New Roman" panose="02020603050405020304" pitchFamily="18" charset="0"/>
                <a:sym typeface="+mn-ea"/>
              </a:rPr>
              <a:t>的</a:t>
            </a:r>
            <a:r>
              <a:rPr sz="2000" spc="70" dirty="0">
                <a:solidFill>
                  <a:srgbClr val="FF0000"/>
                </a:solidFill>
                <a:latin typeface="Times New Roman" panose="02020603050405020304" pitchFamily="18" charset="0"/>
                <a:cs typeface="Times New Roman" panose="02020603050405020304" pitchFamily="18" charset="0"/>
                <a:sym typeface="+mn-ea"/>
              </a:rPr>
              <a:t>高层</a:t>
            </a:r>
            <a:r>
              <a:rPr sz="2000" spc="55" dirty="0">
                <a:solidFill>
                  <a:srgbClr val="FF0000"/>
                </a:solidFill>
                <a:latin typeface="Times New Roman" panose="02020603050405020304" pitchFamily="18" charset="0"/>
                <a:cs typeface="Times New Roman" panose="02020603050405020304" pitchFamily="18" charset="0"/>
                <a:sym typeface="+mn-ea"/>
              </a:rPr>
              <a:t>神</a:t>
            </a:r>
            <a:r>
              <a:rPr sz="2000" spc="70" dirty="0">
                <a:solidFill>
                  <a:srgbClr val="FF0000"/>
                </a:solidFill>
                <a:latin typeface="Times New Roman" panose="02020603050405020304" pitchFamily="18" charset="0"/>
                <a:cs typeface="Times New Roman" panose="02020603050405020304" pitchFamily="18" charset="0"/>
                <a:sym typeface="+mn-ea"/>
              </a:rPr>
              <a:t>经网络库</a:t>
            </a:r>
            <a:r>
              <a:rPr sz="2000" spc="60" dirty="0">
                <a:latin typeface="Times New Roman" panose="02020603050405020304" pitchFamily="18" charset="0"/>
                <a:cs typeface="Times New Roman" panose="02020603050405020304" pitchFamily="18" charset="0"/>
                <a:sym typeface="+mn-ea"/>
              </a:rPr>
              <a:t>，</a:t>
            </a:r>
            <a:r>
              <a:rPr sz="2000" spc="70" dirty="0">
                <a:latin typeface="Times New Roman" panose="02020603050405020304" pitchFamily="18" charset="0"/>
                <a:cs typeface="Times New Roman" panose="02020603050405020304" pitchFamily="18" charset="0"/>
                <a:sym typeface="+mn-ea"/>
              </a:rPr>
              <a:t>由纯</a:t>
            </a:r>
            <a:r>
              <a:rPr sz="2000" spc="10" dirty="0">
                <a:latin typeface="Times New Roman" panose="02020603050405020304" pitchFamily="18" charset="0"/>
                <a:cs typeface="Times New Roman" panose="02020603050405020304" pitchFamily="18" charset="0"/>
                <a:sym typeface="+mn-ea"/>
              </a:rPr>
              <a:t>Python</a:t>
            </a:r>
            <a:r>
              <a:rPr sz="2000" spc="55" dirty="0">
                <a:latin typeface="Times New Roman" panose="02020603050405020304" pitchFamily="18" charset="0"/>
                <a:cs typeface="Times New Roman" panose="02020603050405020304" pitchFamily="18" charset="0"/>
                <a:sym typeface="+mn-ea"/>
              </a:rPr>
              <a:t>编</a:t>
            </a:r>
            <a:r>
              <a:rPr sz="2000" spc="70" dirty="0">
                <a:latin typeface="Times New Roman" panose="02020603050405020304" pitchFamily="18" charset="0"/>
                <a:cs typeface="Times New Roman" panose="02020603050405020304" pitchFamily="18" charset="0"/>
                <a:sym typeface="+mn-ea"/>
              </a:rPr>
              <a:t>写而</a:t>
            </a:r>
            <a:r>
              <a:rPr sz="2000" spc="65" dirty="0">
                <a:latin typeface="Times New Roman" panose="02020603050405020304" pitchFamily="18" charset="0"/>
                <a:cs typeface="Times New Roman" panose="02020603050405020304" pitchFamily="18" charset="0"/>
                <a:sym typeface="+mn-ea"/>
              </a:rPr>
              <a:t>成</a:t>
            </a:r>
            <a:r>
              <a:rPr sz="2000" spc="60" dirty="0">
                <a:latin typeface="Times New Roman" panose="02020603050405020304" pitchFamily="18" charset="0"/>
                <a:cs typeface="Times New Roman" panose="02020603050405020304" pitchFamily="18" charset="0"/>
                <a:sym typeface="+mn-ea"/>
              </a:rPr>
              <a:t>，</a:t>
            </a:r>
            <a:r>
              <a:rPr sz="2000" dirty="0">
                <a:latin typeface="Times New Roman" panose="02020603050405020304" pitchFamily="18" charset="0"/>
                <a:cs typeface="Times New Roman" panose="02020603050405020304" pitchFamily="18" charset="0"/>
                <a:sym typeface="+mn-ea"/>
              </a:rPr>
              <a:t>以</a:t>
            </a:r>
            <a:r>
              <a:rPr sz="2000" spc="-5" dirty="0">
                <a:latin typeface="Times New Roman" panose="02020603050405020304" pitchFamily="18" charset="0"/>
                <a:cs typeface="Times New Roman" panose="02020603050405020304" pitchFamily="18" charset="0"/>
                <a:sym typeface="+mn-ea"/>
              </a:rPr>
              <a:t>TensorFlow，CNTK，Theano</a:t>
            </a:r>
            <a:r>
              <a:rPr sz="2000" dirty="0">
                <a:latin typeface="Times New Roman" panose="02020603050405020304" pitchFamily="18" charset="0"/>
                <a:cs typeface="Times New Roman" panose="02020603050405020304" pitchFamily="18" charset="0"/>
                <a:sym typeface="+mn-ea"/>
              </a:rPr>
              <a:t>和</a:t>
            </a:r>
            <a:r>
              <a:rPr sz="2000" spc="-5" dirty="0">
                <a:latin typeface="Times New Roman" panose="02020603050405020304" pitchFamily="18" charset="0"/>
                <a:cs typeface="Times New Roman" panose="02020603050405020304" pitchFamily="18" charset="0"/>
                <a:sym typeface="+mn-ea"/>
              </a:rPr>
              <a:t>MXNet</a:t>
            </a:r>
            <a:r>
              <a:rPr sz="2000" spc="-10" dirty="0">
                <a:latin typeface="Times New Roman" panose="02020603050405020304" pitchFamily="18" charset="0"/>
                <a:cs typeface="Times New Roman" panose="02020603050405020304" pitchFamily="18" charset="0"/>
                <a:sym typeface="+mn-ea"/>
              </a:rPr>
              <a:t>为</a:t>
            </a:r>
            <a:r>
              <a:rPr sz="2000" dirty="0">
                <a:latin typeface="Times New Roman" panose="02020603050405020304" pitchFamily="18" charset="0"/>
                <a:cs typeface="Times New Roman" panose="02020603050405020304" pitchFamily="18" charset="0"/>
                <a:sym typeface="+mn-ea"/>
              </a:rPr>
              <a:t>底层</a:t>
            </a:r>
            <a:r>
              <a:rPr sz="2000" spc="5" dirty="0">
                <a:latin typeface="Times New Roman" panose="02020603050405020304" pitchFamily="18" charset="0"/>
                <a:cs typeface="Times New Roman" panose="02020603050405020304" pitchFamily="18" charset="0"/>
                <a:sym typeface="+mn-ea"/>
              </a:rPr>
              <a:t>引</a:t>
            </a:r>
            <a:r>
              <a:rPr sz="2000" spc="-5" dirty="0">
                <a:latin typeface="Times New Roman" panose="02020603050405020304" pitchFamily="18" charset="0"/>
                <a:cs typeface="Times New Roman" panose="02020603050405020304" pitchFamily="18" charset="0"/>
                <a:sym typeface="+mn-ea"/>
              </a:rPr>
              <a:t>擎</a:t>
            </a:r>
            <a:r>
              <a:rPr sz="2000" dirty="0">
                <a:latin typeface="Times New Roman" panose="02020603050405020304" pitchFamily="18" charset="0"/>
                <a:cs typeface="Times New Roman" panose="02020603050405020304" pitchFamily="18" charset="0"/>
                <a:sym typeface="+mn-ea"/>
              </a:rPr>
              <a:t>，</a:t>
            </a:r>
            <a:r>
              <a:rPr sz="2000" spc="-15" dirty="0">
                <a:latin typeface="Times New Roman" panose="02020603050405020304" pitchFamily="18" charset="0"/>
                <a:cs typeface="Times New Roman" panose="02020603050405020304" pitchFamily="18" charset="0"/>
                <a:sym typeface="+mn-ea"/>
              </a:rPr>
              <a:t>提</a:t>
            </a:r>
            <a:r>
              <a:rPr sz="2000" dirty="0">
                <a:latin typeface="Times New Roman" panose="02020603050405020304" pitchFamily="18" charset="0"/>
                <a:cs typeface="Times New Roman" panose="02020603050405020304" pitchFamily="18" charset="0"/>
                <a:sym typeface="+mn-ea"/>
              </a:rPr>
              <a:t>供简单易用</a:t>
            </a:r>
            <a:r>
              <a:rPr sz="2000" spc="-10" dirty="0">
                <a:latin typeface="Times New Roman" panose="02020603050405020304" pitchFamily="18" charset="0"/>
                <a:cs typeface="Times New Roman" panose="02020603050405020304" pitchFamily="18" charset="0"/>
                <a:sym typeface="+mn-ea"/>
              </a:rPr>
              <a:t>的</a:t>
            </a:r>
            <a:r>
              <a:rPr sz="2000" dirty="0">
                <a:latin typeface="Times New Roman" panose="02020603050405020304" pitchFamily="18" charset="0"/>
                <a:cs typeface="Times New Roman" panose="02020603050405020304" pitchFamily="18" charset="0"/>
                <a:sym typeface="+mn-ea"/>
              </a:rPr>
              <a:t>API接口，</a:t>
            </a:r>
            <a:r>
              <a:rPr sz="2000" spc="-10" dirty="0">
                <a:latin typeface="Times New Roman" panose="02020603050405020304" pitchFamily="18" charset="0"/>
                <a:cs typeface="Times New Roman" panose="02020603050405020304" pitchFamily="18" charset="0"/>
                <a:sym typeface="+mn-ea"/>
              </a:rPr>
              <a:t>能</a:t>
            </a:r>
            <a:r>
              <a:rPr sz="2000" dirty="0">
                <a:latin typeface="Times New Roman" panose="02020603050405020304" pitchFamily="18" charset="0"/>
                <a:cs typeface="Times New Roman" panose="02020603050405020304" pitchFamily="18" charset="0"/>
                <a:sym typeface="+mn-ea"/>
              </a:rPr>
              <a:t>够极</a:t>
            </a:r>
            <a:r>
              <a:rPr sz="2000" spc="5" dirty="0">
                <a:latin typeface="Times New Roman" panose="02020603050405020304" pitchFamily="18" charset="0"/>
                <a:cs typeface="Times New Roman" panose="02020603050405020304" pitchFamily="18" charset="0"/>
                <a:sym typeface="+mn-ea"/>
              </a:rPr>
              <a:t>大</a:t>
            </a:r>
            <a:r>
              <a:rPr sz="2000" dirty="0">
                <a:latin typeface="Times New Roman" panose="02020603050405020304" pitchFamily="18" charset="0"/>
                <a:cs typeface="Times New Roman" panose="02020603050405020304" pitchFamily="18" charset="0"/>
                <a:sym typeface="+mn-ea"/>
              </a:rPr>
              <a:t>地减少一 </a:t>
            </a:r>
            <a:r>
              <a:rPr sz="2000" spc="10" dirty="0">
                <a:latin typeface="Times New Roman" panose="02020603050405020304" pitchFamily="18" charset="0"/>
                <a:cs typeface="Times New Roman" panose="02020603050405020304" pitchFamily="18" charset="0"/>
                <a:sym typeface="+mn-ea"/>
              </a:rPr>
              <a:t>般应用下用户的工作</a:t>
            </a:r>
            <a:r>
              <a:rPr sz="2000" spc="15" dirty="0">
                <a:latin typeface="Times New Roman" panose="02020603050405020304" pitchFamily="18" charset="0"/>
                <a:cs typeface="Times New Roman" panose="02020603050405020304" pitchFamily="18" charset="0"/>
                <a:sym typeface="+mn-ea"/>
              </a:rPr>
              <a:t>量</a:t>
            </a:r>
            <a:r>
              <a:rPr sz="2000" spc="5" dirty="0">
                <a:latin typeface="Times New Roman" panose="02020603050405020304" pitchFamily="18" charset="0"/>
                <a:cs typeface="Times New Roman" panose="02020603050405020304" pitchFamily="18" charset="0"/>
                <a:sym typeface="+mn-ea"/>
              </a:rPr>
              <a:t>。</a:t>
            </a:r>
            <a:r>
              <a:rPr sz="2000" spc="10" dirty="0">
                <a:latin typeface="Times New Roman" panose="02020603050405020304" pitchFamily="18" charset="0"/>
                <a:cs typeface="Times New Roman" panose="02020603050405020304" pitchFamily="18" charset="0"/>
                <a:sym typeface="+mn-ea"/>
              </a:rPr>
              <a:t>能够和</a:t>
            </a:r>
            <a:r>
              <a:rPr sz="2000" spc="-10" dirty="0">
                <a:latin typeface="Times New Roman" panose="02020603050405020304" pitchFamily="18" charset="0"/>
                <a:cs typeface="Times New Roman" panose="02020603050405020304" pitchFamily="18" charset="0"/>
                <a:sym typeface="+mn-ea"/>
              </a:rPr>
              <a:t>TensorFlow，CNTK</a:t>
            </a:r>
            <a:r>
              <a:rPr sz="2000" spc="10" dirty="0">
                <a:latin typeface="Times New Roman" panose="02020603050405020304" pitchFamily="18" charset="0"/>
                <a:cs typeface="Times New Roman" panose="02020603050405020304" pitchFamily="18" charset="0"/>
                <a:sym typeface="+mn-ea"/>
              </a:rPr>
              <a:t>或</a:t>
            </a:r>
            <a:r>
              <a:rPr sz="2000" dirty="0">
                <a:latin typeface="Times New Roman" panose="02020603050405020304" pitchFamily="18" charset="0"/>
                <a:cs typeface="Times New Roman" panose="02020603050405020304" pitchFamily="18" charset="0"/>
                <a:sym typeface="+mn-ea"/>
              </a:rPr>
              <a:t>Theano</a:t>
            </a:r>
            <a:r>
              <a:rPr sz="2000" spc="10" dirty="0">
                <a:latin typeface="Times New Roman" panose="02020603050405020304" pitchFamily="18" charset="0"/>
                <a:cs typeface="Times New Roman" panose="02020603050405020304" pitchFamily="18" charset="0"/>
                <a:sym typeface="+mn-ea"/>
              </a:rPr>
              <a:t>配合使用。通过</a:t>
            </a:r>
            <a:r>
              <a:rPr sz="2000" spc="5" dirty="0">
                <a:latin typeface="Times New Roman" panose="02020603050405020304" pitchFamily="18" charset="0"/>
                <a:cs typeface="Times New Roman" panose="02020603050405020304" pitchFamily="18" charset="0"/>
                <a:sym typeface="+mn-ea"/>
              </a:rPr>
              <a:t>Keras</a:t>
            </a:r>
            <a:r>
              <a:rPr sz="2000" spc="10" dirty="0">
                <a:latin typeface="Times New Roman" panose="02020603050405020304" pitchFamily="18" charset="0"/>
                <a:cs typeface="Times New Roman" panose="02020603050405020304" pitchFamily="18" charset="0"/>
                <a:sym typeface="+mn-ea"/>
              </a:rPr>
              <a:t>的</a:t>
            </a:r>
            <a:r>
              <a:rPr sz="2000" dirty="0">
                <a:latin typeface="Times New Roman" panose="02020603050405020304" pitchFamily="18" charset="0"/>
                <a:cs typeface="Times New Roman" panose="02020603050405020304" pitchFamily="18" charset="0"/>
                <a:sym typeface="+mn-ea"/>
              </a:rPr>
              <a:t>API</a:t>
            </a:r>
            <a:r>
              <a:rPr sz="2000" spc="5" dirty="0">
                <a:latin typeface="Times New Roman" panose="02020603050405020304" pitchFamily="18" charset="0"/>
                <a:cs typeface="Times New Roman" panose="02020603050405020304" pitchFamily="18" charset="0"/>
                <a:sym typeface="+mn-ea"/>
              </a:rPr>
              <a:t>可</a:t>
            </a:r>
            <a:r>
              <a:rPr sz="2000" spc="10" dirty="0">
                <a:latin typeface="Times New Roman" panose="02020603050405020304" pitchFamily="18" charset="0"/>
                <a:cs typeface="Times New Roman" panose="02020603050405020304" pitchFamily="18" charset="0"/>
                <a:sym typeface="+mn-ea"/>
              </a:rPr>
              <a:t>以</a:t>
            </a:r>
            <a:r>
              <a:rPr sz="2000" spc="5" dirty="0">
                <a:latin typeface="Times New Roman" panose="02020603050405020304" pitchFamily="18" charset="0"/>
                <a:cs typeface="Times New Roman" panose="02020603050405020304" pitchFamily="18" charset="0"/>
                <a:sym typeface="+mn-ea"/>
              </a:rPr>
              <a:t>仅</a:t>
            </a:r>
            <a:r>
              <a:rPr sz="2000" spc="45" dirty="0">
                <a:latin typeface="Times New Roman" panose="02020603050405020304" pitchFamily="18" charset="0"/>
                <a:cs typeface="Times New Roman" panose="02020603050405020304" pitchFamily="18" charset="0"/>
                <a:sym typeface="+mn-ea"/>
              </a:rPr>
              <a:t>使</a:t>
            </a:r>
            <a:r>
              <a:rPr sz="2000" spc="30" dirty="0">
                <a:latin typeface="Times New Roman" panose="02020603050405020304" pitchFamily="18" charset="0"/>
                <a:cs typeface="Times New Roman" panose="02020603050405020304" pitchFamily="18" charset="0"/>
                <a:sym typeface="+mn-ea"/>
              </a:rPr>
              <a:t>用数</a:t>
            </a:r>
            <a:r>
              <a:rPr sz="2000" spc="45" dirty="0">
                <a:latin typeface="Times New Roman" panose="02020603050405020304" pitchFamily="18" charset="0"/>
                <a:cs typeface="Times New Roman" panose="02020603050405020304" pitchFamily="18" charset="0"/>
                <a:sym typeface="+mn-ea"/>
              </a:rPr>
              <a:t>行</a:t>
            </a:r>
            <a:r>
              <a:rPr sz="2000" spc="30" dirty="0">
                <a:latin typeface="Times New Roman" panose="02020603050405020304" pitchFamily="18" charset="0"/>
                <a:cs typeface="Times New Roman" panose="02020603050405020304" pitchFamily="18" charset="0"/>
                <a:sym typeface="+mn-ea"/>
              </a:rPr>
              <a:t>代码</a:t>
            </a:r>
            <a:r>
              <a:rPr sz="2000" spc="45" dirty="0">
                <a:latin typeface="Times New Roman" panose="02020603050405020304" pitchFamily="18" charset="0"/>
                <a:cs typeface="Times New Roman" panose="02020603050405020304" pitchFamily="18" charset="0"/>
                <a:sym typeface="+mn-ea"/>
              </a:rPr>
              <a:t>就</a:t>
            </a:r>
            <a:r>
              <a:rPr sz="2000" spc="30" dirty="0">
                <a:latin typeface="Times New Roman" panose="02020603050405020304" pitchFamily="18" charset="0"/>
                <a:cs typeface="Times New Roman" panose="02020603050405020304" pitchFamily="18" charset="0"/>
                <a:sym typeface="+mn-ea"/>
              </a:rPr>
              <a:t>构建</a:t>
            </a:r>
            <a:r>
              <a:rPr sz="2000" spc="45" dirty="0">
                <a:latin typeface="Times New Roman" panose="02020603050405020304" pitchFamily="18" charset="0"/>
                <a:cs typeface="Times New Roman" panose="02020603050405020304" pitchFamily="18" charset="0"/>
                <a:sym typeface="+mn-ea"/>
              </a:rPr>
              <a:t>一</a:t>
            </a:r>
            <a:r>
              <a:rPr sz="2000" spc="30" dirty="0">
                <a:latin typeface="Times New Roman" panose="02020603050405020304" pitchFamily="18" charset="0"/>
                <a:cs typeface="Times New Roman" panose="02020603050405020304" pitchFamily="18" charset="0"/>
                <a:sym typeface="+mn-ea"/>
              </a:rPr>
              <a:t>个网</a:t>
            </a:r>
            <a:r>
              <a:rPr sz="2000" spc="45" dirty="0">
                <a:latin typeface="Times New Roman" panose="02020603050405020304" pitchFamily="18" charset="0"/>
                <a:cs typeface="Times New Roman" panose="02020603050405020304" pitchFamily="18" charset="0"/>
                <a:sym typeface="+mn-ea"/>
              </a:rPr>
              <a:t>络</a:t>
            </a:r>
            <a:r>
              <a:rPr sz="2000" spc="30" dirty="0">
                <a:latin typeface="Times New Roman" panose="02020603050405020304" pitchFamily="18" charset="0"/>
                <a:cs typeface="Times New Roman" panose="02020603050405020304" pitchFamily="18" charset="0"/>
                <a:sym typeface="+mn-ea"/>
              </a:rPr>
              <a:t>模</a:t>
            </a:r>
            <a:r>
              <a:rPr sz="2000" spc="65" dirty="0">
                <a:latin typeface="Times New Roman" panose="02020603050405020304" pitchFamily="18" charset="0"/>
                <a:cs typeface="Times New Roman" panose="02020603050405020304" pitchFamily="18" charset="0"/>
                <a:sym typeface="+mn-ea"/>
              </a:rPr>
              <a:t>型</a:t>
            </a:r>
            <a:r>
              <a:rPr sz="2000" spc="5" dirty="0">
                <a:latin typeface="Times New Roman" panose="02020603050405020304" pitchFamily="18" charset="0"/>
                <a:cs typeface="Times New Roman" panose="02020603050405020304" pitchFamily="18" charset="0"/>
                <a:sym typeface="+mn-ea"/>
              </a:rPr>
              <a:t>，Keras+Theano</a:t>
            </a:r>
            <a:r>
              <a:rPr lang="en-US" sz="2000" spc="5" dirty="0">
                <a:latin typeface="Times New Roman" panose="02020603050405020304" pitchFamily="18" charset="0"/>
                <a:cs typeface="Times New Roman" panose="02020603050405020304" pitchFamily="18" charset="0"/>
                <a:sym typeface="+mn-ea"/>
              </a:rPr>
              <a:t>, </a:t>
            </a:r>
            <a:r>
              <a:rPr sz="2000" spc="5" dirty="0">
                <a:latin typeface="Times New Roman" panose="02020603050405020304" pitchFamily="18" charset="0"/>
                <a:cs typeface="Times New Roman" panose="02020603050405020304" pitchFamily="18" charset="0"/>
                <a:sym typeface="+mn-ea"/>
              </a:rPr>
              <a:t>Keras+CNTK</a:t>
            </a:r>
            <a:r>
              <a:rPr sz="2000" spc="30" dirty="0">
                <a:latin typeface="Times New Roman" panose="02020603050405020304" pitchFamily="18" charset="0"/>
                <a:cs typeface="Times New Roman" panose="02020603050405020304" pitchFamily="18" charset="0"/>
                <a:sym typeface="+mn-ea"/>
              </a:rPr>
              <a:t>的</a:t>
            </a:r>
            <a:r>
              <a:rPr sz="2000" spc="45" dirty="0">
                <a:latin typeface="Times New Roman" panose="02020603050405020304" pitchFamily="18" charset="0"/>
                <a:cs typeface="Times New Roman" panose="02020603050405020304" pitchFamily="18" charset="0"/>
                <a:sym typeface="+mn-ea"/>
              </a:rPr>
              <a:t>模</a:t>
            </a:r>
            <a:r>
              <a:rPr sz="2000" spc="30" dirty="0">
                <a:latin typeface="Times New Roman" panose="02020603050405020304" pitchFamily="18" charset="0"/>
                <a:cs typeface="Times New Roman" panose="02020603050405020304" pitchFamily="18" charset="0"/>
                <a:sym typeface="+mn-ea"/>
              </a:rPr>
              <a:t>式曾</a:t>
            </a:r>
            <a:r>
              <a:rPr sz="2000" spc="45" dirty="0">
                <a:latin typeface="Times New Roman" panose="02020603050405020304" pitchFamily="18" charset="0"/>
                <a:cs typeface="Times New Roman" panose="02020603050405020304" pitchFamily="18" charset="0"/>
                <a:sym typeface="+mn-ea"/>
              </a:rPr>
              <a:t>经</a:t>
            </a:r>
            <a:r>
              <a:rPr sz="2000" spc="30" dirty="0">
                <a:latin typeface="Times New Roman" panose="02020603050405020304" pitchFamily="18" charset="0"/>
                <a:cs typeface="Times New Roman" panose="02020603050405020304" pitchFamily="18" charset="0"/>
                <a:sym typeface="+mn-ea"/>
              </a:rPr>
              <a:t>深得</a:t>
            </a:r>
            <a:r>
              <a:rPr sz="2000" spc="45" dirty="0">
                <a:latin typeface="Times New Roman" panose="02020603050405020304" pitchFamily="18" charset="0"/>
                <a:cs typeface="Times New Roman" panose="02020603050405020304" pitchFamily="18" charset="0"/>
                <a:sym typeface="+mn-ea"/>
              </a:rPr>
              <a:t>开</a:t>
            </a:r>
            <a:r>
              <a:rPr sz="2000" spc="30" dirty="0">
                <a:latin typeface="Times New Roman" panose="02020603050405020304" pitchFamily="18" charset="0"/>
                <a:cs typeface="Times New Roman" panose="02020603050405020304" pitchFamily="18" charset="0"/>
                <a:sym typeface="+mn-ea"/>
              </a:rPr>
              <a:t>发者</a:t>
            </a:r>
            <a:r>
              <a:rPr sz="2000" spc="45" dirty="0">
                <a:latin typeface="Times New Roman" panose="02020603050405020304" pitchFamily="18" charset="0"/>
                <a:cs typeface="Times New Roman" panose="02020603050405020304" pitchFamily="18" charset="0"/>
                <a:sym typeface="+mn-ea"/>
              </a:rPr>
              <a:t>喜</a:t>
            </a:r>
            <a:r>
              <a:rPr sz="2000" spc="55" dirty="0">
                <a:latin typeface="Times New Roman" panose="02020603050405020304" pitchFamily="18" charset="0"/>
                <a:cs typeface="Times New Roman" panose="02020603050405020304" pitchFamily="18" charset="0"/>
                <a:sym typeface="+mn-ea"/>
              </a:rPr>
              <a:t>爱</a:t>
            </a:r>
            <a:r>
              <a:rPr sz="2000" dirty="0">
                <a:latin typeface="Times New Roman" panose="02020603050405020304" pitchFamily="18" charset="0"/>
                <a:cs typeface="Times New Roman" panose="02020603050405020304" pitchFamily="18" charset="0"/>
                <a:sym typeface="+mn-ea"/>
              </a:rPr>
              <a:t>。目前Keras整套架构</a:t>
            </a:r>
            <a:r>
              <a:rPr sz="2000" spc="-15" dirty="0">
                <a:latin typeface="Times New Roman" panose="02020603050405020304" pitchFamily="18" charset="0"/>
                <a:cs typeface="Times New Roman" panose="02020603050405020304" pitchFamily="18" charset="0"/>
                <a:sym typeface="+mn-ea"/>
              </a:rPr>
              <a:t>已</a:t>
            </a:r>
            <a:r>
              <a:rPr sz="2000" dirty="0">
                <a:latin typeface="Times New Roman" panose="02020603050405020304" pitchFamily="18" charset="0"/>
                <a:cs typeface="Times New Roman" panose="02020603050405020304" pitchFamily="18" charset="0"/>
                <a:sym typeface="+mn-ea"/>
              </a:rPr>
              <a:t>经封</a:t>
            </a:r>
            <a:r>
              <a:rPr sz="2000" spc="-15" dirty="0">
                <a:latin typeface="Times New Roman" panose="02020603050405020304" pitchFamily="18" charset="0"/>
                <a:cs typeface="Times New Roman" panose="02020603050405020304" pitchFamily="18" charset="0"/>
                <a:sym typeface="+mn-ea"/>
              </a:rPr>
              <a:t>装</a:t>
            </a:r>
            <a:r>
              <a:rPr sz="2000" dirty="0">
                <a:latin typeface="Times New Roman" panose="02020603050405020304" pitchFamily="18" charset="0"/>
                <a:cs typeface="Times New Roman" panose="02020603050405020304" pitchFamily="18" charset="0"/>
                <a:sym typeface="+mn-ea"/>
              </a:rPr>
              <a:t>进了</a:t>
            </a:r>
            <a:r>
              <a:rPr sz="2000" spc="-15" dirty="0">
                <a:latin typeface="Times New Roman" panose="02020603050405020304" pitchFamily="18" charset="0"/>
                <a:cs typeface="Times New Roman" panose="02020603050405020304" pitchFamily="18" charset="0"/>
                <a:sym typeface="+mn-ea"/>
              </a:rPr>
              <a:t>TensorFlow，在</a:t>
            </a:r>
            <a:r>
              <a:rPr sz="2000" spc="-25" dirty="0">
                <a:latin typeface="Times New Roman" panose="02020603050405020304" pitchFamily="18" charset="0"/>
                <a:cs typeface="Times New Roman" panose="02020603050405020304" pitchFamily="18" charset="0"/>
                <a:sym typeface="+mn-ea"/>
              </a:rPr>
              <a:t>TF.keras</a:t>
            </a:r>
            <a:r>
              <a:rPr sz="2000" spc="-15" dirty="0">
                <a:latin typeface="Times New Roman" panose="02020603050405020304" pitchFamily="18" charset="0"/>
                <a:cs typeface="Times New Roman" panose="02020603050405020304" pitchFamily="18" charset="0"/>
                <a:sym typeface="+mn-ea"/>
              </a:rPr>
              <a:t>可</a:t>
            </a:r>
            <a:r>
              <a:rPr sz="2000" dirty="0">
                <a:latin typeface="Times New Roman" panose="02020603050405020304" pitchFamily="18" charset="0"/>
                <a:cs typeface="Times New Roman" panose="02020603050405020304" pitchFamily="18" charset="0"/>
                <a:sym typeface="+mn-ea"/>
              </a:rPr>
              <a:t>以完</a:t>
            </a:r>
            <a:r>
              <a:rPr sz="2000" spc="-10" dirty="0">
                <a:latin typeface="Times New Roman" panose="02020603050405020304" pitchFamily="18" charset="0"/>
                <a:cs typeface="Times New Roman" panose="02020603050405020304" pitchFamily="18" charset="0"/>
                <a:sym typeface="+mn-ea"/>
              </a:rPr>
              <a:t>成</a:t>
            </a:r>
            <a:r>
              <a:rPr sz="2000" dirty="0">
                <a:latin typeface="Times New Roman" panose="02020603050405020304" pitchFamily="18" charset="0"/>
                <a:cs typeface="Times New Roman" panose="02020603050405020304" pitchFamily="18" charset="0"/>
                <a:sym typeface="+mn-ea"/>
              </a:rPr>
              <a:t>Keras的</a:t>
            </a:r>
            <a:r>
              <a:rPr sz="2000" spc="-15" dirty="0">
                <a:latin typeface="Times New Roman" panose="02020603050405020304" pitchFamily="18" charset="0"/>
                <a:cs typeface="Times New Roman" panose="02020603050405020304" pitchFamily="18" charset="0"/>
                <a:sym typeface="+mn-ea"/>
              </a:rPr>
              <a:t>所</a:t>
            </a:r>
            <a:r>
              <a:rPr sz="2000" dirty="0">
                <a:latin typeface="Times New Roman" panose="02020603050405020304" pitchFamily="18" charset="0"/>
                <a:cs typeface="Times New Roman" panose="02020603050405020304" pitchFamily="18" charset="0"/>
                <a:sym typeface="+mn-ea"/>
              </a:rPr>
              <a:t>有事</a:t>
            </a:r>
            <a:r>
              <a:rPr sz="2000" spc="-10" dirty="0">
                <a:latin typeface="Times New Roman" panose="02020603050405020304" pitchFamily="18" charset="0"/>
                <a:cs typeface="Times New Roman" panose="02020603050405020304" pitchFamily="18" charset="0"/>
                <a:sym typeface="+mn-ea"/>
              </a:rPr>
              <a:t>情</a:t>
            </a:r>
            <a:r>
              <a:rPr sz="2000" dirty="0">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12700">
              <a:lnSpc>
                <a:spcPct val="100000"/>
              </a:lnSpc>
              <a:spcBef>
                <a:spcPts val="1200"/>
              </a:spcBef>
            </a:pPr>
            <a:r>
              <a:rPr sz="2000" spc="-5" dirty="0">
                <a:solidFill>
                  <a:srgbClr val="0462C1"/>
                </a:solidFill>
                <a:uFill>
                  <a:solidFill>
                    <a:srgbClr val="0462C1"/>
                  </a:solidFill>
                </a:uFill>
                <a:latin typeface="Times New Roman" panose="02020603050405020304"/>
                <a:cs typeface="Times New Roman" panose="02020603050405020304"/>
                <a:sym typeface="+mn-ea"/>
              </a:rPr>
              <a:t>      </a:t>
            </a:r>
            <a:r>
              <a:rPr sz="2000" u="sng" spc="-5" dirty="0">
                <a:solidFill>
                  <a:srgbClr val="0462C1"/>
                </a:solidFill>
                <a:uFill>
                  <a:solidFill>
                    <a:srgbClr val="0462C1"/>
                  </a:solidFill>
                </a:uFill>
                <a:latin typeface="Times New Roman" panose="02020603050405020304"/>
                <a:cs typeface="Times New Roman" panose="02020603050405020304"/>
                <a:sym typeface="+mn-ea"/>
                <a:hlinkClick r:id="rId2"/>
              </a:rPr>
              <a:t>https://keras.io/</a:t>
            </a:r>
            <a:endParaRPr sz="2000" dirty="0">
              <a:latin typeface="Times New Roman" panose="02020603050405020304"/>
              <a:cs typeface="Times New Roman" panose="02020603050405020304"/>
            </a:endParaRPr>
          </a:p>
          <a:p>
            <a:pPr marL="355600" marR="5080" indent="-342900">
              <a:lnSpc>
                <a:spcPct val="150000"/>
              </a:lnSpc>
              <a:spcBef>
                <a:spcPts val="335"/>
              </a:spcBef>
              <a:spcAft>
                <a:spcPts val="0"/>
              </a:spcAft>
              <a:buFont typeface="Wingdings" panose="05000000000000000000"/>
              <a:buChar char=""/>
              <a:tabLst>
                <a:tab pos="354965" algn="l"/>
                <a:tab pos="355600" algn="l"/>
              </a:tabLst>
            </a:pPr>
            <a:endParaRPr sz="2000" dirty="0">
              <a:latin typeface="Times New Roman" panose="02020603050405020304" pitchFamily="18" charset="0"/>
              <a:cs typeface="Times New Roman" panose="02020603050405020304" pitchFamily="18" charset="0"/>
            </a:endParaRPr>
          </a:p>
        </p:txBody>
      </p:sp>
      <p:sp>
        <p:nvSpPr>
          <p:cNvPr id="2" name="object 4"/>
          <p:cNvSpPr/>
          <p:nvPr/>
        </p:nvSpPr>
        <p:spPr>
          <a:xfrm>
            <a:off x="6882765" y="726440"/>
            <a:ext cx="2093595" cy="57975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2" name="object 4"/>
          <p:cNvSpPr/>
          <p:nvPr/>
        </p:nvSpPr>
        <p:spPr>
          <a:xfrm>
            <a:off x="6882765" y="726440"/>
            <a:ext cx="2093595" cy="579755"/>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167640" y="726440"/>
            <a:ext cx="8808720" cy="5980430"/>
          </a:xfrm>
          <a:prstGeom prst="rect">
            <a:avLst/>
          </a:prstGeom>
        </p:spPr>
        <p:txBody>
          <a:bodyPr vert="horz" wrap="square" lIns="0" tIns="12065" rIns="0" bIns="0" rtlCol="0">
            <a:spAutoFit/>
          </a:bodyPr>
          <a:lstStyle/>
          <a:p>
            <a:pPr marL="23495">
              <a:lnSpc>
                <a:spcPct val="100000"/>
              </a:lnSpc>
              <a:spcBef>
                <a:spcPts val="95"/>
              </a:spcBef>
            </a:pPr>
            <a:r>
              <a:rPr sz="2800" b="1" spc="-5" dirty="0">
                <a:latin typeface="Times New Roman" panose="02020603050405020304" pitchFamily="18" charset="0"/>
                <a:cs typeface="Times New Roman" panose="02020603050405020304" pitchFamily="18" charset="0"/>
                <a:sym typeface="+mn-ea"/>
              </a:rPr>
              <a:t>Keras</a:t>
            </a:r>
            <a:endParaRPr sz="2000" dirty="0">
              <a:latin typeface="Times New Roman" panose="02020603050405020304" pitchFamily="18" charset="0"/>
              <a:cs typeface="Times New Roman" panose="02020603050405020304" pitchFamily="18" charset="0"/>
            </a:endParaRPr>
          </a:p>
          <a:p>
            <a:pPr marL="299085" indent="-287020">
              <a:lnSpc>
                <a:spcPct val="100000"/>
              </a:lnSpc>
              <a:spcBef>
                <a:spcPts val="2155"/>
              </a:spcBef>
              <a:buFont typeface="Wingdings" panose="05000000000000000000"/>
              <a:buChar char=""/>
              <a:tabLst>
                <a:tab pos="299720" algn="l"/>
              </a:tabLst>
            </a:pPr>
            <a:r>
              <a:rPr sz="2400" b="1" dirty="0">
                <a:solidFill>
                  <a:srgbClr val="0000FF"/>
                </a:solidFill>
                <a:latin typeface="Times New Roman" panose="02020603050405020304" pitchFamily="18" charset="0"/>
                <a:cs typeface="Times New Roman" panose="02020603050405020304" pitchFamily="18" charset="0"/>
                <a:sym typeface="+mn-ea"/>
              </a:rPr>
              <a:t>优点</a:t>
            </a:r>
            <a:endParaRPr sz="2400" b="1" dirty="0">
              <a:latin typeface="Times New Roman" panose="02020603050405020304" pitchFamily="18" charset="0"/>
              <a:cs typeface="Times New Roman" panose="02020603050405020304" pitchFamily="18" charset="0"/>
            </a:endParaRPr>
          </a:p>
          <a:p>
            <a:pPr marL="791845" lvl="1" indent="-407670">
              <a:lnSpc>
                <a:spcPct val="100000"/>
              </a:lnSpc>
              <a:spcBef>
                <a:spcPts val="1520"/>
              </a:spcBef>
              <a:buClr>
                <a:srgbClr val="000000"/>
              </a:buClr>
              <a:buFont typeface="Wingdings" panose="05000000000000000000"/>
              <a:buChar char=""/>
              <a:tabLst>
                <a:tab pos="791845" algn="l"/>
                <a:tab pos="792480" algn="l"/>
              </a:tabLst>
            </a:pPr>
            <a:r>
              <a:rPr sz="2000" dirty="0">
                <a:solidFill>
                  <a:srgbClr val="FF0000"/>
                </a:solidFill>
                <a:latin typeface="Times New Roman" panose="02020603050405020304" pitchFamily="18" charset="0"/>
                <a:cs typeface="Times New Roman" panose="02020603050405020304" pitchFamily="18" charset="0"/>
                <a:sym typeface="+mn-ea"/>
              </a:rPr>
              <a:t>更简洁，更简单</a:t>
            </a:r>
            <a:r>
              <a:rPr sz="2000" dirty="0">
                <a:latin typeface="Times New Roman" panose="02020603050405020304" pitchFamily="18" charset="0"/>
                <a:cs typeface="Times New Roman" panose="02020603050405020304" pitchFamily="18" charset="0"/>
                <a:sym typeface="+mn-ea"/>
              </a:rPr>
              <a:t>的API</a:t>
            </a:r>
            <a:endParaRPr sz="2000" dirty="0">
              <a:latin typeface="Times New Roman" panose="02020603050405020304" pitchFamily="18" charset="0"/>
              <a:cs typeface="Times New Roman" panose="02020603050405020304" pitchFamily="18" charset="0"/>
            </a:endParaRPr>
          </a:p>
          <a:p>
            <a:pPr marL="791845" lvl="1" indent="-407670">
              <a:lnSpc>
                <a:spcPct val="100000"/>
              </a:lnSpc>
              <a:spcBef>
                <a:spcPts val="1205"/>
              </a:spcBef>
              <a:buClr>
                <a:srgbClr val="000000"/>
              </a:buClr>
              <a:buFont typeface="Wingdings" panose="05000000000000000000"/>
              <a:buChar char=""/>
              <a:tabLst>
                <a:tab pos="791845" algn="l"/>
                <a:tab pos="792480" algn="l"/>
              </a:tabLst>
            </a:pPr>
            <a:r>
              <a:rPr sz="2000" dirty="0">
                <a:solidFill>
                  <a:srgbClr val="FF0000"/>
                </a:solidFill>
                <a:latin typeface="Times New Roman" panose="02020603050405020304" pitchFamily="18" charset="0"/>
                <a:cs typeface="Times New Roman" panose="02020603050405020304" pitchFamily="18" charset="0"/>
                <a:sym typeface="+mn-ea"/>
              </a:rPr>
              <a:t>丰富的教程</a:t>
            </a:r>
            <a:r>
              <a:rPr sz="2000" dirty="0">
                <a:latin typeface="Times New Roman" panose="02020603050405020304" pitchFamily="18" charset="0"/>
                <a:cs typeface="Times New Roman" panose="02020603050405020304" pitchFamily="18" charset="0"/>
                <a:sym typeface="+mn-ea"/>
              </a:rPr>
              <a:t>和可重复</a:t>
            </a:r>
            <a:r>
              <a:rPr sz="2000" spc="-15" dirty="0">
                <a:latin typeface="Times New Roman" panose="02020603050405020304" pitchFamily="18" charset="0"/>
                <a:cs typeface="Times New Roman" panose="02020603050405020304" pitchFamily="18" charset="0"/>
                <a:sym typeface="+mn-ea"/>
              </a:rPr>
              <a:t>使</a:t>
            </a:r>
            <a:r>
              <a:rPr sz="2000" dirty="0">
                <a:latin typeface="Times New Roman" panose="02020603050405020304" pitchFamily="18" charset="0"/>
                <a:cs typeface="Times New Roman" panose="02020603050405020304" pitchFamily="18" charset="0"/>
                <a:sym typeface="+mn-ea"/>
              </a:rPr>
              <a:t>用的</a:t>
            </a:r>
            <a:r>
              <a:rPr sz="2000" spc="-15" dirty="0">
                <a:latin typeface="Times New Roman" panose="02020603050405020304" pitchFamily="18" charset="0"/>
                <a:cs typeface="Times New Roman" panose="02020603050405020304" pitchFamily="18" charset="0"/>
                <a:sym typeface="+mn-ea"/>
              </a:rPr>
              <a:t>代</a:t>
            </a:r>
            <a:r>
              <a:rPr sz="2000" dirty="0">
                <a:latin typeface="Times New Roman" panose="02020603050405020304" pitchFamily="18" charset="0"/>
                <a:cs typeface="Times New Roman" panose="02020603050405020304" pitchFamily="18" charset="0"/>
                <a:sym typeface="+mn-ea"/>
              </a:rPr>
              <a:t>码</a:t>
            </a:r>
            <a:endParaRPr sz="2000" dirty="0">
              <a:latin typeface="Times New Roman" panose="02020603050405020304" pitchFamily="18" charset="0"/>
              <a:cs typeface="Times New Roman" panose="02020603050405020304" pitchFamily="18" charset="0"/>
            </a:endParaRPr>
          </a:p>
          <a:p>
            <a:pPr marL="791845" lvl="1" indent="-407670">
              <a:lnSpc>
                <a:spcPct val="100000"/>
              </a:lnSpc>
              <a:spcBef>
                <a:spcPts val="1200"/>
              </a:spcBef>
              <a:buFont typeface="Wingdings" panose="05000000000000000000"/>
              <a:buChar char=""/>
              <a:tabLst>
                <a:tab pos="791845" algn="l"/>
                <a:tab pos="792480" algn="l"/>
              </a:tabLst>
            </a:pPr>
            <a:r>
              <a:rPr sz="2000" dirty="0">
                <a:latin typeface="Times New Roman" panose="02020603050405020304" pitchFamily="18" charset="0"/>
                <a:cs typeface="Times New Roman" panose="02020603050405020304" pitchFamily="18" charset="0"/>
                <a:sym typeface="+mn-ea"/>
              </a:rPr>
              <a:t>更多的部署选项（直</a:t>
            </a:r>
            <a:r>
              <a:rPr sz="2000" spc="-15" dirty="0">
                <a:latin typeface="Times New Roman" panose="02020603050405020304" pitchFamily="18" charset="0"/>
                <a:cs typeface="Times New Roman" panose="02020603050405020304" pitchFamily="18" charset="0"/>
                <a:sym typeface="+mn-ea"/>
              </a:rPr>
              <a:t>接</a:t>
            </a:r>
            <a:r>
              <a:rPr sz="2000" dirty="0">
                <a:latin typeface="Times New Roman" panose="02020603050405020304" pitchFamily="18" charset="0"/>
                <a:cs typeface="Times New Roman" panose="02020603050405020304" pitchFamily="18" charset="0"/>
                <a:sym typeface="+mn-ea"/>
              </a:rPr>
              <a:t>并且</a:t>
            </a:r>
            <a:r>
              <a:rPr sz="2000" spc="-15" dirty="0">
                <a:latin typeface="Times New Roman" panose="02020603050405020304" pitchFamily="18" charset="0"/>
                <a:cs typeface="Times New Roman" panose="02020603050405020304" pitchFamily="18" charset="0"/>
                <a:sym typeface="+mn-ea"/>
              </a:rPr>
              <a:t>通</a:t>
            </a:r>
            <a:r>
              <a:rPr sz="2000" dirty="0">
                <a:latin typeface="Times New Roman" panose="02020603050405020304" pitchFamily="18" charset="0"/>
                <a:cs typeface="Times New Roman" panose="02020603050405020304" pitchFamily="18" charset="0"/>
                <a:sym typeface="+mn-ea"/>
              </a:rPr>
              <a:t>过</a:t>
            </a:r>
            <a:r>
              <a:rPr sz="2000" spc="-15" dirty="0">
                <a:latin typeface="Times New Roman" panose="02020603050405020304" pitchFamily="18" charset="0"/>
                <a:cs typeface="Times New Roman" panose="02020603050405020304" pitchFamily="18" charset="0"/>
                <a:sym typeface="+mn-ea"/>
              </a:rPr>
              <a:t>TensorFlow后</a:t>
            </a:r>
            <a:r>
              <a:rPr sz="2000" dirty="0">
                <a:latin typeface="Times New Roman" panose="02020603050405020304" pitchFamily="18" charset="0"/>
                <a:cs typeface="Times New Roman" panose="02020603050405020304" pitchFamily="18" charset="0"/>
                <a:sym typeface="+mn-ea"/>
              </a:rPr>
              <a:t>端</a:t>
            </a:r>
            <a:r>
              <a:rPr sz="2000" spc="-5" dirty="0">
                <a:latin typeface="Times New Roman" panose="02020603050405020304" pitchFamily="18" charset="0"/>
                <a:cs typeface="Times New Roman" panose="02020603050405020304" pitchFamily="18" charset="0"/>
                <a:sym typeface="+mn-ea"/>
              </a:rPr>
              <a:t>），</a:t>
            </a:r>
            <a:r>
              <a:rPr sz="2000" dirty="0">
                <a:latin typeface="Times New Roman" panose="02020603050405020304" pitchFamily="18" charset="0"/>
                <a:cs typeface="Times New Roman" panose="02020603050405020304" pitchFamily="18" charset="0"/>
                <a:sym typeface="+mn-ea"/>
              </a:rPr>
              <a:t>更简</a:t>
            </a:r>
            <a:r>
              <a:rPr sz="2000" spc="-15" dirty="0">
                <a:latin typeface="Times New Roman" panose="02020603050405020304" pitchFamily="18" charset="0"/>
                <a:cs typeface="Times New Roman" panose="02020603050405020304" pitchFamily="18" charset="0"/>
                <a:sym typeface="+mn-ea"/>
              </a:rPr>
              <a:t>单</a:t>
            </a:r>
            <a:r>
              <a:rPr sz="2000" dirty="0">
                <a:latin typeface="Times New Roman" panose="02020603050405020304" pitchFamily="18" charset="0"/>
                <a:cs typeface="Times New Roman" panose="02020603050405020304" pitchFamily="18" charset="0"/>
                <a:sym typeface="+mn-ea"/>
              </a:rPr>
              <a:t>的模</a:t>
            </a:r>
            <a:r>
              <a:rPr sz="2000" spc="-15" dirty="0">
                <a:latin typeface="Times New Roman" panose="02020603050405020304" pitchFamily="18" charset="0"/>
                <a:cs typeface="Times New Roman" panose="02020603050405020304" pitchFamily="18" charset="0"/>
                <a:sym typeface="+mn-ea"/>
              </a:rPr>
              <a:t>型</a:t>
            </a:r>
            <a:r>
              <a:rPr sz="2000" dirty="0">
                <a:latin typeface="Times New Roman" panose="02020603050405020304" pitchFamily="18" charset="0"/>
                <a:cs typeface="Times New Roman" panose="02020603050405020304" pitchFamily="18" charset="0"/>
                <a:sym typeface="+mn-ea"/>
              </a:rPr>
              <a:t>导出</a:t>
            </a:r>
            <a:endParaRPr sz="2000" dirty="0">
              <a:latin typeface="Times New Roman" panose="02020603050405020304" pitchFamily="18" charset="0"/>
              <a:cs typeface="Times New Roman" panose="02020603050405020304" pitchFamily="18" charset="0"/>
            </a:endParaRPr>
          </a:p>
          <a:p>
            <a:pPr marL="791845" lvl="1" indent="-407670">
              <a:lnSpc>
                <a:spcPct val="100000"/>
              </a:lnSpc>
              <a:spcBef>
                <a:spcPts val="1200"/>
              </a:spcBef>
              <a:buFont typeface="Wingdings" panose="05000000000000000000"/>
              <a:buChar char=""/>
              <a:tabLst>
                <a:tab pos="791845" algn="l"/>
                <a:tab pos="792480" algn="l"/>
              </a:tabLst>
            </a:pPr>
            <a:r>
              <a:rPr sz="2000" dirty="0">
                <a:latin typeface="Times New Roman" panose="02020603050405020304" pitchFamily="18" charset="0"/>
                <a:cs typeface="Times New Roman" panose="02020603050405020304" pitchFamily="18" charset="0"/>
                <a:sym typeface="+mn-ea"/>
              </a:rPr>
              <a:t>支持</a:t>
            </a:r>
            <a:r>
              <a:rPr sz="2000" dirty="0">
                <a:solidFill>
                  <a:srgbClr val="FF0000"/>
                </a:solidFill>
                <a:latin typeface="Times New Roman" panose="02020603050405020304" pitchFamily="18" charset="0"/>
                <a:cs typeface="Times New Roman" panose="02020603050405020304" pitchFamily="18" charset="0"/>
                <a:sym typeface="+mn-ea"/>
              </a:rPr>
              <a:t>多</a:t>
            </a:r>
            <a:r>
              <a:rPr sz="2000" spc="5" dirty="0">
                <a:solidFill>
                  <a:srgbClr val="FF0000"/>
                </a:solidFill>
                <a:latin typeface="Times New Roman" panose="02020603050405020304" pitchFamily="18" charset="0"/>
                <a:cs typeface="Times New Roman" panose="02020603050405020304" pitchFamily="18" charset="0"/>
                <a:sym typeface="+mn-ea"/>
              </a:rPr>
              <a:t>GPU</a:t>
            </a:r>
            <a:r>
              <a:rPr sz="2000" dirty="0">
                <a:solidFill>
                  <a:srgbClr val="FF0000"/>
                </a:solidFill>
                <a:latin typeface="Times New Roman" panose="02020603050405020304" pitchFamily="18" charset="0"/>
                <a:cs typeface="Times New Roman" panose="02020603050405020304" pitchFamily="18" charset="0"/>
                <a:sym typeface="+mn-ea"/>
              </a:rPr>
              <a:t>训练</a:t>
            </a:r>
            <a:endParaRPr sz="2000" dirty="0">
              <a:latin typeface="Times New Roman" panose="02020603050405020304" pitchFamily="18" charset="0"/>
              <a:cs typeface="Times New Roman" panose="02020603050405020304" pitchFamily="18" charset="0"/>
            </a:endParaRPr>
          </a:p>
          <a:p>
            <a:pPr lvl="1">
              <a:lnSpc>
                <a:spcPct val="100000"/>
              </a:lnSpc>
              <a:spcBef>
                <a:spcPts val="35"/>
              </a:spcBef>
              <a:buFont typeface="Wingdings" panose="05000000000000000000"/>
            </a:pPr>
            <a:endParaRPr sz="2000" dirty="0">
              <a:latin typeface="Times New Roman" panose="02020603050405020304" pitchFamily="18" charset="0"/>
              <a:cs typeface="Times New Roman" panose="02020603050405020304" pitchFamily="18" charset="0"/>
            </a:endParaRPr>
          </a:p>
          <a:p>
            <a:pPr marL="299085" indent="-287020">
              <a:lnSpc>
                <a:spcPct val="100000"/>
              </a:lnSpc>
              <a:buFont typeface="Wingdings" panose="05000000000000000000"/>
              <a:buChar char=""/>
              <a:tabLst>
                <a:tab pos="299720" algn="l"/>
              </a:tabLst>
            </a:pPr>
            <a:r>
              <a:rPr sz="2400" b="1" dirty="0">
                <a:solidFill>
                  <a:srgbClr val="0000FF"/>
                </a:solidFill>
                <a:latin typeface="Times New Roman" panose="02020603050405020304" pitchFamily="18" charset="0"/>
                <a:cs typeface="Times New Roman" panose="02020603050405020304" pitchFamily="18" charset="0"/>
                <a:sym typeface="+mn-ea"/>
              </a:rPr>
              <a:t>缺点</a:t>
            </a:r>
            <a:endParaRPr sz="2400" b="1" dirty="0">
              <a:latin typeface="Times New Roman" panose="02020603050405020304" pitchFamily="18" charset="0"/>
              <a:cs typeface="Times New Roman" panose="02020603050405020304" pitchFamily="18" charset="0"/>
            </a:endParaRPr>
          </a:p>
          <a:p>
            <a:pPr marL="727710" lvl="1" indent="-343535">
              <a:lnSpc>
                <a:spcPct val="100000"/>
              </a:lnSpc>
              <a:spcBef>
                <a:spcPts val="2205"/>
              </a:spcBef>
              <a:buFont typeface="Wingdings" panose="05000000000000000000"/>
              <a:buChar char=""/>
              <a:tabLst>
                <a:tab pos="727710" algn="l"/>
                <a:tab pos="728345" algn="l"/>
              </a:tabLst>
            </a:pPr>
            <a:r>
              <a:rPr sz="2000" dirty="0">
                <a:latin typeface="Times New Roman" panose="02020603050405020304" pitchFamily="18" charset="0"/>
                <a:cs typeface="Times New Roman" panose="02020603050405020304" pitchFamily="18" charset="0"/>
                <a:sym typeface="+mn-ea"/>
              </a:rPr>
              <a:t>过度封装导致丧失灵活</a:t>
            </a:r>
            <a:r>
              <a:rPr sz="2000" spc="-15" dirty="0">
                <a:latin typeface="Times New Roman" panose="02020603050405020304" pitchFamily="18" charset="0"/>
                <a:cs typeface="Times New Roman" panose="02020603050405020304" pitchFamily="18" charset="0"/>
                <a:sym typeface="+mn-ea"/>
              </a:rPr>
              <a:t>性</a:t>
            </a:r>
            <a:r>
              <a:rPr sz="2000" dirty="0">
                <a:latin typeface="Times New Roman" panose="02020603050405020304" pitchFamily="18" charset="0"/>
                <a:cs typeface="Times New Roman" panose="02020603050405020304" pitchFamily="18" charset="0"/>
                <a:sym typeface="+mn-ea"/>
              </a:rPr>
              <a:t>，导</a:t>
            </a:r>
            <a:r>
              <a:rPr sz="2000" spc="-15" dirty="0">
                <a:latin typeface="Times New Roman" panose="02020603050405020304" pitchFamily="18" charset="0"/>
                <a:cs typeface="Times New Roman" panose="02020603050405020304" pitchFamily="18" charset="0"/>
                <a:sym typeface="+mn-ea"/>
              </a:rPr>
              <a:t>致</a:t>
            </a:r>
            <a:r>
              <a:rPr sz="2000" dirty="0">
                <a:latin typeface="Times New Roman" panose="02020603050405020304" pitchFamily="18" charset="0"/>
                <a:cs typeface="Times New Roman" panose="02020603050405020304" pitchFamily="18" charset="0"/>
                <a:sym typeface="+mn-ea"/>
              </a:rPr>
              <a:t>用户</a:t>
            </a:r>
            <a:r>
              <a:rPr sz="2000" spc="-15" dirty="0">
                <a:latin typeface="Times New Roman" panose="02020603050405020304" pitchFamily="18" charset="0"/>
                <a:cs typeface="Times New Roman" panose="02020603050405020304" pitchFamily="18" charset="0"/>
                <a:sym typeface="+mn-ea"/>
              </a:rPr>
              <a:t>在</a:t>
            </a:r>
            <a:r>
              <a:rPr sz="2000" dirty="0">
                <a:latin typeface="Times New Roman" panose="02020603050405020304" pitchFamily="18" charset="0"/>
                <a:cs typeface="Times New Roman" panose="02020603050405020304" pitchFamily="18" charset="0"/>
                <a:sym typeface="+mn-ea"/>
              </a:rPr>
              <a:t>新增</a:t>
            </a:r>
            <a:r>
              <a:rPr sz="2000" spc="-15" dirty="0">
                <a:latin typeface="Times New Roman" panose="02020603050405020304" pitchFamily="18" charset="0"/>
                <a:cs typeface="Times New Roman" panose="02020603050405020304" pitchFamily="18" charset="0"/>
                <a:sym typeface="+mn-ea"/>
              </a:rPr>
              <a:t>操</a:t>
            </a:r>
            <a:r>
              <a:rPr sz="2000" dirty="0">
                <a:latin typeface="Times New Roman" panose="02020603050405020304" pitchFamily="18" charset="0"/>
                <a:cs typeface="Times New Roman" panose="02020603050405020304" pitchFamily="18" charset="0"/>
                <a:sym typeface="+mn-ea"/>
              </a:rPr>
              <a:t>作或</a:t>
            </a:r>
            <a:r>
              <a:rPr sz="2000" spc="-15" dirty="0">
                <a:latin typeface="Times New Roman" panose="02020603050405020304" pitchFamily="18" charset="0"/>
                <a:cs typeface="Times New Roman" panose="02020603050405020304" pitchFamily="18" charset="0"/>
                <a:sym typeface="+mn-ea"/>
              </a:rPr>
              <a:t>是</a:t>
            </a:r>
            <a:r>
              <a:rPr sz="2000" dirty="0">
                <a:latin typeface="Times New Roman" panose="02020603050405020304" pitchFamily="18" charset="0"/>
                <a:cs typeface="Times New Roman" panose="02020603050405020304" pitchFamily="18" charset="0"/>
                <a:sym typeface="+mn-ea"/>
              </a:rPr>
              <a:t>获取</a:t>
            </a:r>
            <a:r>
              <a:rPr sz="2000" spc="-15" dirty="0">
                <a:latin typeface="Times New Roman" panose="02020603050405020304" pitchFamily="18" charset="0"/>
                <a:cs typeface="Times New Roman" panose="02020603050405020304" pitchFamily="18" charset="0"/>
                <a:sym typeface="+mn-ea"/>
              </a:rPr>
              <a:t>底</a:t>
            </a:r>
            <a:r>
              <a:rPr sz="2000" dirty="0">
                <a:latin typeface="Times New Roman" panose="02020603050405020304" pitchFamily="18" charset="0"/>
                <a:cs typeface="Times New Roman" panose="02020603050405020304" pitchFamily="18" charset="0"/>
                <a:sym typeface="+mn-ea"/>
              </a:rPr>
              <a:t>层的</a:t>
            </a:r>
            <a:r>
              <a:rPr sz="2000" spc="-15" dirty="0">
                <a:latin typeface="Times New Roman" panose="02020603050405020304" pitchFamily="18" charset="0"/>
                <a:cs typeface="Times New Roman" panose="02020603050405020304" pitchFamily="18" charset="0"/>
                <a:sym typeface="+mn-ea"/>
              </a:rPr>
              <a:t>数</a:t>
            </a:r>
            <a:r>
              <a:rPr sz="2000" dirty="0">
                <a:latin typeface="Times New Roman" panose="02020603050405020304" pitchFamily="18" charset="0"/>
                <a:cs typeface="Times New Roman" panose="02020603050405020304" pitchFamily="18" charset="0"/>
                <a:sym typeface="+mn-ea"/>
              </a:rPr>
              <a:t>据信</a:t>
            </a:r>
            <a:r>
              <a:rPr sz="2000" spc="-15" dirty="0">
                <a:latin typeface="Times New Roman" panose="02020603050405020304" pitchFamily="18" charset="0"/>
                <a:cs typeface="Times New Roman" panose="02020603050405020304" pitchFamily="18" charset="0"/>
                <a:sym typeface="+mn-ea"/>
              </a:rPr>
              <a:t>息</a:t>
            </a:r>
            <a:r>
              <a:rPr sz="2000" dirty="0">
                <a:latin typeface="Times New Roman" panose="02020603050405020304" pitchFamily="18" charset="0"/>
                <a:cs typeface="Times New Roman" panose="02020603050405020304" pitchFamily="18" charset="0"/>
                <a:sym typeface="+mn-ea"/>
              </a:rPr>
              <a:t>时过</a:t>
            </a:r>
            <a:r>
              <a:rPr sz="2000" spc="-15" dirty="0">
                <a:latin typeface="Times New Roman" panose="02020603050405020304" pitchFamily="18" charset="0"/>
                <a:cs typeface="Times New Roman" panose="02020603050405020304" pitchFamily="18" charset="0"/>
                <a:sym typeface="+mn-ea"/>
              </a:rPr>
              <a:t>于</a:t>
            </a:r>
            <a:r>
              <a:rPr sz="2000" dirty="0">
                <a:latin typeface="Times New Roman" panose="02020603050405020304" pitchFamily="18" charset="0"/>
                <a:cs typeface="Times New Roman" panose="02020603050405020304" pitchFamily="18" charset="0"/>
                <a:sym typeface="+mn-ea"/>
              </a:rPr>
              <a:t>困难</a:t>
            </a:r>
            <a:endParaRPr sz="2000" dirty="0">
              <a:latin typeface="Times New Roman" panose="02020603050405020304" pitchFamily="18" charset="0"/>
              <a:cs typeface="Times New Roman" panose="02020603050405020304" pitchFamily="18" charset="0"/>
            </a:endParaRPr>
          </a:p>
          <a:p>
            <a:pPr marL="727710" lvl="1" indent="-343535">
              <a:lnSpc>
                <a:spcPct val="100000"/>
              </a:lnSpc>
              <a:spcBef>
                <a:spcPts val="1200"/>
              </a:spcBef>
              <a:buFont typeface="Wingdings" panose="05000000000000000000"/>
              <a:buChar char=""/>
              <a:tabLst>
                <a:tab pos="727710" algn="l"/>
                <a:tab pos="728345" algn="l"/>
              </a:tabLst>
            </a:pPr>
            <a:r>
              <a:rPr sz="2000" dirty="0">
                <a:latin typeface="Times New Roman" panose="02020603050405020304" pitchFamily="18" charset="0"/>
                <a:cs typeface="Times New Roman" panose="02020603050405020304" pitchFamily="18" charset="0"/>
                <a:sym typeface="+mn-ea"/>
              </a:rPr>
              <a:t>许</a:t>
            </a:r>
            <a:r>
              <a:rPr sz="2000" spc="-5" dirty="0">
                <a:latin typeface="Times New Roman" panose="02020603050405020304" pitchFamily="18" charset="0"/>
                <a:cs typeface="Times New Roman" panose="02020603050405020304" pitchFamily="18" charset="0"/>
                <a:sym typeface="+mn-ea"/>
              </a:rPr>
              <a:t>多</a:t>
            </a:r>
            <a:r>
              <a:rPr sz="2000" dirty="0">
                <a:latin typeface="Times New Roman" panose="02020603050405020304" pitchFamily="18" charset="0"/>
                <a:cs typeface="Times New Roman" panose="02020603050405020304" pitchFamily="18" charset="0"/>
                <a:sym typeface="+mn-ea"/>
              </a:rPr>
              <a:t>BUG都隐藏于封装之中</a:t>
            </a:r>
            <a:r>
              <a:rPr sz="2000" spc="-10" dirty="0">
                <a:latin typeface="Times New Roman" panose="02020603050405020304" pitchFamily="18" charset="0"/>
                <a:cs typeface="Times New Roman" panose="02020603050405020304" pitchFamily="18" charset="0"/>
                <a:sym typeface="+mn-ea"/>
              </a:rPr>
              <a:t>，</a:t>
            </a:r>
            <a:r>
              <a:rPr sz="2000" dirty="0">
                <a:solidFill>
                  <a:srgbClr val="FF0000"/>
                </a:solidFill>
                <a:latin typeface="Times New Roman" panose="02020603050405020304" pitchFamily="18" charset="0"/>
                <a:cs typeface="Times New Roman" panose="02020603050405020304" pitchFamily="18" charset="0"/>
                <a:sym typeface="+mn-ea"/>
              </a:rPr>
              <a:t>无法</a:t>
            </a:r>
            <a:r>
              <a:rPr sz="2000" spc="-15" dirty="0">
                <a:solidFill>
                  <a:srgbClr val="FF0000"/>
                </a:solidFill>
                <a:latin typeface="Times New Roman" panose="02020603050405020304" pitchFamily="18" charset="0"/>
                <a:cs typeface="Times New Roman" panose="02020603050405020304" pitchFamily="18" charset="0"/>
                <a:sym typeface="+mn-ea"/>
              </a:rPr>
              <a:t>调</a:t>
            </a:r>
            <a:r>
              <a:rPr sz="2000" dirty="0">
                <a:solidFill>
                  <a:srgbClr val="FF0000"/>
                </a:solidFill>
                <a:latin typeface="Times New Roman" panose="02020603050405020304" pitchFamily="18" charset="0"/>
                <a:cs typeface="Times New Roman" panose="02020603050405020304" pitchFamily="18" charset="0"/>
                <a:sym typeface="+mn-ea"/>
              </a:rPr>
              <a:t>试细节</a:t>
            </a:r>
            <a:endParaRPr sz="2000" dirty="0">
              <a:latin typeface="Times New Roman" panose="02020603050405020304" pitchFamily="18" charset="0"/>
              <a:cs typeface="Times New Roman" panose="02020603050405020304" pitchFamily="18" charset="0"/>
            </a:endParaRPr>
          </a:p>
          <a:p>
            <a:pPr marL="727710" lvl="1" indent="-343535">
              <a:lnSpc>
                <a:spcPct val="100000"/>
              </a:lnSpc>
              <a:spcBef>
                <a:spcPts val="1200"/>
              </a:spcBef>
              <a:buFont typeface="Wingdings" panose="05000000000000000000"/>
              <a:buChar char=""/>
              <a:tabLst>
                <a:tab pos="727710" algn="l"/>
                <a:tab pos="728345" algn="l"/>
              </a:tabLst>
            </a:pPr>
            <a:r>
              <a:rPr sz="2000" dirty="0">
                <a:latin typeface="Times New Roman" panose="02020603050405020304" pitchFamily="18" charset="0"/>
                <a:cs typeface="Times New Roman" panose="02020603050405020304" pitchFamily="18" charset="0"/>
                <a:sym typeface="+mn-ea"/>
              </a:rPr>
              <a:t>初学者容易依赖</a:t>
            </a:r>
            <a:r>
              <a:rPr sz="2000" spc="5" dirty="0">
                <a:latin typeface="Times New Roman" panose="02020603050405020304" pitchFamily="18" charset="0"/>
                <a:cs typeface="Times New Roman" panose="02020603050405020304" pitchFamily="18" charset="0"/>
                <a:sym typeface="+mn-ea"/>
              </a:rPr>
              <a:t>于</a:t>
            </a:r>
            <a:r>
              <a:rPr sz="2000" spc="-135" dirty="0">
                <a:latin typeface="Times New Roman" panose="02020603050405020304" pitchFamily="18" charset="0"/>
                <a:cs typeface="Times New Roman" panose="02020603050405020304" pitchFamily="18" charset="0"/>
                <a:sym typeface="+mn-ea"/>
              </a:rPr>
              <a:t> </a:t>
            </a:r>
            <a:r>
              <a:rPr sz="2000" dirty="0">
                <a:latin typeface="Times New Roman" panose="02020603050405020304" pitchFamily="18" charset="0"/>
                <a:cs typeface="Times New Roman" panose="02020603050405020304" pitchFamily="18" charset="0"/>
                <a:sym typeface="+mn-ea"/>
              </a:rPr>
              <a:t>Keras</a:t>
            </a:r>
            <a:r>
              <a:rPr sz="2000" spc="-30" dirty="0">
                <a:latin typeface="Times New Roman" panose="02020603050405020304" pitchFamily="18" charset="0"/>
                <a:cs typeface="Times New Roman" panose="02020603050405020304" pitchFamily="18" charset="0"/>
                <a:sym typeface="+mn-ea"/>
              </a:rPr>
              <a:t> </a:t>
            </a:r>
            <a:r>
              <a:rPr sz="2000" dirty="0">
                <a:latin typeface="Times New Roman" panose="02020603050405020304" pitchFamily="18" charset="0"/>
                <a:cs typeface="Times New Roman" panose="02020603050405020304" pitchFamily="18" charset="0"/>
                <a:sym typeface="+mn-ea"/>
              </a:rPr>
              <a:t>的易使用性而忽略底层原理</a:t>
            </a:r>
            <a:endParaRPr sz="2000" dirty="0">
              <a:latin typeface="Times New Roman" panose="02020603050405020304" pitchFamily="18" charset="0"/>
              <a:cs typeface="Times New Roman" panose="02020603050405020304" pitchFamily="18" charset="0"/>
            </a:endParaRPr>
          </a:p>
          <a:p>
            <a:pPr marL="355600" marR="5080" indent="-343535" algn="just">
              <a:lnSpc>
                <a:spcPct val="150000"/>
              </a:lnSpc>
              <a:spcBef>
                <a:spcPts val="300"/>
              </a:spcBef>
              <a:spcAft>
                <a:spcPts val="0"/>
              </a:spcAft>
              <a:buFont typeface="Wingdings" panose="05000000000000000000"/>
              <a:buChar char=""/>
              <a:tabLst>
                <a:tab pos="356235" algn="l"/>
              </a:tabLst>
            </a:pP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机器学习算法简介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6560" y="6440170"/>
            <a:ext cx="556563" cy="369332"/>
          </a:xfrm>
          <a:prstGeom prst="rect">
            <a:avLst/>
          </a:prstGeom>
          <a:noFill/>
        </p:spPr>
        <p:txBody>
          <a:bodyPr wrap="none" rtlCol="0" anchor="t">
            <a:spAutoFit/>
          </a:bodyPr>
          <a:lstStyle/>
          <a:p>
            <a:pPr algn="l"/>
            <a:r>
              <a:rPr lang="en-US" altLang="zh-CN"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ML</a:t>
            </a:r>
            <a:endPar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0" name="文本框 9"/>
          <p:cNvSpPr txBox="1"/>
          <p:nvPr/>
        </p:nvSpPr>
        <p:spPr>
          <a:xfrm>
            <a:off x="203436" y="858709"/>
            <a:ext cx="7498080" cy="496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spcBef>
                <a:spcPts val="0"/>
              </a:spcBef>
              <a:spcAft>
                <a:spcPts val="0"/>
              </a:spcAft>
              <a:buFont typeface="Wingdings" panose="05000000000000000000" charset="0"/>
              <a:buChar char="n"/>
            </a:pPr>
            <a:r>
              <a:rPr lang="zh-CN" altLang="en-US" sz="2000" b="1" dirty="0">
                <a:latin typeface="微软雅黑" panose="020B0503020204020204" pitchFamily="34" charset="-122"/>
                <a:ea typeface="宋体" panose="02010600030101010101" pitchFamily="2" charset="-122"/>
              </a:rPr>
              <a:t>机器学习的基本要素</a:t>
            </a:r>
            <a:endParaRPr lang="en-US" altLang="zh-CN" sz="2000" b="1" dirty="0">
              <a:latin typeface="微软雅黑" panose="020B0503020204020204" pitchFamily="34" charset="-122"/>
              <a:ea typeface="宋体" panose="02010600030101010101" pitchFamily="2" charset="-122"/>
            </a:endParaRPr>
          </a:p>
        </p:txBody>
      </p:sp>
      <p:pic>
        <p:nvPicPr>
          <p:cNvPr id="11" name="图片 10"/>
          <p:cNvPicPr>
            <a:picLocks noChangeAspect="1"/>
          </p:cNvPicPr>
          <p:nvPr/>
        </p:nvPicPr>
        <p:blipFill>
          <a:blip r:embed="rId2"/>
          <a:stretch>
            <a:fillRect/>
          </a:stretch>
        </p:blipFill>
        <p:spPr>
          <a:xfrm>
            <a:off x="744220" y="2813050"/>
            <a:ext cx="7344410" cy="3510915"/>
          </a:xfrm>
          <a:prstGeom prst="rect">
            <a:avLst/>
          </a:prstGeom>
        </p:spPr>
      </p:pic>
      <p:sp>
        <p:nvSpPr>
          <p:cNvPr id="12" name="文本框 11"/>
          <p:cNvSpPr txBox="1"/>
          <p:nvPr/>
        </p:nvSpPr>
        <p:spPr>
          <a:xfrm>
            <a:off x="612659" y="1363716"/>
            <a:ext cx="2815628"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zh-CN" altLang="en-US" dirty="0"/>
              <a:t>数据 （训练集，测试集）</a:t>
            </a:r>
            <a:endParaRPr lang="en-US" altLang="zh-CN" dirty="0"/>
          </a:p>
          <a:p>
            <a:pPr marL="285750" indent="-285750">
              <a:buFont typeface="Wingdings" panose="05000000000000000000" pitchFamily="2" charset="2"/>
              <a:buChar char="Ø"/>
            </a:pPr>
            <a:r>
              <a:rPr lang="zh-CN" altLang="en-US" dirty="0"/>
              <a:t>学习算法</a:t>
            </a:r>
            <a:endParaRPr lang="en-US" altLang="zh-CN" dirty="0"/>
          </a:p>
          <a:p>
            <a:pPr marL="285750" indent="-285750">
              <a:buFont typeface="Wingdings" panose="05000000000000000000" pitchFamily="2" charset="2"/>
              <a:buChar char="Ø"/>
            </a:pPr>
            <a:r>
              <a:rPr lang="zh-CN" altLang="en-US" dirty="0"/>
              <a:t>评价指标</a:t>
            </a:r>
            <a:endParaRPr lang="en-US" altLang="zh-CN" dirty="0"/>
          </a:p>
        </p:txBody>
      </p:sp>
      <p:pic>
        <p:nvPicPr>
          <p:cNvPr id="19" name="table"/>
          <p:cNvPicPr>
            <a:picLocks noChangeAspect="1"/>
          </p:cNvPicPr>
          <p:nvPr/>
        </p:nvPicPr>
        <p:blipFill>
          <a:blip r:embed="rId3"/>
          <a:stretch>
            <a:fillRect/>
          </a:stretch>
        </p:blipFill>
        <p:spPr>
          <a:xfrm>
            <a:off x="5771814" y="1416420"/>
            <a:ext cx="2780131" cy="1097280"/>
          </a:xfrm>
          <a:prstGeom prst="rect">
            <a:avLst/>
          </a:prstGeom>
        </p:spPr>
      </p:pic>
      <p:sp>
        <p:nvSpPr>
          <p:cNvPr id="20" name="右箭头 19"/>
          <p:cNvSpPr/>
          <p:nvPr/>
        </p:nvSpPr>
        <p:spPr>
          <a:xfrm rot="7713142">
            <a:off x="4877335" y="2300740"/>
            <a:ext cx="848678" cy="296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mn-ea"/>
            </a:endParaRPr>
          </a:p>
        </p:txBody>
      </p:sp>
      <p:sp>
        <p:nvSpPr>
          <p:cNvPr id="21" name="文本框 20"/>
          <p:cNvSpPr txBox="1"/>
          <p:nvPr/>
        </p:nvSpPr>
        <p:spPr>
          <a:xfrm>
            <a:off x="203200" y="2343755"/>
            <a:ext cx="7498080" cy="496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spcBef>
                <a:spcPts val="0"/>
              </a:spcBef>
              <a:spcAft>
                <a:spcPts val="0"/>
              </a:spcAft>
              <a:buFont typeface="Wingdings" panose="05000000000000000000" charset="0"/>
              <a:buChar char="n"/>
            </a:pPr>
            <a:r>
              <a:rPr lang="zh-CN" altLang="en-US" sz="2000" b="1" dirty="0">
                <a:latin typeface="微软雅黑" panose="020B0503020204020204" pitchFamily="34" charset="-122"/>
                <a:ea typeface="宋体" panose="02010600030101010101" pitchFamily="2" charset="-122"/>
              </a:rPr>
              <a:t>机器学习的实施过程</a:t>
            </a:r>
            <a:endParaRPr lang="en-US" altLang="zh-CN" sz="2000" b="1" dirty="0">
              <a:latin typeface="微软雅黑" panose="020B0503020204020204" pitchFamily="34" charset="-122"/>
              <a:ea typeface="宋体" panose="02010600030101010101" pitchFamily="2" charset="-122"/>
            </a:endParaRPr>
          </a:p>
        </p:txBody>
      </p:sp>
    </p:spTree>
    <p:extLst>
      <p:ext uri="{BB962C8B-B14F-4D97-AF65-F5344CB8AC3E}">
        <p14:creationId xmlns:p14="http://schemas.microsoft.com/office/powerpoint/2010/main" val="119908040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5" name="object 4"/>
          <p:cNvSpPr txBox="1"/>
          <p:nvPr/>
        </p:nvSpPr>
        <p:spPr>
          <a:xfrm>
            <a:off x="167640" y="726440"/>
            <a:ext cx="8808720" cy="5598795"/>
          </a:xfrm>
          <a:prstGeom prst="rect">
            <a:avLst/>
          </a:prstGeom>
        </p:spPr>
        <p:txBody>
          <a:bodyPr vert="horz" wrap="square" lIns="0" tIns="12065" rIns="0" bIns="0" rtlCol="0">
            <a:spAutoFit/>
          </a:bodyPr>
          <a:lstStyle/>
          <a:p>
            <a:pPr marL="23495">
              <a:lnSpc>
                <a:spcPct val="100000"/>
              </a:lnSpc>
              <a:spcBef>
                <a:spcPts val="95"/>
              </a:spcBef>
            </a:pPr>
            <a:r>
              <a:rPr sz="2800" b="1" spc="-5" dirty="0">
                <a:latin typeface="Times New Roman" panose="02020603050405020304" pitchFamily="18" charset="0"/>
                <a:cs typeface="Times New Roman" panose="02020603050405020304" pitchFamily="18" charset="0"/>
                <a:sym typeface="+mn-ea"/>
              </a:rPr>
              <a:t>MXNet</a:t>
            </a:r>
            <a:endParaRPr sz="2800" b="1" spc="-5" dirty="0">
              <a:latin typeface="Times New Roman" panose="02020603050405020304" pitchFamily="18" charset="0"/>
              <a:cs typeface="Times New Roman" panose="02020603050405020304" pitchFamily="18" charset="0"/>
            </a:endParaRPr>
          </a:p>
          <a:p>
            <a:pPr marL="355600" marR="5080" indent="-343535" algn="just">
              <a:lnSpc>
                <a:spcPct val="150000"/>
              </a:lnSpc>
              <a:spcBef>
                <a:spcPts val="300"/>
              </a:spcBef>
              <a:spcAft>
                <a:spcPts val="0"/>
              </a:spcAft>
              <a:buFont typeface="Wingdings" panose="05000000000000000000"/>
              <a:buChar char=""/>
              <a:tabLst>
                <a:tab pos="356235" algn="l"/>
              </a:tabLst>
            </a:pPr>
            <a:r>
              <a:rPr sz="2000" spc="5" dirty="0">
                <a:latin typeface="Times New Roman" panose="02020603050405020304" pitchFamily="18" charset="0"/>
                <a:cs typeface="Times New Roman" panose="02020603050405020304" pitchFamily="18" charset="0"/>
                <a:sym typeface="+mn-ea"/>
              </a:rPr>
              <a:t>MXNet</a:t>
            </a:r>
            <a:r>
              <a:rPr sz="2000" spc="20" dirty="0">
                <a:latin typeface="Times New Roman" panose="02020603050405020304" pitchFamily="18" charset="0"/>
                <a:cs typeface="Times New Roman" panose="02020603050405020304" pitchFamily="18" charset="0"/>
                <a:sym typeface="+mn-ea"/>
              </a:rPr>
              <a:t>于</a:t>
            </a:r>
            <a:r>
              <a:rPr sz="2000" spc="5" dirty="0">
                <a:latin typeface="Times New Roman" panose="02020603050405020304" pitchFamily="18" charset="0"/>
                <a:cs typeface="Times New Roman" panose="02020603050405020304" pitchFamily="18" charset="0"/>
                <a:sym typeface="+mn-ea"/>
              </a:rPr>
              <a:t>2014</a:t>
            </a:r>
            <a:r>
              <a:rPr sz="2000" spc="30" dirty="0">
                <a:latin typeface="Times New Roman" panose="02020603050405020304" pitchFamily="18" charset="0"/>
                <a:cs typeface="Times New Roman" panose="02020603050405020304" pitchFamily="18" charset="0"/>
                <a:sym typeface="+mn-ea"/>
              </a:rPr>
              <a:t>年</a:t>
            </a:r>
            <a:r>
              <a:rPr sz="2000" spc="20" dirty="0">
                <a:latin typeface="Times New Roman" panose="02020603050405020304" pitchFamily="18" charset="0"/>
                <a:cs typeface="Times New Roman" panose="02020603050405020304" pitchFamily="18" charset="0"/>
                <a:sym typeface="+mn-ea"/>
              </a:rPr>
              <a:t>由</a:t>
            </a:r>
            <a:r>
              <a:rPr sz="2000" spc="30" dirty="0">
                <a:latin typeface="Times New Roman" panose="02020603050405020304" pitchFamily="18" charset="0"/>
                <a:cs typeface="Times New Roman" panose="02020603050405020304" pitchFamily="18" charset="0"/>
                <a:sym typeface="+mn-ea"/>
              </a:rPr>
              <a:t>上</a:t>
            </a:r>
            <a:r>
              <a:rPr sz="2000" spc="20" dirty="0">
                <a:latin typeface="Times New Roman" panose="02020603050405020304" pitchFamily="18" charset="0"/>
                <a:cs typeface="Times New Roman" panose="02020603050405020304" pitchFamily="18" charset="0"/>
                <a:sym typeface="+mn-ea"/>
              </a:rPr>
              <a:t>海</a:t>
            </a:r>
            <a:r>
              <a:rPr sz="2000" spc="30" dirty="0">
                <a:latin typeface="Times New Roman" panose="02020603050405020304" pitchFamily="18" charset="0"/>
                <a:cs typeface="Times New Roman" panose="02020603050405020304" pitchFamily="18" charset="0"/>
                <a:sym typeface="+mn-ea"/>
              </a:rPr>
              <a:t>交</a:t>
            </a:r>
            <a:r>
              <a:rPr sz="2000" spc="20" dirty="0">
                <a:latin typeface="Times New Roman" panose="02020603050405020304" pitchFamily="18" charset="0"/>
                <a:cs typeface="Times New Roman" panose="02020603050405020304" pitchFamily="18" charset="0"/>
                <a:sym typeface="+mn-ea"/>
              </a:rPr>
              <a:t>大</a:t>
            </a:r>
            <a:r>
              <a:rPr sz="2000" spc="30" dirty="0">
                <a:latin typeface="Times New Roman" panose="02020603050405020304" pitchFamily="18" charset="0"/>
                <a:cs typeface="Times New Roman" panose="02020603050405020304" pitchFamily="18" charset="0"/>
                <a:sym typeface="+mn-ea"/>
              </a:rPr>
              <a:t>校</a:t>
            </a:r>
            <a:r>
              <a:rPr sz="2000" spc="20" dirty="0">
                <a:latin typeface="Times New Roman" panose="02020603050405020304" pitchFamily="18" charset="0"/>
                <a:cs typeface="Times New Roman" panose="02020603050405020304" pitchFamily="18" charset="0"/>
                <a:sym typeface="+mn-ea"/>
              </a:rPr>
              <a:t>友</a:t>
            </a:r>
            <a:r>
              <a:rPr sz="2000" spc="30" dirty="0">
                <a:latin typeface="Times New Roman" panose="02020603050405020304" pitchFamily="18" charset="0"/>
                <a:cs typeface="Times New Roman" panose="02020603050405020304" pitchFamily="18" charset="0"/>
                <a:sym typeface="+mn-ea"/>
              </a:rPr>
              <a:t>陈</a:t>
            </a:r>
            <a:r>
              <a:rPr sz="2000" spc="20" dirty="0">
                <a:latin typeface="Times New Roman" panose="02020603050405020304" pitchFamily="18" charset="0"/>
                <a:cs typeface="Times New Roman" panose="02020603050405020304" pitchFamily="18" charset="0"/>
                <a:sym typeface="+mn-ea"/>
              </a:rPr>
              <a:t>天</a:t>
            </a:r>
            <a:r>
              <a:rPr sz="2000" spc="30" dirty="0">
                <a:latin typeface="Times New Roman" panose="02020603050405020304" pitchFamily="18" charset="0"/>
                <a:cs typeface="Times New Roman" panose="02020603050405020304" pitchFamily="18" charset="0"/>
                <a:sym typeface="+mn-ea"/>
              </a:rPr>
              <a:t>奇</a:t>
            </a:r>
            <a:r>
              <a:rPr sz="2000" spc="20" dirty="0">
                <a:latin typeface="Times New Roman" panose="02020603050405020304" pitchFamily="18" charset="0"/>
                <a:cs typeface="Times New Roman" panose="02020603050405020304" pitchFamily="18" charset="0"/>
                <a:sym typeface="+mn-ea"/>
              </a:rPr>
              <a:t>与</a:t>
            </a:r>
            <a:r>
              <a:rPr sz="2000" spc="30" dirty="0">
                <a:latin typeface="Times New Roman" panose="02020603050405020304" pitchFamily="18" charset="0"/>
                <a:cs typeface="Times New Roman" panose="02020603050405020304" pitchFamily="18" charset="0"/>
                <a:sym typeface="+mn-ea"/>
              </a:rPr>
              <a:t>李</a:t>
            </a:r>
            <a:r>
              <a:rPr sz="2000" spc="20" dirty="0">
                <a:latin typeface="Times New Roman" panose="02020603050405020304" pitchFamily="18" charset="0"/>
                <a:cs typeface="Times New Roman" panose="02020603050405020304" pitchFamily="18" charset="0"/>
                <a:sym typeface="+mn-ea"/>
              </a:rPr>
              <a:t>沐</a:t>
            </a:r>
            <a:r>
              <a:rPr sz="2000" spc="30" dirty="0">
                <a:latin typeface="Times New Roman" panose="02020603050405020304" pitchFamily="18" charset="0"/>
                <a:cs typeface="Times New Roman" panose="02020603050405020304" pitchFamily="18" charset="0"/>
                <a:sym typeface="+mn-ea"/>
              </a:rPr>
              <a:t>组</a:t>
            </a:r>
            <a:r>
              <a:rPr sz="2000" spc="20" dirty="0">
                <a:latin typeface="Times New Roman" panose="02020603050405020304" pitchFamily="18" charset="0"/>
                <a:cs typeface="Times New Roman" panose="02020603050405020304" pitchFamily="18" charset="0"/>
                <a:sym typeface="+mn-ea"/>
              </a:rPr>
              <a:t>建</a:t>
            </a:r>
            <a:r>
              <a:rPr sz="2000" spc="30" dirty="0">
                <a:latin typeface="Times New Roman" panose="02020603050405020304" pitchFamily="18" charset="0"/>
                <a:cs typeface="Times New Roman" panose="02020603050405020304" pitchFamily="18" charset="0"/>
                <a:sym typeface="+mn-ea"/>
              </a:rPr>
              <a:t>团</a:t>
            </a:r>
            <a:r>
              <a:rPr sz="2000" spc="20" dirty="0">
                <a:latin typeface="Times New Roman" panose="02020603050405020304" pitchFamily="18" charset="0"/>
                <a:cs typeface="Times New Roman" panose="02020603050405020304" pitchFamily="18" charset="0"/>
                <a:sym typeface="+mn-ea"/>
              </a:rPr>
              <a:t>队</a:t>
            </a:r>
            <a:r>
              <a:rPr sz="2000" spc="30" dirty="0">
                <a:latin typeface="Times New Roman" panose="02020603050405020304" pitchFamily="18" charset="0"/>
                <a:cs typeface="Times New Roman" panose="02020603050405020304" pitchFamily="18" charset="0"/>
                <a:sym typeface="+mn-ea"/>
              </a:rPr>
              <a:t>开</a:t>
            </a:r>
            <a:r>
              <a:rPr sz="2000" spc="65" dirty="0">
                <a:latin typeface="Times New Roman" panose="02020603050405020304" pitchFamily="18" charset="0"/>
                <a:cs typeface="Times New Roman" panose="02020603050405020304" pitchFamily="18" charset="0"/>
                <a:sym typeface="+mn-ea"/>
              </a:rPr>
              <a:t>发</a:t>
            </a:r>
            <a:r>
              <a:rPr sz="2000" spc="10" dirty="0">
                <a:latin typeface="Times New Roman" panose="02020603050405020304" pitchFamily="18" charset="0"/>
                <a:cs typeface="Times New Roman" panose="02020603050405020304" pitchFamily="18" charset="0"/>
                <a:sym typeface="+mn-ea"/>
              </a:rPr>
              <a:t>，2017</a:t>
            </a:r>
            <a:r>
              <a:rPr sz="2000" spc="20" dirty="0">
                <a:latin typeface="Times New Roman" panose="02020603050405020304" pitchFamily="18" charset="0"/>
                <a:cs typeface="Times New Roman" panose="02020603050405020304" pitchFamily="18" charset="0"/>
                <a:sym typeface="+mn-ea"/>
              </a:rPr>
              <a:t>年</a:t>
            </a:r>
            <a:r>
              <a:rPr sz="2000" spc="30" dirty="0">
                <a:latin typeface="Times New Roman" panose="02020603050405020304" pitchFamily="18" charset="0"/>
                <a:cs typeface="Times New Roman" panose="02020603050405020304" pitchFamily="18" charset="0"/>
                <a:sym typeface="+mn-ea"/>
              </a:rPr>
              <a:t>1</a:t>
            </a:r>
            <a:r>
              <a:rPr sz="2000" spc="35" dirty="0">
                <a:latin typeface="Times New Roman" panose="02020603050405020304" pitchFamily="18" charset="0"/>
                <a:cs typeface="Times New Roman" panose="02020603050405020304" pitchFamily="18" charset="0"/>
                <a:sym typeface="+mn-ea"/>
              </a:rPr>
              <a:t>月</a:t>
            </a:r>
            <a:r>
              <a:rPr sz="2000" spc="5" dirty="0">
                <a:latin typeface="Times New Roman" panose="02020603050405020304" pitchFamily="18" charset="0"/>
                <a:cs typeface="Times New Roman" panose="02020603050405020304" pitchFamily="18" charset="0"/>
                <a:sym typeface="+mn-ea"/>
              </a:rPr>
              <a:t>，MXNet</a:t>
            </a:r>
            <a:r>
              <a:rPr sz="2000" spc="30" dirty="0">
                <a:latin typeface="Times New Roman" panose="02020603050405020304" pitchFamily="18" charset="0"/>
                <a:cs typeface="Times New Roman" panose="02020603050405020304" pitchFamily="18" charset="0"/>
                <a:sym typeface="+mn-ea"/>
              </a:rPr>
              <a:t>项</a:t>
            </a:r>
            <a:r>
              <a:rPr sz="2000" spc="20" dirty="0">
                <a:latin typeface="Times New Roman" panose="02020603050405020304" pitchFamily="18" charset="0"/>
                <a:cs typeface="Times New Roman" panose="02020603050405020304" pitchFamily="18" charset="0"/>
                <a:sym typeface="+mn-ea"/>
              </a:rPr>
              <a:t>目</a:t>
            </a:r>
            <a:r>
              <a:rPr sz="2000" spc="30" dirty="0">
                <a:latin typeface="Times New Roman" panose="02020603050405020304" pitchFamily="18" charset="0"/>
                <a:cs typeface="Times New Roman" panose="02020603050405020304" pitchFamily="18" charset="0"/>
                <a:sym typeface="+mn-ea"/>
              </a:rPr>
              <a:t>进</a:t>
            </a:r>
            <a:r>
              <a:rPr sz="2000" dirty="0">
                <a:latin typeface="Times New Roman" panose="02020603050405020304" pitchFamily="18" charset="0"/>
                <a:cs typeface="Times New Roman" panose="02020603050405020304" pitchFamily="18" charset="0"/>
                <a:sym typeface="+mn-ea"/>
              </a:rPr>
              <a:t>入Apache</a:t>
            </a:r>
            <a:r>
              <a:rPr sz="2000" spc="10" dirty="0">
                <a:latin typeface="Times New Roman" panose="02020603050405020304" pitchFamily="18" charset="0"/>
                <a:cs typeface="Times New Roman" panose="02020603050405020304" pitchFamily="18" charset="0"/>
                <a:sym typeface="+mn-ea"/>
              </a:rPr>
              <a:t>基金</a:t>
            </a:r>
            <a:r>
              <a:rPr sz="2000" dirty="0">
                <a:latin typeface="Times New Roman" panose="02020603050405020304" pitchFamily="18" charset="0"/>
                <a:cs typeface="Times New Roman" panose="02020603050405020304" pitchFamily="18" charset="0"/>
                <a:sym typeface="+mn-ea"/>
              </a:rPr>
              <a:t>会</a:t>
            </a:r>
            <a:r>
              <a:rPr sz="2000" spc="10" dirty="0">
                <a:latin typeface="Times New Roman" panose="02020603050405020304" pitchFamily="18" charset="0"/>
                <a:cs typeface="Times New Roman" panose="02020603050405020304" pitchFamily="18" charset="0"/>
                <a:sym typeface="+mn-ea"/>
              </a:rPr>
              <a:t>，成为</a:t>
            </a:r>
            <a:r>
              <a:rPr sz="2000" dirty="0">
                <a:latin typeface="Times New Roman" panose="02020603050405020304" pitchFamily="18" charset="0"/>
                <a:cs typeface="Times New Roman" panose="02020603050405020304" pitchFamily="18" charset="0"/>
                <a:sym typeface="+mn-ea"/>
              </a:rPr>
              <a:t>Apache</a:t>
            </a:r>
            <a:r>
              <a:rPr sz="2000" spc="10" dirty="0">
                <a:latin typeface="Times New Roman" panose="02020603050405020304" pitchFamily="18" charset="0"/>
                <a:cs typeface="Times New Roman" panose="02020603050405020304" pitchFamily="18" charset="0"/>
                <a:sym typeface="+mn-ea"/>
              </a:rPr>
              <a:t>的孵化器</a:t>
            </a:r>
            <a:r>
              <a:rPr sz="2000" dirty="0">
                <a:latin typeface="Times New Roman" panose="02020603050405020304" pitchFamily="18" charset="0"/>
                <a:cs typeface="Times New Roman" panose="02020603050405020304" pitchFamily="18" charset="0"/>
                <a:sym typeface="+mn-ea"/>
              </a:rPr>
              <a:t>项</a:t>
            </a:r>
            <a:r>
              <a:rPr sz="2000" spc="10" dirty="0">
                <a:latin typeface="Times New Roman" panose="02020603050405020304" pitchFamily="18" charset="0"/>
                <a:cs typeface="Times New Roman" panose="02020603050405020304" pitchFamily="18" charset="0"/>
                <a:sym typeface="+mn-ea"/>
              </a:rPr>
              <a:t>目。</a:t>
            </a:r>
            <a:r>
              <a:rPr sz="2000" dirty="0">
                <a:latin typeface="Times New Roman" panose="02020603050405020304" pitchFamily="18" charset="0"/>
                <a:cs typeface="Times New Roman" panose="02020603050405020304" pitchFamily="18" charset="0"/>
                <a:sym typeface="+mn-ea"/>
              </a:rPr>
              <a:t>MXNet</a:t>
            </a:r>
            <a:r>
              <a:rPr sz="2000" spc="10" dirty="0">
                <a:latin typeface="Times New Roman" panose="02020603050405020304" pitchFamily="18" charset="0"/>
                <a:cs typeface="Times New Roman" panose="02020603050405020304" pitchFamily="18" charset="0"/>
                <a:sym typeface="+mn-ea"/>
              </a:rPr>
              <a:t>主</a:t>
            </a:r>
            <a:r>
              <a:rPr sz="2000" dirty="0">
                <a:latin typeface="Times New Roman" panose="02020603050405020304" pitchFamily="18" charset="0"/>
                <a:cs typeface="Times New Roman" panose="02020603050405020304" pitchFamily="18" charset="0"/>
                <a:sym typeface="+mn-ea"/>
              </a:rPr>
              <a:t>要</a:t>
            </a:r>
            <a:r>
              <a:rPr sz="2000" spc="10" dirty="0">
                <a:latin typeface="Times New Roman" panose="02020603050405020304" pitchFamily="18" charset="0"/>
                <a:cs typeface="Times New Roman" panose="02020603050405020304" pitchFamily="18" charset="0"/>
                <a:sym typeface="+mn-ea"/>
              </a:rPr>
              <a:t>用</a:t>
            </a:r>
            <a:r>
              <a:rPr sz="2000" dirty="0">
                <a:latin typeface="Times New Roman" panose="02020603050405020304" pitchFamily="18" charset="0"/>
                <a:cs typeface="Times New Roman" panose="02020603050405020304" pitchFamily="18" charset="0"/>
                <a:sym typeface="+mn-ea"/>
              </a:rPr>
              <a:t>C++</a:t>
            </a:r>
            <a:r>
              <a:rPr sz="2000" spc="10" dirty="0" err="1">
                <a:latin typeface="Times New Roman" panose="02020603050405020304" pitchFamily="18" charset="0"/>
                <a:cs typeface="Times New Roman" panose="02020603050405020304" pitchFamily="18" charset="0"/>
                <a:sym typeface="+mn-ea"/>
              </a:rPr>
              <a:t>编写</a:t>
            </a:r>
            <a:r>
              <a:rPr sz="2000" dirty="0" err="1">
                <a:latin typeface="Times New Roman" panose="02020603050405020304" pitchFamily="18" charset="0"/>
                <a:cs typeface="Times New Roman" panose="02020603050405020304" pitchFamily="18" charset="0"/>
                <a:sym typeface="+mn-ea"/>
              </a:rPr>
              <a:t>，</a:t>
            </a:r>
            <a:r>
              <a:rPr sz="2000" spc="10" dirty="0" err="1">
                <a:latin typeface="Times New Roman" panose="02020603050405020304" pitchFamily="18" charset="0"/>
                <a:cs typeface="Times New Roman" panose="02020603050405020304" pitchFamily="18" charset="0"/>
                <a:sym typeface="+mn-ea"/>
              </a:rPr>
              <a:t>强调提高</a:t>
            </a:r>
            <a:r>
              <a:rPr sz="2000" dirty="0" err="1">
                <a:latin typeface="Times New Roman" panose="02020603050405020304" pitchFamily="18" charset="0"/>
                <a:cs typeface="Times New Roman" panose="02020603050405020304" pitchFamily="18" charset="0"/>
                <a:sym typeface="+mn-ea"/>
              </a:rPr>
              <a:t>内存</a:t>
            </a:r>
            <a:r>
              <a:rPr sz="2000" spc="10" dirty="0" err="1">
                <a:latin typeface="Times New Roman" panose="02020603050405020304" pitchFamily="18" charset="0"/>
                <a:cs typeface="Times New Roman" panose="02020603050405020304" pitchFamily="18" charset="0"/>
                <a:sym typeface="+mn-ea"/>
              </a:rPr>
              <a:t>使用的</a:t>
            </a:r>
            <a:r>
              <a:rPr sz="2000" dirty="0" err="1">
                <a:latin typeface="Times New Roman" panose="02020603050405020304" pitchFamily="18" charset="0"/>
                <a:cs typeface="Times New Roman" panose="02020603050405020304" pitchFamily="18" charset="0"/>
                <a:sym typeface="+mn-ea"/>
              </a:rPr>
              <a:t>效率，甚至能在智能手机</a:t>
            </a:r>
            <a:r>
              <a:rPr sz="2000" spc="-10" dirty="0" err="1">
                <a:latin typeface="Times New Roman" panose="02020603050405020304" pitchFamily="18" charset="0"/>
                <a:cs typeface="Times New Roman" panose="02020603050405020304" pitchFamily="18" charset="0"/>
                <a:sym typeface="+mn-ea"/>
              </a:rPr>
              <a:t>上</a:t>
            </a:r>
            <a:r>
              <a:rPr sz="2000" dirty="0" err="1">
                <a:latin typeface="Times New Roman" panose="02020603050405020304" pitchFamily="18" charset="0"/>
                <a:cs typeface="Times New Roman" panose="02020603050405020304" pitchFamily="18" charset="0"/>
                <a:sym typeface="+mn-ea"/>
              </a:rPr>
              <a:t>运行</a:t>
            </a:r>
            <a:r>
              <a:rPr sz="2000" spc="-10" dirty="0" err="1">
                <a:latin typeface="Times New Roman" panose="02020603050405020304" pitchFamily="18" charset="0"/>
                <a:cs typeface="Times New Roman" panose="02020603050405020304" pitchFamily="18" charset="0"/>
                <a:sym typeface="+mn-ea"/>
              </a:rPr>
              <a:t>诸</a:t>
            </a:r>
            <a:r>
              <a:rPr sz="2000" dirty="0" err="1">
                <a:latin typeface="Times New Roman" panose="02020603050405020304" pitchFamily="18" charset="0"/>
                <a:cs typeface="Times New Roman" panose="02020603050405020304" pitchFamily="18" charset="0"/>
                <a:sym typeface="+mn-ea"/>
              </a:rPr>
              <a:t>如图</a:t>
            </a:r>
            <a:r>
              <a:rPr sz="2000" spc="-10" dirty="0" err="1">
                <a:latin typeface="Times New Roman" panose="02020603050405020304" pitchFamily="18" charset="0"/>
                <a:cs typeface="Times New Roman" panose="02020603050405020304" pitchFamily="18" charset="0"/>
                <a:sym typeface="+mn-ea"/>
              </a:rPr>
              <a:t>像</a:t>
            </a:r>
            <a:r>
              <a:rPr sz="2000" dirty="0" err="1">
                <a:latin typeface="Times New Roman" panose="02020603050405020304" pitchFamily="18" charset="0"/>
                <a:cs typeface="Times New Roman" panose="02020603050405020304" pitchFamily="18" charset="0"/>
                <a:sym typeface="+mn-ea"/>
              </a:rPr>
              <a:t>识别</a:t>
            </a:r>
            <a:r>
              <a:rPr sz="2000" spc="-10" dirty="0" err="1">
                <a:latin typeface="Times New Roman" panose="02020603050405020304" pitchFamily="18" charset="0"/>
                <a:cs typeface="Times New Roman" panose="02020603050405020304" pitchFamily="18" charset="0"/>
                <a:sym typeface="+mn-ea"/>
              </a:rPr>
              <a:t>等</a:t>
            </a:r>
            <a:r>
              <a:rPr sz="2000" dirty="0" err="1">
                <a:latin typeface="Times New Roman" panose="02020603050405020304" pitchFamily="18" charset="0"/>
                <a:cs typeface="Times New Roman" panose="02020603050405020304" pitchFamily="18" charset="0"/>
                <a:sym typeface="+mn-ea"/>
              </a:rPr>
              <a:t>任</a:t>
            </a:r>
            <a:r>
              <a:rPr sz="2000" spc="5" dirty="0" err="1">
                <a:latin typeface="Times New Roman" panose="02020603050405020304" pitchFamily="18" charset="0"/>
                <a:cs typeface="Times New Roman" panose="02020603050405020304" pitchFamily="18" charset="0"/>
                <a:sym typeface="+mn-ea"/>
              </a:rPr>
              <a:t>务</a:t>
            </a:r>
            <a:r>
              <a:rPr sz="2000" spc="5" dirty="0">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355600" marR="6350" indent="-343535" algn="just">
              <a:lnSpc>
                <a:spcPct val="150000"/>
              </a:lnSpc>
              <a:spcBef>
                <a:spcPts val="5"/>
              </a:spcBef>
              <a:buFont typeface="Wingdings" panose="05000000000000000000"/>
              <a:buChar char=""/>
              <a:tabLst>
                <a:tab pos="356235" algn="l"/>
              </a:tabLst>
            </a:pPr>
            <a:r>
              <a:rPr sz="2000" dirty="0">
                <a:latin typeface="Times New Roman" panose="02020603050405020304" pitchFamily="18" charset="0"/>
                <a:cs typeface="Times New Roman" panose="02020603050405020304" pitchFamily="18" charset="0"/>
                <a:sym typeface="+mn-ea"/>
              </a:rPr>
              <a:t>它拥有</a:t>
            </a:r>
            <a:r>
              <a:rPr sz="2000" spc="-15" dirty="0">
                <a:latin typeface="Times New Roman" panose="02020603050405020304" pitchFamily="18" charset="0"/>
                <a:cs typeface="Times New Roman" panose="02020603050405020304" pitchFamily="18" charset="0"/>
                <a:sym typeface="+mn-ea"/>
              </a:rPr>
              <a:t>类</a:t>
            </a:r>
            <a:r>
              <a:rPr sz="2000" dirty="0">
                <a:latin typeface="Times New Roman" panose="02020603050405020304" pitchFamily="18" charset="0"/>
                <a:cs typeface="Times New Roman" panose="02020603050405020304" pitchFamily="18" charset="0"/>
                <a:sym typeface="+mn-ea"/>
              </a:rPr>
              <a:t>似于</a:t>
            </a:r>
            <a:r>
              <a:rPr sz="2000" spc="210" dirty="0">
                <a:latin typeface="Times New Roman" panose="02020603050405020304" pitchFamily="18" charset="0"/>
                <a:cs typeface="Times New Roman" panose="02020603050405020304" pitchFamily="18" charset="0"/>
                <a:sym typeface="+mn-ea"/>
              </a:rPr>
              <a:t> </a:t>
            </a:r>
            <a:r>
              <a:rPr sz="2000" dirty="0">
                <a:latin typeface="Times New Roman" panose="02020603050405020304" pitchFamily="18" charset="0"/>
                <a:cs typeface="Times New Roman" panose="02020603050405020304" pitchFamily="18" charset="0"/>
                <a:sym typeface="+mn-ea"/>
              </a:rPr>
              <a:t>Theano</a:t>
            </a:r>
            <a:r>
              <a:rPr sz="2000" spc="315" dirty="0">
                <a:latin typeface="Times New Roman" panose="02020603050405020304" pitchFamily="18" charset="0"/>
                <a:cs typeface="Times New Roman" panose="02020603050405020304" pitchFamily="18" charset="0"/>
                <a:sym typeface="+mn-ea"/>
              </a:rPr>
              <a:t> </a:t>
            </a:r>
            <a:r>
              <a:rPr sz="2000" dirty="0">
                <a:latin typeface="Times New Roman" panose="02020603050405020304" pitchFamily="18" charset="0"/>
                <a:cs typeface="Times New Roman" panose="02020603050405020304" pitchFamily="18" charset="0"/>
                <a:sym typeface="+mn-ea"/>
              </a:rPr>
              <a:t>和</a:t>
            </a:r>
            <a:r>
              <a:rPr sz="2000" spc="210" dirty="0">
                <a:latin typeface="Times New Roman" panose="02020603050405020304" pitchFamily="18" charset="0"/>
                <a:cs typeface="Times New Roman" panose="02020603050405020304" pitchFamily="18" charset="0"/>
                <a:sym typeface="+mn-ea"/>
              </a:rPr>
              <a:t> </a:t>
            </a:r>
            <a:r>
              <a:rPr sz="2000" spc="-20" dirty="0">
                <a:latin typeface="Times New Roman" panose="02020603050405020304" pitchFamily="18" charset="0"/>
                <a:cs typeface="Times New Roman" panose="02020603050405020304" pitchFamily="18" charset="0"/>
                <a:sym typeface="+mn-ea"/>
              </a:rPr>
              <a:t>TensorFlow</a:t>
            </a:r>
            <a:r>
              <a:rPr sz="2000" spc="310" dirty="0">
                <a:latin typeface="Times New Roman" panose="02020603050405020304" pitchFamily="18" charset="0"/>
                <a:cs typeface="Times New Roman" panose="02020603050405020304" pitchFamily="18" charset="0"/>
                <a:sym typeface="+mn-ea"/>
              </a:rPr>
              <a:t> </a:t>
            </a:r>
            <a:r>
              <a:rPr sz="2000" spc="-10" dirty="0">
                <a:latin typeface="Times New Roman" panose="02020603050405020304" pitchFamily="18" charset="0"/>
                <a:cs typeface="Times New Roman" panose="02020603050405020304" pitchFamily="18" charset="0"/>
                <a:sym typeface="+mn-ea"/>
              </a:rPr>
              <a:t>的</a:t>
            </a:r>
            <a:r>
              <a:rPr sz="2000" dirty="0">
                <a:latin typeface="Times New Roman" panose="02020603050405020304" pitchFamily="18" charset="0"/>
                <a:cs typeface="Times New Roman" panose="02020603050405020304" pitchFamily="18" charset="0"/>
                <a:sym typeface="+mn-ea"/>
              </a:rPr>
              <a:t>数据</a:t>
            </a:r>
            <a:r>
              <a:rPr sz="2000" spc="5" dirty="0">
                <a:latin typeface="Times New Roman" panose="02020603050405020304" pitchFamily="18" charset="0"/>
                <a:cs typeface="Times New Roman" panose="02020603050405020304" pitchFamily="18" charset="0"/>
                <a:sym typeface="+mn-ea"/>
              </a:rPr>
              <a:t>流</a:t>
            </a:r>
            <a:r>
              <a:rPr sz="2000" spc="-20" dirty="0">
                <a:latin typeface="Times New Roman" panose="02020603050405020304" pitchFamily="18" charset="0"/>
                <a:cs typeface="Times New Roman" panose="02020603050405020304" pitchFamily="18" charset="0"/>
                <a:sym typeface="+mn-ea"/>
              </a:rPr>
              <a:t>图</a:t>
            </a:r>
            <a:r>
              <a:rPr sz="2000" dirty="0">
                <a:latin typeface="Times New Roman" panose="02020603050405020304" pitchFamily="18" charset="0"/>
                <a:cs typeface="Times New Roman" panose="02020603050405020304" pitchFamily="18" charset="0"/>
                <a:sym typeface="+mn-ea"/>
              </a:rPr>
              <a:t>，</a:t>
            </a:r>
            <a:r>
              <a:rPr sz="2000" spc="-15" dirty="0">
                <a:latin typeface="Times New Roman" panose="02020603050405020304" pitchFamily="18" charset="0"/>
                <a:cs typeface="Times New Roman" panose="02020603050405020304" pitchFamily="18" charset="0"/>
                <a:sym typeface="+mn-ea"/>
              </a:rPr>
              <a:t>为</a:t>
            </a:r>
            <a:r>
              <a:rPr sz="2000" dirty="0">
                <a:latin typeface="Times New Roman" panose="02020603050405020304" pitchFamily="18" charset="0"/>
                <a:cs typeface="Times New Roman" panose="02020603050405020304" pitchFamily="18" charset="0"/>
                <a:sym typeface="+mn-ea"/>
              </a:rPr>
              <a:t>多</a:t>
            </a:r>
            <a:r>
              <a:rPr sz="2000" spc="220" dirty="0">
                <a:latin typeface="Times New Roman" panose="02020603050405020304" pitchFamily="18" charset="0"/>
                <a:cs typeface="Times New Roman" panose="02020603050405020304" pitchFamily="18" charset="0"/>
                <a:sym typeface="+mn-ea"/>
              </a:rPr>
              <a:t> </a:t>
            </a:r>
            <a:r>
              <a:rPr sz="2000" dirty="0">
                <a:latin typeface="Times New Roman" panose="02020603050405020304" pitchFamily="18" charset="0"/>
                <a:cs typeface="Times New Roman" panose="02020603050405020304" pitchFamily="18" charset="0"/>
                <a:sym typeface="+mn-ea"/>
              </a:rPr>
              <a:t>GPU</a:t>
            </a:r>
            <a:r>
              <a:rPr sz="2000" spc="310" dirty="0">
                <a:latin typeface="Times New Roman" panose="02020603050405020304" pitchFamily="18" charset="0"/>
                <a:cs typeface="Times New Roman" panose="02020603050405020304" pitchFamily="18" charset="0"/>
                <a:sym typeface="+mn-ea"/>
              </a:rPr>
              <a:t> </a:t>
            </a:r>
            <a:r>
              <a:rPr sz="2000" spc="-15" dirty="0" err="1">
                <a:latin typeface="Times New Roman" panose="02020603050405020304" pitchFamily="18" charset="0"/>
                <a:cs typeface="Times New Roman" panose="02020603050405020304" pitchFamily="18" charset="0"/>
                <a:sym typeface="+mn-ea"/>
              </a:rPr>
              <a:t>配置</a:t>
            </a:r>
            <a:r>
              <a:rPr sz="2000" dirty="0" err="1">
                <a:latin typeface="Times New Roman" panose="02020603050405020304" pitchFamily="18" charset="0"/>
                <a:cs typeface="Times New Roman" panose="02020603050405020304" pitchFamily="18" charset="0"/>
                <a:sym typeface="+mn-ea"/>
              </a:rPr>
              <a:t>提供了</a:t>
            </a:r>
            <a:r>
              <a:rPr sz="2000" spc="-15" dirty="0" err="1">
                <a:latin typeface="Times New Roman" panose="02020603050405020304" pitchFamily="18" charset="0"/>
                <a:cs typeface="Times New Roman" panose="02020603050405020304" pitchFamily="18" charset="0"/>
                <a:sym typeface="+mn-ea"/>
              </a:rPr>
              <a:t>良</a:t>
            </a:r>
            <a:r>
              <a:rPr sz="2000" dirty="0" err="1">
                <a:latin typeface="Times New Roman" panose="02020603050405020304" pitchFamily="18" charset="0"/>
                <a:cs typeface="Times New Roman" panose="02020603050405020304" pitchFamily="18" charset="0"/>
                <a:sym typeface="+mn-ea"/>
              </a:rPr>
              <a:t>好</a:t>
            </a:r>
            <a:r>
              <a:rPr sz="2000" spc="-15" dirty="0" err="1">
                <a:latin typeface="Times New Roman" panose="02020603050405020304" pitchFamily="18" charset="0"/>
                <a:cs typeface="Times New Roman" panose="02020603050405020304" pitchFamily="18" charset="0"/>
                <a:sym typeface="+mn-ea"/>
              </a:rPr>
              <a:t>的</a:t>
            </a:r>
            <a:r>
              <a:rPr sz="2000" dirty="0" err="1">
                <a:latin typeface="Times New Roman" panose="02020603050405020304" pitchFamily="18" charset="0"/>
                <a:cs typeface="Times New Roman" panose="02020603050405020304" pitchFamily="18" charset="0"/>
                <a:sym typeface="+mn-ea"/>
              </a:rPr>
              <a:t>配置，</a:t>
            </a:r>
            <a:r>
              <a:rPr sz="2000" spc="-15" dirty="0" err="1">
                <a:latin typeface="Times New Roman" panose="02020603050405020304" pitchFamily="18" charset="0"/>
                <a:cs typeface="Times New Roman" panose="02020603050405020304" pitchFamily="18" charset="0"/>
                <a:sym typeface="+mn-ea"/>
              </a:rPr>
              <a:t>还有</a:t>
            </a:r>
            <a:r>
              <a:rPr sz="2000" spc="70" dirty="0" err="1">
                <a:latin typeface="Times New Roman" panose="02020603050405020304" pitchFamily="18" charset="0"/>
                <a:cs typeface="Times New Roman" panose="02020603050405020304" pitchFamily="18" charset="0"/>
                <a:sym typeface="+mn-ea"/>
              </a:rPr>
              <a:t>着类似</a:t>
            </a:r>
            <a:r>
              <a:rPr sz="2000" dirty="0" err="1">
                <a:latin typeface="Times New Roman" panose="02020603050405020304" pitchFamily="18" charset="0"/>
                <a:cs typeface="Times New Roman" panose="02020603050405020304" pitchFamily="18" charset="0"/>
                <a:sym typeface="+mn-ea"/>
              </a:rPr>
              <a:t>于Blocks</a:t>
            </a:r>
            <a:r>
              <a:rPr sz="2000" spc="70" dirty="0" err="1">
                <a:latin typeface="Times New Roman" panose="02020603050405020304" pitchFamily="18" charset="0"/>
                <a:cs typeface="Times New Roman" panose="02020603050405020304" pitchFamily="18" charset="0"/>
                <a:sym typeface="+mn-ea"/>
              </a:rPr>
              <a:t>等更高</a:t>
            </a:r>
            <a:r>
              <a:rPr sz="2000" spc="55" dirty="0" err="1">
                <a:latin typeface="Times New Roman" panose="02020603050405020304" pitchFamily="18" charset="0"/>
                <a:cs typeface="Times New Roman" panose="02020603050405020304" pitchFamily="18" charset="0"/>
                <a:sym typeface="+mn-ea"/>
              </a:rPr>
              <a:t>级</a:t>
            </a:r>
            <a:r>
              <a:rPr sz="2000" spc="70" dirty="0" err="1">
                <a:latin typeface="Times New Roman" panose="02020603050405020304" pitchFamily="18" charset="0"/>
                <a:cs typeface="Times New Roman" panose="02020603050405020304" pitchFamily="18" charset="0"/>
                <a:sym typeface="+mn-ea"/>
              </a:rPr>
              <a:t>别的模型构建</a:t>
            </a:r>
            <a:r>
              <a:rPr sz="2000" spc="90" dirty="0" err="1">
                <a:latin typeface="Times New Roman" panose="02020603050405020304" pitchFamily="18" charset="0"/>
                <a:cs typeface="Times New Roman" panose="02020603050405020304" pitchFamily="18" charset="0"/>
                <a:sym typeface="+mn-ea"/>
              </a:rPr>
              <a:t>块</a:t>
            </a:r>
            <a:r>
              <a:rPr sz="2000" spc="70" dirty="0" err="1">
                <a:latin typeface="Times New Roman" panose="02020603050405020304" pitchFamily="18" charset="0"/>
                <a:cs typeface="Times New Roman" panose="02020603050405020304" pitchFamily="18" charset="0"/>
                <a:sym typeface="+mn-ea"/>
              </a:rPr>
              <a:t>，并且可以在任何硬件上运行（包括手机</a:t>
            </a:r>
            <a:r>
              <a:rPr sz="2000" spc="80" dirty="0">
                <a:latin typeface="Times New Roman" panose="02020603050405020304" pitchFamily="18" charset="0"/>
                <a:cs typeface="Times New Roman" panose="02020603050405020304" pitchFamily="18" charset="0"/>
                <a:sym typeface="+mn-ea"/>
              </a:rPr>
              <a:t>）</a:t>
            </a:r>
            <a:r>
              <a:rPr sz="2000" dirty="0">
                <a:latin typeface="Times New Roman" panose="02020603050405020304" pitchFamily="18" charset="0"/>
                <a:cs typeface="Times New Roman" panose="02020603050405020304" pitchFamily="18" charset="0"/>
                <a:sym typeface="+mn-ea"/>
              </a:rPr>
              <a:t>。 </a:t>
            </a:r>
            <a:r>
              <a:rPr sz="2000" spc="35" dirty="0">
                <a:latin typeface="Times New Roman" panose="02020603050405020304" pitchFamily="18" charset="0"/>
                <a:cs typeface="Times New Roman" panose="02020603050405020304" pitchFamily="18" charset="0"/>
                <a:sym typeface="+mn-ea"/>
              </a:rPr>
              <a:t>同时</a:t>
            </a:r>
            <a:r>
              <a:rPr sz="2000" spc="-5" dirty="0">
                <a:latin typeface="Times New Roman" panose="02020603050405020304" pitchFamily="18" charset="0"/>
                <a:cs typeface="Times New Roman" panose="02020603050405020304" pitchFamily="18" charset="0"/>
                <a:sym typeface="+mn-ea"/>
              </a:rPr>
              <a:t>MXNet</a:t>
            </a:r>
            <a:r>
              <a:rPr sz="2000" dirty="0">
                <a:latin typeface="Times New Roman" panose="02020603050405020304" pitchFamily="18" charset="0"/>
                <a:cs typeface="Times New Roman" panose="02020603050405020304" pitchFamily="18" charset="0"/>
                <a:sym typeface="+mn-ea"/>
              </a:rPr>
              <a:t> </a:t>
            </a:r>
            <a:r>
              <a:rPr sz="2000" spc="35" dirty="0" err="1">
                <a:latin typeface="Times New Roman" panose="02020603050405020304" pitchFamily="18" charset="0"/>
                <a:cs typeface="Times New Roman" panose="02020603050405020304" pitchFamily="18" charset="0"/>
                <a:sym typeface="+mn-ea"/>
              </a:rPr>
              <a:t>是</a:t>
            </a:r>
            <a:r>
              <a:rPr sz="2000" spc="25" dirty="0" err="1">
                <a:latin typeface="Times New Roman" panose="02020603050405020304" pitchFamily="18" charset="0"/>
                <a:cs typeface="Times New Roman" panose="02020603050405020304" pitchFamily="18" charset="0"/>
                <a:sym typeface="+mn-ea"/>
              </a:rPr>
              <a:t>一</a:t>
            </a:r>
            <a:r>
              <a:rPr sz="2000" spc="35" dirty="0" err="1">
                <a:latin typeface="Times New Roman" panose="02020603050405020304" pitchFamily="18" charset="0"/>
                <a:cs typeface="Times New Roman" panose="02020603050405020304" pitchFamily="18" charset="0"/>
                <a:sym typeface="+mn-ea"/>
              </a:rPr>
              <a:t>个</a:t>
            </a:r>
            <a:r>
              <a:rPr sz="2000" spc="25" dirty="0" err="1">
                <a:latin typeface="Times New Roman" panose="02020603050405020304" pitchFamily="18" charset="0"/>
                <a:cs typeface="Times New Roman" panose="02020603050405020304" pitchFamily="18" charset="0"/>
                <a:sym typeface="+mn-ea"/>
              </a:rPr>
              <a:t>旨</a:t>
            </a:r>
            <a:r>
              <a:rPr sz="2000" spc="35" dirty="0" err="1">
                <a:latin typeface="Times New Roman" panose="02020603050405020304" pitchFamily="18" charset="0"/>
                <a:cs typeface="Times New Roman" panose="02020603050405020304" pitchFamily="18" charset="0"/>
                <a:sym typeface="+mn-ea"/>
              </a:rPr>
              <a:t>在</a:t>
            </a:r>
            <a:r>
              <a:rPr sz="2000" spc="25" dirty="0" err="1">
                <a:latin typeface="Times New Roman" panose="02020603050405020304" pitchFamily="18" charset="0"/>
                <a:cs typeface="Times New Roman" panose="02020603050405020304" pitchFamily="18" charset="0"/>
                <a:sym typeface="+mn-ea"/>
              </a:rPr>
              <a:t>提</a:t>
            </a:r>
            <a:r>
              <a:rPr sz="2000" spc="35" dirty="0" err="1">
                <a:latin typeface="Times New Roman" panose="02020603050405020304" pitchFamily="18" charset="0"/>
                <a:cs typeface="Times New Roman" panose="02020603050405020304" pitchFamily="18" charset="0"/>
                <a:sym typeface="+mn-ea"/>
              </a:rPr>
              <a:t>高</a:t>
            </a:r>
            <a:r>
              <a:rPr sz="2000" spc="25" dirty="0" err="1">
                <a:latin typeface="Times New Roman" panose="02020603050405020304" pitchFamily="18" charset="0"/>
                <a:cs typeface="Times New Roman" panose="02020603050405020304" pitchFamily="18" charset="0"/>
                <a:sym typeface="+mn-ea"/>
              </a:rPr>
              <a:t>效</a:t>
            </a:r>
            <a:r>
              <a:rPr sz="2000" spc="35" dirty="0" err="1">
                <a:latin typeface="Times New Roman" panose="02020603050405020304" pitchFamily="18" charset="0"/>
                <a:cs typeface="Times New Roman" panose="02020603050405020304" pitchFamily="18" charset="0"/>
                <a:sym typeface="+mn-ea"/>
              </a:rPr>
              <a:t>率</a:t>
            </a:r>
            <a:r>
              <a:rPr sz="2000" spc="25" dirty="0" err="1">
                <a:latin typeface="Times New Roman" panose="02020603050405020304" pitchFamily="18" charset="0"/>
                <a:cs typeface="Times New Roman" panose="02020603050405020304" pitchFamily="18" charset="0"/>
                <a:sym typeface="+mn-ea"/>
              </a:rPr>
              <a:t>和</a:t>
            </a:r>
            <a:r>
              <a:rPr sz="2000" spc="35" dirty="0" err="1">
                <a:latin typeface="Times New Roman" panose="02020603050405020304" pitchFamily="18" charset="0"/>
                <a:cs typeface="Times New Roman" panose="02020603050405020304" pitchFamily="18" charset="0"/>
                <a:sym typeface="+mn-ea"/>
              </a:rPr>
              <a:t>灵</a:t>
            </a:r>
            <a:r>
              <a:rPr sz="2000" spc="25" dirty="0" err="1">
                <a:latin typeface="Times New Roman" panose="02020603050405020304" pitchFamily="18" charset="0"/>
                <a:cs typeface="Times New Roman" panose="02020603050405020304" pitchFamily="18" charset="0"/>
                <a:sym typeface="+mn-ea"/>
              </a:rPr>
              <a:t>活</a:t>
            </a:r>
            <a:r>
              <a:rPr sz="2000" spc="35" dirty="0" err="1">
                <a:latin typeface="Times New Roman" panose="02020603050405020304" pitchFamily="18" charset="0"/>
                <a:cs typeface="Times New Roman" panose="02020603050405020304" pitchFamily="18" charset="0"/>
                <a:sym typeface="+mn-ea"/>
              </a:rPr>
              <a:t>性</a:t>
            </a:r>
            <a:r>
              <a:rPr sz="2000" spc="25" dirty="0" err="1">
                <a:latin typeface="Times New Roman" panose="02020603050405020304" pitchFamily="18" charset="0"/>
                <a:cs typeface="Times New Roman" panose="02020603050405020304" pitchFamily="18" charset="0"/>
                <a:sym typeface="+mn-ea"/>
              </a:rPr>
              <a:t>的</a:t>
            </a:r>
            <a:r>
              <a:rPr sz="2000" spc="35" dirty="0" err="1">
                <a:latin typeface="Times New Roman" panose="02020603050405020304" pitchFamily="18" charset="0"/>
                <a:cs typeface="Times New Roman" panose="02020603050405020304" pitchFamily="18" charset="0"/>
                <a:sym typeface="+mn-ea"/>
              </a:rPr>
              <a:t>深</a:t>
            </a:r>
            <a:r>
              <a:rPr sz="2000" spc="25" dirty="0" err="1">
                <a:latin typeface="Times New Roman" panose="02020603050405020304" pitchFamily="18" charset="0"/>
                <a:cs typeface="Times New Roman" panose="02020603050405020304" pitchFamily="18" charset="0"/>
                <a:sym typeface="+mn-ea"/>
              </a:rPr>
              <a:t>度</a:t>
            </a:r>
            <a:r>
              <a:rPr sz="2000" spc="35" dirty="0" err="1">
                <a:latin typeface="Times New Roman" panose="02020603050405020304" pitchFamily="18" charset="0"/>
                <a:cs typeface="Times New Roman" panose="02020603050405020304" pitchFamily="18" charset="0"/>
                <a:sym typeface="+mn-ea"/>
              </a:rPr>
              <a:t>学</a:t>
            </a:r>
            <a:r>
              <a:rPr sz="2000" spc="25" dirty="0" err="1">
                <a:latin typeface="Times New Roman" panose="02020603050405020304" pitchFamily="18" charset="0"/>
                <a:cs typeface="Times New Roman" panose="02020603050405020304" pitchFamily="18" charset="0"/>
                <a:sym typeface="+mn-ea"/>
              </a:rPr>
              <a:t>习</a:t>
            </a:r>
            <a:r>
              <a:rPr sz="2000" spc="35" dirty="0" err="1">
                <a:latin typeface="Times New Roman" panose="02020603050405020304" pitchFamily="18" charset="0"/>
                <a:cs typeface="Times New Roman" panose="02020603050405020304" pitchFamily="18" charset="0"/>
                <a:sym typeface="+mn-ea"/>
              </a:rPr>
              <a:t>框</a:t>
            </a:r>
            <a:r>
              <a:rPr sz="2000" spc="60" dirty="0" err="1">
                <a:latin typeface="Times New Roman" panose="02020603050405020304" pitchFamily="18" charset="0"/>
                <a:cs typeface="Times New Roman" panose="02020603050405020304" pitchFamily="18" charset="0"/>
                <a:sym typeface="+mn-ea"/>
              </a:rPr>
              <a:t>架</a:t>
            </a:r>
            <a:r>
              <a:rPr sz="2000" spc="40" dirty="0" err="1">
                <a:latin typeface="Times New Roman" panose="02020603050405020304" pitchFamily="18" charset="0"/>
                <a:cs typeface="Times New Roman" panose="02020603050405020304" pitchFamily="18" charset="0"/>
                <a:sym typeface="+mn-ea"/>
              </a:rPr>
              <a:t>，</a:t>
            </a:r>
            <a:r>
              <a:rPr sz="2000" spc="25" dirty="0" err="1">
                <a:latin typeface="Times New Roman" panose="02020603050405020304" pitchFamily="18" charset="0"/>
                <a:cs typeface="Times New Roman" panose="02020603050405020304" pitchFamily="18" charset="0"/>
                <a:sym typeface="+mn-ea"/>
              </a:rPr>
              <a:t>提</a:t>
            </a:r>
            <a:r>
              <a:rPr sz="2000" spc="35" dirty="0" err="1">
                <a:latin typeface="Times New Roman" panose="02020603050405020304" pitchFamily="18" charset="0"/>
                <a:cs typeface="Times New Roman" panose="02020603050405020304" pitchFamily="18" charset="0"/>
                <a:sym typeface="+mn-ea"/>
              </a:rPr>
              <a:t>供</a:t>
            </a:r>
            <a:r>
              <a:rPr sz="2000" spc="25" dirty="0" err="1">
                <a:latin typeface="Times New Roman" panose="02020603050405020304" pitchFamily="18" charset="0"/>
                <a:cs typeface="Times New Roman" panose="02020603050405020304" pitchFamily="18" charset="0"/>
                <a:sym typeface="+mn-ea"/>
              </a:rPr>
              <a:t>了</a:t>
            </a:r>
            <a:r>
              <a:rPr sz="2000" spc="35" dirty="0" err="1">
                <a:latin typeface="Times New Roman" panose="02020603050405020304" pitchFamily="18" charset="0"/>
                <a:cs typeface="Times New Roman" panose="02020603050405020304" pitchFamily="18" charset="0"/>
                <a:sym typeface="+mn-ea"/>
              </a:rPr>
              <a:t>强</a:t>
            </a:r>
            <a:r>
              <a:rPr sz="2000" spc="25" dirty="0" err="1">
                <a:latin typeface="Times New Roman" panose="02020603050405020304" pitchFamily="18" charset="0"/>
                <a:cs typeface="Times New Roman" panose="02020603050405020304" pitchFamily="18" charset="0"/>
                <a:sym typeface="+mn-ea"/>
              </a:rPr>
              <a:t>大</a:t>
            </a:r>
            <a:r>
              <a:rPr sz="2000" spc="35" dirty="0" err="1">
                <a:latin typeface="Times New Roman" panose="02020603050405020304" pitchFamily="18" charset="0"/>
                <a:cs typeface="Times New Roman" panose="02020603050405020304" pitchFamily="18" charset="0"/>
                <a:sym typeface="+mn-ea"/>
              </a:rPr>
              <a:t>的</a:t>
            </a:r>
            <a:r>
              <a:rPr sz="2000" spc="25" dirty="0" err="1">
                <a:latin typeface="Times New Roman" panose="02020603050405020304" pitchFamily="18" charset="0"/>
                <a:cs typeface="Times New Roman" panose="02020603050405020304" pitchFamily="18" charset="0"/>
                <a:sym typeface="+mn-ea"/>
              </a:rPr>
              <a:t>工</a:t>
            </a:r>
            <a:r>
              <a:rPr sz="2000" spc="35" dirty="0" err="1">
                <a:latin typeface="Times New Roman" panose="02020603050405020304" pitchFamily="18" charset="0"/>
                <a:cs typeface="Times New Roman" panose="02020603050405020304" pitchFamily="18" charset="0"/>
                <a:sym typeface="+mn-ea"/>
              </a:rPr>
              <a:t>具</a:t>
            </a:r>
            <a:r>
              <a:rPr sz="2000" spc="25" dirty="0" err="1">
                <a:latin typeface="Times New Roman" panose="02020603050405020304" pitchFamily="18" charset="0"/>
                <a:cs typeface="Times New Roman" panose="02020603050405020304" pitchFamily="18" charset="0"/>
                <a:sym typeface="+mn-ea"/>
              </a:rPr>
              <a:t>来</a:t>
            </a:r>
            <a:r>
              <a:rPr sz="2000" spc="35" dirty="0" err="1">
                <a:latin typeface="Times New Roman" panose="02020603050405020304" pitchFamily="18" charset="0"/>
                <a:cs typeface="Times New Roman" panose="02020603050405020304" pitchFamily="18" charset="0"/>
                <a:sym typeface="+mn-ea"/>
              </a:rPr>
              <a:t>帮</a:t>
            </a:r>
            <a:r>
              <a:rPr sz="2000" spc="25" dirty="0" err="1">
                <a:latin typeface="Times New Roman" panose="02020603050405020304" pitchFamily="18" charset="0"/>
                <a:cs typeface="Times New Roman" panose="02020603050405020304" pitchFamily="18" charset="0"/>
                <a:sym typeface="+mn-ea"/>
              </a:rPr>
              <a:t>助</a:t>
            </a:r>
            <a:r>
              <a:rPr sz="2000" spc="35" dirty="0" err="1">
                <a:latin typeface="Times New Roman" panose="02020603050405020304" pitchFamily="18" charset="0"/>
                <a:cs typeface="Times New Roman" panose="02020603050405020304" pitchFamily="18" charset="0"/>
                <a:sym typeface="+mn-ea"/>
              </a:rPr>
              <a:t>开</a:t>
            </a:r>
            <a:r>
              <a:rPr sz="2000" spc="5" dirty="0" err="1">
                <a:latin typeface="Times New Roman" panose="02020603050405020304" pitchFamily="18" charset="0"/>
                <a:cs typeface="Times New Roman" panose="02020603050405020304" pitchFamily="18" charset="0"/>
                <a:sym typeface="+mn-ea"/>
              </a:rPr>
              <a:t>发</a:t>
            </a:r>
            <a:r>
              <a:rPr sz="2000" dirty="0" err="1">
                <a:latin typeface="Times New Roman" panose="02020603050405020304" pitchFamily="18" charset="0"/>
                <a:cs typeface="Times New Roman" panose="02020603050405020304" pitchFamily="18" charset="0"/>
                <a:sym typeface="+mn-ea"/>
              </a:rPr>
              <a:t>人员利用GPU和云计算</a:t>
            </a:r>
            <a:r>
              <a:rPr sz="2000" spc="-15" dirty="0" err="1">
                <a:latin typeface="Times New Roman" panose="02020603050405020304" pitchFamily="18" charset="0"/>
                <a:cs typeface="Times New Roman" panose="02020603050405020304" pitchFamily="18" charset="0"/>
                <a:sym typeface="+mn-ea"/>
              </a:rPr>
              <a:t>的</a:t>
            </a:r>
            <a:r>
              <a:rPr sz="2000" dirty="0" err="1">
                <a:latin typeface="Times New Roman" panose="02020603050405020304" pitchFamily="18" charset="0"/>
                <a:cs typeface="Times New Roman" panose="02020603050405020304" pitchFamily="18" charset="0"/>
                <a:sym typeface="+mn-ea"/>
              </a:rPr>
              <a:t>全部</a:t>
            </a:r>
            <a:r>
              <a:rPr sz="2000" spc="-15" dirty="0" err="1">
                <a:latin typeface="Times New Roman" panose="02020603050405020304" pitchFamily="18" charset="0"/>
                <a:cs typeface="Times New Roman" panose="02020603050405020304" pitchFamily="18" charset="0"/>
                <a:sym typeface="+mn-ea"/>
              </a:rPr>
              <a:t>功</a:t>
            </a:r>
            <a:r>
              <a:rPr sz="2000" dirty="0" err="1">
                <a:latin typeface="Times New Roman" panose="02020603050405020304" pitchFamily="18" charset="0"/>
                <a:cs typeface="Times New Roman" panose="02020603050405020304" pitchFamily="18" charset="0"/>
                <a:sym typeface="+mn-ea"/>
              </a:rPr>
              <a:t>能</a:t>
            </a:r>
            <a:r>
              <a:rPr sz="2000" dirty="0">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12700">
              <a:lnSpc>
                <a:spcPct val="100000"/>
              </a:lnSpc>
              <a:spcBef>
                <a:spcPts val="1200"/>
              </a:spcBef>
            </a:pPr>
            <a:r>
              <a:rPr sz="2000" spc="-5" dirty="0">
                <a:solidFill>
                  <a:srgbClr val="0462C1"/>
                </a:solidFill>
                <a:uFill>
                  <a:solidFill>
                    <a:srgbClr val="0462C1"/>
                  </a:solidFill>
                </a:uFill>
                <a:latin typeface="Times New Roman" panose="02020603050405020304" pitchFamily="18" charset="0"/>
                <a:cs typeface="Times New Roman" panose="02020603050405020304" pitchFamily="18" charset="0"/>
                <a:sym typeface="+mn-ea"/>
              </a:rPr>
              <a:t>      </a:t>
            </a:r>
            <a:r>
              <a:rPr sz="2000" u="heavy" spc="-5" dirty="0">
                <a:solidFill>
                  <a:srgbClr val="0462C1"/>
                </a:solidFill>
                <a:uFill>
                  <a:solidFill>
                    <a:srgbClr val="0462C1"/>
                  </a:solidFill>
                </a:uFill>
                <a:latin typeface="Times New Roman" panose="02020603050405020304" pitchFamily="18" charset="0"/>
                <a:cs typeface="Times New Roman" panose="02020603050405020304" pitchFamily="18" charset="0"/>
                <a:sym typeface="+mn-ea"/>
                <a:hlinkClick r:id="rId2"/>
              </a:rPr>
              <a:t>https://mxnet.apache.org/</a:t>
            </a:r>
            <a:endParaRPr sz="2000" dirty="0">
              <a:latin typeface="Times New Roman" panose="02020603050405020304" pitchFamily="18" charset="0"/>
              <a:cs typeface="Times New Roman" panose="02020603050405020304" pitchFamily="18" charset="0"/>
            </a:endParaRPr>
          </a:p>
          <a:p>
            <a:pPr marL="12065" marR="5080" algn="just">
              <a:lnSpc>
                <a:spcPct val="150000"/>
              </a:lnSpc>
              <a:spcBef>
                <a:spcPts val="300"/>
              </a:spcBef>
              <a:spcAft>
                <a:spcPts val="0"/>
              </a:spcAft>
              <a:buFont typeface="Wingdings" panose="05000000000000000000"/>
              <a:tabLst>
                <a:tab pos="356235" algn="l"/>
              </a:tabLst>
            </a:pPr>
            <a:endParaRPr sz="2000" dirty="0">
              <a:latin typeface="Times New Roman" panose="02020603050405020304" pitchFamily="18" charset="0"/>
              <a:cs typeface="Times New Roman" panose="02020603050405020304" pitchFamily="18" charset="0"/>
            </a:endParaRPr>
          </a:p>
        </p:txBody>
      </p:sp>
      <p:sp>
        <p:nvSpPr>
          <p:cNvPr id="6" name="object 4"/>
          <p:cNvSpPr/>
          <p:nvPr/>
        </p:nvSpPr>
        <p:spPr>
          <a:xfrm>
            <a:off x="7513955" y="727075"/>
            <a:ext cx="1462405" cy="55626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sp>
        <p:nvSpPr>
          <p:cNvPr id="6" name="object 4"/>
          <p:cNvSpPr/>
          <p:nvPr/>
        </p:nvSpPr>
        <p:spPr>
          <a:xfrm>
            <a:off x="7513955" y="727075"/>
            <a:ext cx="1462405" cy="556260"/>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167640" y="726440"/>
            <a:ext cx="8808720" cy="5153660"/>
          </a:xfrm>
          <a:prstGeom prst="rect">
            <a:avLst/>
          </a:prstGeom>
        </p:spPr>
        <p:txBody>
          <a:bodyPr vert="horz" wrap="square" lIns="0" tIns="12065" rIns="0" bIns="0" rtlCol="0">
            <a:spAutoFit/>
          </a:bodyPr>
          <a:lstStyle/>
          <a:p>
            <a:pPr marL="23495">
              <a:lnSpc>
                <a:spcPct val="100000"/>
              </a:lnSpc>
              <a:spcBef>
                <a:spcPts val="95"/>
              </a:spcBef>
            </a:pPr>
            <a:r>
              <a:rPr sz="2800" b="1" spc="-5" dirty="0">
                <a:latin typeface="Times New Roman" panose="02020603050405020304" pitchFamily="18" charset="0"/>
                <a:cs typeface="Times New Roman" panose="02020603050405020304" pitchFamily="18" charset="0"/>
                <a:sym typeface="+mn-ea"/>
              </a:rPr>
              <a:t>MXNet</a:t>
            </a:r>
            <a:endParaRPr sz="2800" b="1" spc="-5" dirty="0">
              <a:latin typeface="Times New Roman" panose="02020603050405020304" pitchFamily="18" charset="0"/>
              <a:cs typeface="Times New Roman" panose="02020603050405020304" pitchFamily="18" charset="0"/>
            </a:endParaRPr>
          </a:p>
          <a:p>
            <a:pPr marL="299085" indent="-287020">
              <a:lnSpc>
                <a:spcPct val="100000"/>
              </a:lnSpc>
              <a:spcBef>
                <a:spcPts val="2080"/>
              </a:spcBef>
              <a:buFont typeface="Wingdings" panose="05000000000000000000"/>
              <a:buChar char=""/>
              <a:tabLst>
                <a:tab pos="299720" algn="l"/>
              </a:tabLst>
            </a:pPr>
            <a:r>
              <a:rPr sz="2400" b="1" dirty="0">
                <a:solidFill>
                  <a:srgbClr val="0000FF"/>
                </a:solidFill>
                <a:latin typeface="Times New Roman" panose="02020603050405020304" pitchFamily="18" charset="0"/>
                <a:cs typeface="Times New Roman" panose="02020603050405020304" pitchFamily="18" charset="0"/>
                <a:sym typeface="+mn-ea"/>
              </a:rPr>
              <a:t>优点</a:t>
            </a:r>
            <a:endParaRPr sz="2400" b="1" dirty="0">
              <a:latin typeface="Times New Roman" panose="02020603050405020304" pitchFamily="18" charset="0"/>
              <a:cs typeface="Times New Roman" panose="02020603050405020304" pitchFamily="18" charset="0"/>
            </a:endParaRPr>
          </a:p>
          <a:p>
            <a:pPr marL="661035" lvl="1" indent="-407670">
              <a:lnSpc>
                <a:spcPct val="100000"/>
              </a:lnSpc>
              <a:spcBef>
                <a:spcPts val="1570"/>
              </a:spcBef>
              <a:buFont typeface="Wingdings" panose="05000000000000000000"/>
              <a:buChar char=""/>
              <a:tabLst>
                <a:tab pos="661035" algn="l"/>
                <a:tab pos="661670" algn="l"/>
              </a:tabLst>
            </a:pPr>
            <a:r>
              <a:rPr sz="2000" dirty="0">
                <a:latin typeface="Times New Roman" panose="02020603050405020304" pitchFamily="18" charset="0"/>
                <a:cs typeface="Times New Roman" panose="02020603050405020304" pitchFamily="18" charset="0"/>
                <a:sym typeface="+mn-ea"/>
              </a:rPr>
              <a:t>灵活的编程模型</a:t>
            </a:r>
            <a:endParaRPr sz="2000" dirty="0">
              <a:latin typeface="Times New Roman" panose="02020603050405020304" pitchFamily="18" charset="0"/>
              <a:cs typeface="Times New Roman" panose="02020603050405020304" pitchFamily="18" charset="0"/>
            </a:endParaRPr>
          </a:p>
          <a:p>
            <a:pPr marL="661035" lvl="1" indent="-407670">
              <a:lnSpc>
                <a:spcPct val="100000"/>
              </a:lnSpc>
              <a:spcBef>
                <a:spcPts val="1200"/>
              </a:spcBef>
              <a:buFont typeface="Wingdings" panose="05000000000000000000"/>
              <a:buChar char=""/>
              <a:tabLst>
                <a:tab pos="661035" algn="l"/>
                <a:tab pos="661670" algn="l"/>
              </a:tabLst>
            </a:pPr>
            <a:r>
              <a:rPr sz="2000" dirty="0">
                <a:latin typeface="Times New Roman" panose="02020603050405020304" pitchFamily="18" charset="0"/>
                <a:cs typeface="Times New Roman" panose="02020603050405020304" pitchFamily="18" charset="0"/>
                <a:sym typeface="+mn-ea"/>
              </a:rPr>
              <a:t>从云端到客户端可移植</a:t>
            </a:r>
            <a:endParaRPr sz="2000" dirty="0">
              <a:latin typeface="Times New Roman" panose="02020603050405020304" pitchFamily="18" charset="0"/>
              <a:cs typeface="Times New Roman" panose="02020603050405020304" pitchFamily="18" charset="0"/>
            </a:endParaRPr>
          </a:p>
          <a:p>
            <a:pPr marL="661035" lvl="1" indent="-407670">
              <a:lnSpc>
                <a:spcPct val="100000"/>
              </a:lnSpc>
              <a:spcBef>
                <a:spcPts val="1200"/>
              </a:spcBef>
              <a:buFont typeface="Wingdings" panose="05000000000000000000"/>
              <a:buChar char=""/>
              <a:tabLst>
                <a:tab pos="661035" algn="l"/>
                <a:tab pos="661670" algn="l"/>
              </a:tabLst>
            </a:pPr>
            <a:r>
              <a:rPr sz="2000" dirty="0">
                <a:latin typeface="Times New Roman" panose="02020603050405020304" pitchFamily="18" charset="0"/>
                <a:cs typeface="Times New Roman" panose="02020603050405020304" pitchFamily="18" charset="0"/>
                <a:sym typeface="+mn-ea"/>
              </a:rPr>
              <a:t>多语言支持</a:t>
            </a:r>
            <a:endParaRPr sz="2000" dirty="0">
              <a:latin typeface="Times New Roman" panose="02020603050405020304" pitchFamily="18" charset="0"/>
              <a:cs typeface="Times New Roman" panose="02020603050405020304" pitchFamily="18" charset="0"/>
            </a:endParaRPr>
          </a:p>
          <a:p>
            <a:pPr marL="661035" lvl="1" indent="-407670">
              <a:lnSpc>
                <a:spcPct val="100000"/>
              </a:lnSpc>
              <a:spcBef>
                <a:spcPts val="1200"/>
              </a:spcBef>
              <a:buFont typeface="Wingdings" panose="05000000000000000000"/>
              <a:buChar char=""/>
              <a:tabLst>
                <a:tab pos="661035" algn="l"/>
                <a:tab pos="661670" algn="l"/>
              </a:tabLst>
            </a:pPr>
            <a:r>
              <a:rPr sz="2000" dirty="0">
                <a:latin typeface="Times New Roman" panose="02020603050405020304" pitchFamily="18" charset="0"/>
                <a:cs typeface="Times New Roman" panose="02020603050405020304" pitchFamily="18" charset="0"/>
                <a:sym typeface="+mn-ea"/>
              </a:rPr>
              <a:t>本地分布式训练</a:t>
            </a:r>
            <a:endParaRPr sz="2000" dirty="0">
              <a:latin typeface="Times New Roman" panose="02020603050405020304" pitchFamily="18" charset="0"/>
              <a:cs typeface="Times New Roman" panose="02020603050405020304" pitchFamily="18" charset="0"/>
            </a:endParaRPr>
          </a:p>
          <a:p>
            <a:pPr marL="661035" lvl="1" indent="-407670">
              <a:lnSpc>
                <a:spcPct val="100000"/>
              </a:lnSpc>
              <a:spcBef>
                <a:spcPts val="1200"/>
              </a:spcBef>
              <a:buFont typeface="Wingdings" panose="05000000000000000000"/>
              <a:buChar char=""/>
              <a:tabLst>
                <a:tab pos="661035" algn="l"/>
                <a:tab pos="661670" algn="l"/>
              </a:tabLst>
            </a:pPr>
            <a:r>
              <a:rPr sz="2000" dirty="0">
                <a:latin typeface="Times New Roman" panose="02020603050405020304" pitchFamily="18" charset="0"/>
                <a:cs typeface="Times New Roman" panose="02020603050405020304" pitchFamily="18" charset="0"/>
                <a:sym typeface="+mn-ea"/>
              </a:rPr>
              <a:t>性能优化</a:t>
            </a:r>
            <a:endParaRPr sz="2000" dirty="0">
              <a:latin typeface="Times New Roman" panose="02020603050405020304" pitchFamily="18" charset="0"/>
              <a:cs typeface="Times New Roman" panose="02020603050405020304" pitchFamily="18" charset="0"/>
            </a:endParaRPr>
          </a:p>
          <a:p>
            <a:pPr lvl="1">
              <a:lnSpc>
                <a:spcPct val="100000"/>
              </a:lnSpc>
              <a:spcBef>
                <a:spcPts val="50"/>
              </a:spcBef>
              <a:buFont typeface="Wingdings" panose="05000000000000000000"/>
              <a:buChar char=""/>
            </a:pPr>
            <a:endParaRPr sz="2000" dirty="0">
              <a:latin typeface="Times New Roman" panose="02020603050405020304" pitchFamily="18" charset="0"/>
              <a:cs typeface="Times New Roman" panose="02020603050405020304" pitchFamily="18" charset="0"/>
            </a:endParaRPr>
          </a:p>
          <a:p>
            <a:pPr marL="355600" indent="-343535">
              <a:lnSpc>
                <a:spcPct val="100000"/>
              </a:lnSpc>
              <a:buFont typeface="Wingdings" panose="05000000000000000000"/>
              <a:buChar char=""/>
              <a:tabLst>
                <a:tab pos="356235" algn="l"/>
              </a:tabLst>
            </a:pPr>
            <a:r>
              <a:rPr sz="2400" b="1" dirty="0">
                <a:solidFill>
                  <a:srgbClr val="0000FF"/>
                </a:solidFill>
                <a:latin typeface="Times New Roman" panose="02020603050405020304" pitchFamily="18" charset="0"/>
                <a:cs typeface="Times New Roman" panose="02020603050405020304" pitchFamily="18" charset="0"/>
                <a:sym typeface="+mn-ea"/>
              </a:rPr>
              <a:t>缺点</a:t>
            </a:r>
            <a:endParaRPr sz="2400" b="1" dirty="0">
              <a:latin typeface="Times New Roman" panose="02020603050405020304" pitchFamily="18" charset="0"/>
              <a:cs typeface="Times New Roman" panose="02020603050405020304" pitchFamily="18" charset="0"/>
            </a:endParaRPr>
          </a:p>
          <a:p>
            <a:pPr marL="596900" lvl="1" indent="-343535">
              <a:lnSpc>
                <a:spcPct val="100000"/>
              </a:lnSpc>
              <a:spcBef>
                <a:spcPts val="1775"/>
              </a:spcBef>
              <a:buFont typeface="Wingdings" panose="05000000000000000000"/>
              <a:buChar char=""/>
              <a:tabLst>
                <a:tab pos="596900" algn="l"/>
                <a:tab pos="597535" algn="l"/>
              </a:tabLst>
            </a:pPr>
            <a:r>
              <a:rPr sz="2000" dirty="0">
                <a:latin typeface="Times New Roman" panose="02020603050405020304" pitchFamily="18" charset="0"/>
                <a:cs typeface="Times New Roman" panose="02020603050405020304" pitchFamily="18" charset="0"/>
                <a:sym typeface="+mn-ea"/>
              </a:rPr>
              <a:t>社区相对</a:t>
            </a:r>
            <a:r>
              <a:rPr sz="2000" spc="-20" dirty="0">
                <a:latin typeface="Times New Roman" panose="02020603050405020304" pitchFamily="18" charset="0"/>
                <a:cs typeface="Times New Roman" panose="02020603050405020304" pitchFamily="18" charset="0"/>
                <a:sym typeface="+mn-ea"/>
              </a:rPr>
              <a:t>PyTorch</a:t>
            </a:r>
            <a:r>
              <a:rPr sz="2000" dirty="0">
                <a:latin typeface="Times New Roman" panose="02020603050405020304" pitchFamily="18" charset="0"/>
                <a:cs typeface="Times New Roman" panose="02020603050405020304" pitchFamily="18" charset="0"/>
                <a:sym typeface="+mn-ea"/>
              </a:rPr>
              <a:t>和</a:t>
            </a:r>
            <a:r>
              <a:rPr sz="2000" spc="-20" dirty="0">
                <a:latin typeface="Times New Roman" panose="02020603050405020304" pitchFamily="18" charset="0"/>
                <a:cs typeface="Times New Roman" panose="02020603050405020304" pitchFamily="18" charset="0"/>
                <a:sym typeface="+mn-ea"/>
              </a:rPr>
              <a:t>TensorFlow</a:t>
            </a:r>
            <a:r>
              <a:rPr sz="2000" dirty="0">
                <a:latin typeface="Times New Roman" panose="02020603050405020304" pitchFamily="18" charset="0"/>
                <a:cs typeface="Times New Roman" panose="02020603050405020304" pitchFamily="18" charset="0"/>
                <a:sym typeface="+mn-ea"/>
              </a:rPr>
              <a:t>来说相对小众</a:t>
            </a:r>
            <a:endParaRPr sz="2000" dirty="0">
              <a:latin typeface="Times New Roman" panose="02020603050405020304" pitchFamily="18" charset="0"/>
              <a:cs typeface="Times New Roman" panose="02020603050405020304" pitchFamily="18" charset="0"/>
            </a:endParaRPr>
          </a:p>
          <a:p>
            <a:pPr marL="355600" marR="5080" indent="-343535" algn="just">
              <a:lnSpc>
                <a:spcPct val="150000"/>
              </a:lnSpc>
              <a:spcBef>
                <a:spcPts val="300"/>
              </a:spcBef>
              <a:spcAft>
                <a:spcPts val="0"/>
              </a:spcAft>
              <a:buFont typeface="Wingdings" panose="05000000000000000000"/>
              <a:buChar char=""/>
              <a:tabLst>
                <a:tab pos="356235" algn="l"/>
              </a:tabLst>
            </a:pPr>
            <a:endParaRPr sz="20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rcRect l="13499" r="13927"/>
          <a:stretch>
            <a:fillRect/>
          </a:stretch>
        </p:blipFill>
        <p:spPr>
          <a:xfrm>
            <a:off x="7361555" y="3625850"/>
            <a:ext cx="1614805" cy="2225040"/>
          </a:xfrm>
          <a:prstGeom prst="rect">
            <a:avLst/>
          </a:prstGeom>
        </p:spPr>
      </p:pic>
      <p:sp>
        <p:nvSpPr>
          <p:cNvPr id="7" name="文本框 6"/>
          <p:cNvSpPr txBox="1"/>
          <p:nvPr/>
        </p:nvSpPr>
        <p:spPr>
          <a:xfrm>
            <a:off x="4998085" y="2980690"/>
            <a:ext cx="3978275" cy="64516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a:latin typeface="Times New Roman" panose="02020603050405020304" pitchFamily="18" charset="0"/>
                <a:cs typeface="Times New Roman" panose="02020603050405020304" pitchFamily="18" charset="0"/>
              </a:rPr>
              <a:t>https://github.com/d2l-ai/d2l-zh</a:t>
            </a:r>
          </a:p>
          <a:p>
            <a:pPr marL="285750" indent="-285750">
              <a:buFont typeface="Arial" panose="020B0604020202020204" pitchFamily="34" charset="0"/>
              <a:buChar char="•"/>
            </a:pPr>
            <a:r>
              <a:rPr lang="zh-CN" altLang="en-US">
                <a:latin typeface="Times New Roman" panose="02020603050405020304" pitchFamily="18" charset="0"/>
                <a:cs typeface="Times New Roman" panose="02020603050405020304" pitchFamily="18" charset="0"/>
              </a:rPr>
              <a:t>https://github.com/dsgiitr/d2l-pytorch</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grpSp>
        <p:nvGrpSpPr>
          <p:cNvPr id="25" name="组合 24"/>
          <p:cNvGrpSpPr/>
          <p:nvPr/>
        </p:nvGrpSpPr>
        <p:grpSpPr>
          <a:xfrm>
            <a:off x="345440" y="1769110"/>
            <a:ext cx="8126730" cy="3298190"/>
            <a:chOff x="656" y="2786"/>
            <a:chExt cx="12798" cy="5194"/>
          </a:xfrm>
        </p:grpSpPr>
        <p:grpSp>
          <p:nvGrpSpPr>
            <p:cNvPr id="17" name="组合 16"/>
            <p:cNvGrpSpPr/>
            <p:nvPr/>
          </p:nvGrpSpPr>
          <p:grpSpPr>
            <a:xfrm>
              <a:off x="656" y="2786"/>
              <a:ext cx="12798" cy="5195"/>
              <a:chOff x="656" y="2786"/>
              <a:chExt cx="12798" cy="5195"/>
            </a:xfrm>
          </p:grpSpPr>
          <p:grpSp>
            <p:nvGrpSpPr>
              <p:cNvPr id="24" name="组合 23"/>
              <p:cNvGrpSpPr/>
              <p:nvPr/>
            </p:nvGrpSpPr>
            <p:grpSpPr>
              <a:xfrm>
                <a:off x="3572" y="6053"/>
                <a:ext cx="7909" cy="1148"/>
                <a:chOff x="6110" y="8316"/>
                <a:chExt cx="7909" cy="1148"/>
              </a:xfrm>
            </p:grpSpPr>
            <p:pic>
              <p:nvPicPr>
                <p:cNvPr id="20" name="图片 19"/>
                <p:cNvPicPr>
                  <a:picLocks noChangeAspect="1"/>
                </p:cNvPicPr>
                <p:nvPr>
                  <p:custDataLst>
                    <p:tags r:id="rId1"/>
                  </p:custDataLst>
                </p:nvPr>
              </p:nvPicPr>
              <p:blipFill>
                <a:blip r:embed="rId3"/>
                <a:stretch>
                  <a:fillRect/>
                </a:stretch>
              </p:blipFill>
              <p:spPr>
                <a:xfrm>
                  <a:off x="8290" y="8410"/>
                  <a:ext cx="2409" cy="1055"/>
                </a:xfrm>
                <a:prstGeom prst="rect">
                  <a:avLst/>
                </a:prstGeom>
              </p:spPr>
            </p:pic>
            <p:pic>
              <p:nvPicPr>
                <p:cNvPr id="21" name="图片 20"/>
                <p:cNvPicPr>
                  <a:picLocks noChangeAspect="1"/>
                </p:cNvPicPr>
                <p:nvPr/>
              </p:nvPicPr>
              <p:blipFill>
                <a:blip r:embed="rId4"/>
                <a:stretch>
                  <a:fillRect/>
                </a:stretch>
              </p:blipFill>
              <p:spPr>
                <a:xfrm>
                  <a:off x="6110" y="8512"/>
                  <a:ext cx="2180" cy="869"/>
                </a:xfrm>
                <a:prstGeom prst="rect">
                  <a:avLst/>
                </a:prstGeom>
              </p:spPr>
            </p:pic>
            <p:pic>
              <p:nvPicPr>
                <p:cNvPr id="22" name="图片 21"/>
                <p:cNvPicPr>
                  <a:picLocks noChangeAspect="1"/>
                </p:cNvPicPr>
                <p:nvPr/>
              </p:nvPicPr>
              <p:blipFill>
                <a:blip r:embed="rId5"/>
                <a:stretch>
                  <a:fillRect/>
                </a:stretch>
              </p:blipFill>
              <p:spPr>
                <a:xfrm>
                  <a:off x="10602" y="8410"/>
                  <a:ext cx="2095" cy="1055"/>
                </a:xfrm>
                <a:prstGeom prst="rect">
                  <a:avLst/>
                </a:prstGeom>
              </p:spPr>
            </p:pic>
            <p:pic>
              <p:nvPicPr>
                <p:cNvPr id="23" name="图片 22"/>
                <p:cNvPicPr>
                  <a:picLocks noChangeAspect="1"/>
                </p:cNvPicPr>
                <p:nvPr/>
              </p:nvPicPr>
              <p:blipFill>
                <a:blip r:embed="rId6"/>
                <a:stretch>
                  <a:fillRect/>
                </a:stretch>
              </p:blipFill>
              <p:spPr>
                <a:xfrm>
                  <a:off x="12455" y="8316"/>
                  <a:ext cx="1564" cy="1065"/>
                </a:xfrm>
                <a:prstGeom prst="rect">
                  <a:avLst/>
                </a:prstGeom>
              </p:spPr>
            </p:pic>
          </p:grpSp>
          <p:sp>
            <p:nvSpPr>
              <p:cNvPr id="8" name="object 4"/>
              <p:cNvSpPr/>
              <p:nvPr/>
            </p:nvSpPr>
            <p:spPr>
              <a:xfrm>
                <a:off x="656" y="2786"/>
                <a:ext cx="5227" cy="1350"/>
              </a:xfrm>
              <a:prstGeom prst="rect">
                <a:avLst/>
              </a:prstGeom>
              <a:blipFill>
                <a:blip r:embed="rId7" cstate="print"/>
                <a:stretch>
                  <a:fillRect/>
                </a:stretch>
              </a:blipFill>
            </p:spPr>
            <p:txBody>
              <a:bodyPr wrap="square" lIns="0" tIns="0" rIns="0" bIns="0" rtlCol="0"/>
              <a:lstStyle/>
              <a:p>
                <a:endParaRPr/>
              </a:p>
            </p:txBody>
          </p:sp>
          <p:sp>
            <p:nvSpPr>
              <p:cNvPr id="9" name="object 4"/>
              <p:cNvSpPr/>
              <p:nvPr/>
            </p:nvSpPr>
            <p:spPr>
              <a:xfrm>
                <a:off x="9740" y="2987"/>
                <a:ext cx="3714" cy="1149"/>
              </a:xfrm>
              <a:prstGeom prst="rect">
                <a:avLst/>
              </a:prstGeom>
              <a:blipFill>
                <a:blip r:embed="rId8" cstate="print"/>
                <a:stretch>
                  <a:fillRect/>
                </a:stretch>
              </a:blipFill>
            </p:spPr>
            <p:txBody>
              <a:bodyPr wrap="square" lIns="0" tIns="0" rIns="0" bIns="0" rtlCol="0"/>
              <a:lstStyle/>
              <a:p>
                <a:endParaRPr/>
              </a:p>
            </p:txBody>
          </p:sp>
          <p:sp>
            <p:nvSpPr>
              <p:cNvPr id="11" name="文本框 10"/>
              <p:cNvSpPr txBox="1"/>
              <p:nvPr/>
            </p:nvSpPr>
            <p:spPr>
              <a:xfrm>
                <a:off x="657" y="4345"/>
                <a:ext cx="5226" cy="725"/>
              </a:xfrm>
              <a:prstGeom prst="rect">
                <a:avLst/>
              </a:prstGeom>
              <a:noFill/>
            </p:spPr>
            <p:txBody>
              <a:bodyPr wrap="square" rtlCol="0">
                <a:spAutoFit/>
              </a:bodyPr>
              <a:lstStyle/>
              <a:p>
                <a:pPr algn="ctr"/>
                <a:r>
                  <a:rPr lang="en-US" altLang="zh-CN" sz="2400" b="1">
                    <a:latin typeface="Times New Roman" panose="02020603050405020304" pitchFamily="18" charset="0"/>
                    <a:cs typeface="Times New Roman" panose="02020603050405020304" pitchFamily="18" charset="0"/>
                  </a:rPr>
                  <a:t>Google</a:t>
                </a:r>
              </a:p>
            </p:txBody>
          </p:sp>
          <p:sp>
            <p:nvSpPr>
              <p:cNvPr id="12" name="文本框 11"/>
              <p:cNvSpPr txBox="1"/>
              <p:nvPr/>
            </p:nvSpPr>
            <p:spPr>
              <a:xfrm>
                <a:off x="9740" y="4345"/>
                <a:ext cx="3713" cy="725"/>
              </a:xfrm>
              <a:prstGeom prst="rect">
                <a:avLst/>
              </a:prstGeom>
              <a:noFill/>
            </p:spPr>
            <p:txBody>
              <a:bodyPr wrap="square" rtlCol="0">
                <a:spAutoFit/>
              </a:bodyPr>
              <a:lstStyle/>
              <a:p>
                <a:pPr algn="ctr"/>
                <a:r>
                  <a:rPr lang="en-US" altLang="zh-CN" sz="2400" b="1">
                    <a:latin typeface="Times New Roman" panose="02020603050405020304" pitchFamily="18" charset="0"/>
                    <a:cs typeface="Times New Roman" panose="02020603050405020304" pitchFamily="18" charset="0"/>
                  </a:rPr>
                  <a:t>Facebook</a:t>
                </a:r>
              </a:p>
            </p:txBody>
          </p:sp>
          <p:sp>
            <p:nvSpPr>
              <p:cNvPr id="13" name="文本框 12"/>
              <p:cNvSpPr txBox="1"/>
              <p:nvPr/>
            </p:nvSpPr>
            <p:spPr>
              <a:xfrm>
                <a:off x="3572" y="7304"/>
                <a:ext cx="2311" cy="677"/>
              </a:xfrm>
              <a:prstGeom prst="rect">
                <a:avLst/>
              </a:prstGeom>
              <a:noFill/>
            </p:spPr>
            <p:txBody>
              <a:bodyPr wrap="square" rtlCol="0">
                <a:spAutoFit/>
              </a:bodyPr>
              <a:lstStyle/>
              <a:p>
                <a:pPr algn="ctr"/>
                <a:r>
                  <a:rPr lang="zh-CN" altLang="en-US" sz="2200" b="1">
                    <a:latin typeface="Times New Roman" panose="02020603050405020304" pitchFamily="18" charset="0"/>
                    <a:cs typeface="Times New Roman" panose="02020603050405020304" pitchFamily="18" charset="0"/>
                  </a:rPr>
                  <a:t>百度</a:t>
                </a:r>
              </a:p>
            </p:txBody>
          </p:sp>
          <p:sp>
            <p:nvSpPr>
              <p:cNvPr id="14" name="文本框 13"/>
              <p:cNvSpPr txBox="1"/>
              <p:nvPr/>
            </p:nvSpPr>
            <p:spPr>
              <a:xfrm>
                <a:off x="5883" y="7304"/>
                <a:ext cx="2311" cy="677"/>
              </a:xfrm>
              <a:prstGeom prst="rect">
                <a:avLst/>
              </a:prstGeom>
              <a:noFill/>
            </p:spPr>
            <p:txBody>
              <a:bodyPr wrap="square" rtlCol="0">
                <a:spAutoFit/>
              </a:bodyPr>
              <a:lstStyle/>
              <a:p>
                <a:pPr algn="ctr"/>
                <a:r>
                  <a:rPr lang="zh-CN" altLang="en-US" sz="2200" b="1">
                    <a:latin typeface="Times New Roman" panose="02020603050405020304" pitchFamily="18" charset="0"/>
                    <a:cs typeface="Times New Roman" panose="02020603050405020304" pitchFamily="18" charset="0"/>
                  </a:rPr>
                  <a:t>旷视</a:t>
                </a:r>
              </a:p>
            </p:txBody>
          </p:sp>
          <p:sp>
            <p:nvSpPr>
              <p:cNvPr id="15" name="文本框 14"/>
              <p:cNvSpPr txBox="1"/>
              <p:nvPr/>
            </p:nvSpPr>
            <p:spPr>
              <a:xfrm>
                <a:off x="8161" y="7304"/>
                <a:ext cx="1999" cy="677"/>
              </a:xfrm>
              <a:prstGeom prst="rect">
                <a:avLst/>
              </a:prstGeom>
              <a:noFill/>
            </p:spPr>
            <p:txBody>
              <a:bodyPr wrap="square" rtlCol="0">
                <a:spAutoFit/>
              </a:bodyPr>
              <a:lstStyle/>
              <a:p>
                <a:pPr algn="ctr"/>
                <a:r>
                  <a:rPr lang="zh-CN" altLang="en-US" sz="2200" b="1">
                    <a:latin typeface="Times New Roman" panose="02020603050405020304" pitchFamily="18" charset="0"/>
                    <a:cs typeface="Times New Roman" panose="02020603050405020304" pitchFamily="18" charset="0"/>
                  </a:rPr>
                  <a:t>清华</a:t>
                </a:r>
              </a:p>
            </p:txBody>
          </p:sp>
          <p:sp>
            <p:nvSpPr>
              <p:cNvPr id="16" name="文本框 15"/>
              <p:cNvSpPr txBox="1"/>
              <p:nvPr/>
            </p:nvSpPr>
            <p:spPr>
              <a:xfrm>
                <a:off x="9917" y="7304"/>
                <a:ext cx="1999" cy="677"/>
              </a:xfrm>
              <a:prstGeom prst="rect">
                <a:avLst/>
              </a:prstGeom>
              <a:noFill/>
            </p:spPr>
            <p:txBody>
              <a:bodyPr wrap="square" rtlCol="0">
                <a:spAutoFit/>
              </a:bodyPr>
              <a:lstStyle/>
              <a:p>
                <a:pPr algn="ctr"/>
                <a:r>
                  <a:rPr lang="zh-CN" altLang="en-US" sz="2200" b="1">
                    <a:latin typeface="Times New Roman" panose="02020603050405020304" pitchFamily="18" charset="0"/>
                    <a:cs typeface="Times New Roman" panose="02020603050405020304" pitchFamily="18" charset="0"/>
                  </a:rPr>
                  <a:t>华为</a:t>
                </a:r>
              </a:p>
            </p:txBody>
          </p:sp>
        </p:grpSp>
        <p:sp>
          <p:nvSpPr>
            <p:cNvPr id="19" name="文本框 18"/>
            <p:cNvSpPr txBox="1"/>
            <p:nvPr/>
          </p:nvSpPr>
          <p:spPr>
            <a:xfrm>
              <a:off x="6915" y="3120"/>
              <a:ext cx="1793" cy="1016"/>
            </a:xfrm>
            <a:prstGeom prst="rect">
              <a:avLst/>
            </a:prstGeom>
            <a:noFill/>
          </p:spPr>
          <p:txBody>
            <a:bodyPr wrap="square" rtlCol="0">
              <a:spAutoFit/>
            </a:bodyPr>
            <a:lstStyle/>
            <a:p>
              <a:r>
                <a:rPr lang="en-US" altLang="zh-CN" sz="3600" b="1" i="1">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vs</a:t>
              </a: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深度学习框架简介</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8498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Deep Learning Framework</a:t>
            </a:r>
          </a:p>
        </p:txBody>
      </p:sp>
      <p:grpSp>
        <p:nvGrpSpPr>
          <p:cNvPr id="6" name="组合 5"/>
          <p:cNvGrpSpPr/>
          <p:nvPr/>
        </p:nvGrpSpPr>
        <p:grpSpPr>
          <a:xfrm>
            <a:off x="310515" y="1769110"/>
            <a:ext cx="8657590" cy="3298190"/>
            <a:chOff x="601" y="2786"/>
            <a:chExt cx="13634" cy="5194"/>
          </a:xfrm>
        </p:grpSpPr>
        <p:grpSp>
          <p:nvGrpSpPr>
            <p:cNvPr id="17" name="组合 16"/>
            <p:cNvGrpSpPr/>
            <p:nvPr/>
          </p:nvGrpSpPr>
          <p:grpSpPr>
            <a:xfrm>
              <a:off x="656" y="2786"/>
              <a:ext cx="12798" cy="5195"/>
              <a:chOff x="656" y="2786"/>
              <a:chExt cx="12798" cy="5195"/>
            </a:xfrm>
          </p:grpSpPr>
          <p:grpSp>
            <p:nvGrpSpPr>
              <p:cNvPr id="24" name="组合 23"/>
              <p:cNvGrpSpPr/>
              <p:nvPr/>
            </p:nvGrpSpPr>
            <p:grpSpPr>
              <a:xfrm>
                <a:off x="3572" y="6053"/>
                <a:ext cx="7909" cy="1148"/>
                <a:chOff x="6110" y="8316"/>
                <a:chExt cx="7909" cy="1148"/>
              </a:xfrm>
            </p:grpSpPr>
            <p:pic>
              <p:nvPicPr>
                <p:cNvPr id="20" name="图片 19"/>
                <p:cNvPicPr>
                  <a:picLocks noChangeAspect="1"/>
                </p:cNvPicPr>
                <p:nvPr>
                  <p:custDataLst>
                    <p:tags r:id="rId1"/>
                  </p:custDataLst>
                </p:nvPr>
              </p:nvPicPr>
              <p:blipFill>
                <a:blip r:embed="rId4"/>
                <a:stretch>
                  <a:fillRect/>
                </a:stretch>
              </p:blipFill>
              <p:spPr>
                <a:xfrm>
                  <a:off x="8290" y="8410"/>
                  <a:ext cx="2409" cy="1055"/>
                </a:xfrm>
                <a:prstGeom prst="rect">
                  <a:avLst/>
                </a:prstGeom>
              </p:spPr>
            </p:pic>
            <p:pic>
              <p:nvPicPr>
                <p:cNvPr id="21" name="图片 20"/>
                <p:cNvPicPr>
                  <a:picLocks noChangeAspect="1"/>
                </p:cNvPicPr>
                <p:nvPr/>
              </p:nvPicPr>
              <p:blipFill>
                <a:blip r:embed="rId5"/>
                <a:stretch>
                  <a:fillRect/>
                </a:stretch>
              </p:blipFill>
              <p:spPr>
                <a:xfrm>
                  <a:off x="6110" y="8512"/>
                  <a:ext cx="2180" cy="869"/>
                </a:xfrm>
                <a:prstGeom prst="rect">
                  <a:avLst/>
                </a:prstGeom>
              </p:spPr>
            </p:pic>
            <p:pic>
              <p:nvPicPr>
                <p:cNvPr id="22" name="图片 21"/>
                <p:cNvPicPr>
                  <a:picLocks noChangeAspect="1"/>
                </p:cNvPicPr>
                <p:nvPr/>
              </p:nvPicPr>
              <p:blipFill>
                <a:blip r:embed="rId6"/>
                <a:stretch>
                  <a:fillRect/>
                </a:stretch>
              </p:blipFill>
              <p:spPr>
                <a:xfrm>
                  <a:off x="10602" y="8410"/>
                  <a:ext cx="2095" cy="1055"/>
                </a:xfrm>
                <a:prstGeom prst="rect">
                  <a:avLst/>
                </a:prstGeom>
              </p:spPr>
            </p:pic>
            <p:pic>
              <p:nvPicPr>
                <p:cNvPr id="23" name="图片 22"/>
                <p:cNvPicPr>
                  <a:picLocks noChangeAspect="1"/>
                </p:cNvPicPr>
                <p:nvPr/>
              </p:nvPicPr>
              <p:blipFill>
                <a:blip r:embed="rId7"/>
                <a:stretch>
                  <a:fillRect/>
                </a:stretch>
              </p:blipFill>
              <p:spPr>
                <a:xfrm>
                  <a:off x="12455" y="8316"/>
                  <a:ext cx="1564" cy="1065"/>
                </a:xfrm>
                <a:prstGeom prst="rect">
                  <a:avLst/>
                </a:prstGeom>
              </p:spPr>
            </p:pic>
          </p:grpSp>
          <p:sp>
            <p:nvSpPr>
              <p:cNvPr id="8" name="object 4"/>
              <p:cNvSpPr/>
              <p:nvPr/>
            </p:nvSpPr>
            <p:spPr>
              <a:xfrm>
                <a:off x="656" y="2786"/>
                <a:ext cx="5227" cy="1350"/>
              </a:xfrm>
              <a:prstGeom prst="rect">
                <a:avLst/>
              </a:prstGeom>
              <a:blipFill>
                <a:blip r:embed="rId8" cstate="print"/>
                <a:stretch>
                  <a:fillRect/>
                </a:stretch>
              </a:blipFill>
            </p:spPr>
            <p:txBody>
              <a:bodyPr wrap="square" lIns="0" tIns="0" rIns="0" bIns="0" rtlCol="0"/>
              <a:lstStyle/>
              <a:p>
                <a:endParaRPr/>
              </a:p>
            </p:txBody>
          </p:sp>
          <p:sp>
            <p:nvSpPr>
              <p:cNvPr id="9" name="object 4"/>
              <p:cNvSpPr/>
              <p:nvPr/>
            </p:nvSpPr>
            <p:spPr>
              <a:xfrm>
                <a:off x="9740" y="2987"/>
                <a:ext cx="3714" cy="1149"/>
              </a:xfrm>
              <a:prstGeom prst="rect">
                <a:avLst/>
              </a:prstGeom>
              <a:blipFill>
                <a:blip r:embed="rId9" cstate="print"/>
                <a:stretch>
                  <a:fillRect/>
                </a:stretch>
              </a:blipFill>
            </p:spPr>
            <p:txBody>
              <a:bodyPr wrap="square" lIns="0" tIns="0" rIns="0" bIns="0" rtlCol="0"/>
              <a:lstStyle/>
              <a:p>
                <a:endParaRPr/>
              </a:p>
            </p:txBody>
          </p:sp>
          <p:sp>
            <p:nvSpPr>
              <p:cNvPr id="10" name="文本框 9"/>
              <p:cNvSpPr txBox="1"/>
              <p:nvPr/>
            </p:nvSpPr>
            <p:spPr>
              <a:xfrm>
                <a:off x="6915" y="3120"/>
                <a:ext cx="1793" cy="1016"/>
              </a:xfrm>
              <a:prstGeom prst="rect">
                <a:avLst/>
              </a:prstGeom>
              <a:noFill/>
            </p:spPr>
            <p:txBody>
              <a:bodyPr wrap="square" rtlCol="0">
                <a:spAutoFit/>
              </a:bodyPr>
              <a:lstStyle/>
              <a:p>
                <a:r>
                  <a:rPr lang="en-US" altLang="zh-CN" sz="3600" b="1" i="1">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vs</a:t>
                </a:r>
              </a:p>
            </p:txBody>
          </p:sp>
          <p:sp>
            <p:nvSpPr>
              <p:cNvPr id="11" name="文本框 10"/>
              <p:cNvSpPr txBox="1"/>
              <p:nvPr/>
            </p:nvSpPr>
            <p:spPr>
              <a:xfrm>
                <a:off x="657" y="4345"/>
                <a:ext cx="5226" cy="725"/>
              </a:xfrm>
              <a:prstGeom prst="rect">
                <a:avLst/>
              </a:prstGeom>
              <a:noFill/>
            </p:spPr>
            <p:txBody>
              <a:bodyPr wrap="square" rtlCol="0">
                <a:spAutoFit/>
              </a:bodyPr>
              <a:lstStyle/>
              <a:p>
                <a:pPr algn="ctr"/>
                <a:r>
                  <a:rPr lang="en-US" altLang="zh-CN" sz="2400" b="1">
                    <a:latin typeface="Times New Roman" panose="02020603050405020304" pitchFamily="18" charset="0"/>
                    <a:cs typeface="Times New Roman" panose="02020603050405020304" pitchFamily="18" charset="0"/>
                  </a:rPr>
                  <a:t>Google</a:t>
                </a:r>
              </a:p>
            </p:txBody>
          </p:sp>
          <p:sp>
            <p:nvSpPr>
              <p:cNvPr id="12" name="文本框 11"/>
              <p:cNvSpPr txBox="1"/>
              <p:nvPr/>
            </p:nvSpPr>
            <p:spPr>
              <a:xfrm>
                <a:off x="9740" y="4345"/>
                <a:ext cx="3713" cy="725"/>
              </a:xfrm>
              <a:prstGeom prst="rect">
                <a:avLst/>
              </a:prstGeom>
              <a:noFill/>
            </p:spPr>
            <p:txBody>
              <a:bodyPr wrap="square" rtlCol="0">
                <a:spAutoFit/>
              </a:bodyPr>
              <a:lstStyle/>
              <a:p>
                <a:pPr algn="ctr"/>
                <a:r>
                  <a:rPr lang="en-US" altLang="zh-CN" sz="2400" b="1">
                    <a:latin typeface="Times New Roman" panose="02020603050405020304" pitchFamily="18" charset="0"/>
                    <a:cs typeface="Times New Roman" panose="02020603050405020304" pitchFamily="18" charset="0"/>
                  </a:rPr>
                  <a:t>Facebook</a:t>
                </a:r>
              </a:p>
            </p:txBody>
          </p:sp>
          <p:sp>
            <p:nvSpPr>
              <p:cNvPr id="13" name="文本框 12"/>
              <p:cNvSpPr txBox="1"/>
              <p:nvPr/>
            </p:nvSpPr>
            <p:spPr>
              <a:xfrm>
                <a:off x="3572" y="7304"/>
                <a:ext cx="2311" cy="677"/>
              </a:xfrm>
              <a:prstGeom prst="rect">
                <a:avLst/>
              </a:prstGeom>
              <a:noFill/>
            </p:spPr>
            <p:txBody>
              <a:bodyPr wrap="square" rtlCol="0">
                <a:spAutoFit/>
              </a:bodyPr>
              <a:lstStyle/>
              <a:p>
                <a:pPr algn="ctr"/>
                <a:r>
                  <a:rPr lang="zh-CN" altLang="en-US" sz="2200" b="1">
                    <a:latin typeface="Times New Roman" panose="02020603050405020304" pitchFamily="18" charset="0"/>
                    <a:cs typeface="Times New Roman" panose="02020603050405020304" pitchFamily="18" charset="0"/>
                  </a:rPr>
                  <a:t>百度</a:t>
                </a:r>
              </a:p>
            </p:txBody>
          </p:sp>
          <p:sp>
            <p:nvSpPr>
              <p:cNvPr id="14" name="文本框 13"/>
              <p:cNvSpPr txBox="1"/>
              <p:nvPr/>
            </p:nvSpPr>
            <p:spPr>
              <a:xfrm>
                <a:off x="5883" y="7304"/>
                <a:ext cx="2311" cy="677"/>
              </a:xfrm>
              <a:prstGeom prst="rect">
                <a:avLst/>
              </a:prstGeom>
              <a:noFill/>
            </p:spPr>
            <p:txBody>
              <a:bodyPr wrap="square" rtlCol="0">
                <a:spAutoFit/>
              </a:bodyPr>
              <a:lstStyle/>
              <a:p>
                <a:pPr algn="ctr"/>
                <a:r>
                  <a:rPr lang="zh-CN" altLang="en-US" sz="2200" b="1">
                    <a:latin typeface="Times New Roman" panose="02020603050405020304" pitchFamily="18" charset="0"/>
                    <a:cs typeface="Times New Roman" panose="02020603050405020304" pitchFamily="18" charset="0"/>
                  </a:rPr>
                  <a:t>旷视</a:t>
                </a:r>
              </a:p>
            </p:txBody>
          </p:sp>
          <p:sp>
            <p:nvSpPr>
              <p:cNvPr id="15" name="文本框 14"/>
              <p:cNvSpPr txBox="1"/>
              <p:nvPr/>
            </p:nvSpPr>
            <p:spPr>
              <a:xfrm>
                <a:off x="8161" y="7304"/>
                <a:ext cx="1999" cy="677"/>
              </a:xfrm>
              <a:prstGeom prst="rect">
                <a:avLst/>
              </a:prstGeom>
              <a:noFill/>
            </p:spPr>
            <p:txBody>
              <a:bodyPr wrap="square" rtlCol="0">
                <a:spAutoFit/>
              </a:bodyPr>
              <a:lstStyle/>
              <a:p>
                <a:pPr algn="ctr"/>
                <a:r>
                  <a:rPr lang="zh-CN" altLang="en-US" sz="2200" b="1">
                    <a:latin typeface="Times New Roman" panose="02020603050405020304" pitchFamily="18" charset="0"/>
                    <a:cs typeface="Times New Roman" panose="02020603050405020304" pitchFamily="18" charset="0"/>
                  </a:rPr>
                  <a:t>清华</a:t>
                </a:r>
              </a:p>
            </p:txBody>
          </p:sp>
          <p:sp>
            <p:nvSpPr>
              <p:cNvPr id="16" name="文本框 15"/>
              <p:cNvSpPr txBox="1"/>
              <p:nvPr/>
            </p:nvSpPr>
            <p:spPr>
              <a:xfrm>
                <a:off x="9917" y="7304"/>
                <a:ext cx="1999" cy="677"/>
              </a:xfrm>
              <a:prstGeom prst="rect">
                <a:avLst/>
              </a:prstGeom>
              <a:noFill/>
            </p:spPr>
            <p:txBody>
              <a:bodyPr wrap="square" rtlCol="0">
                <a:spAutoFit/>
              </a:bodyPr>
              <a:lstStyle/>
              <a:p>
                <a:pPr algn="ctr"/>
                <a:r>
                  <a:rPr lang="zh-CN" altLang="en-US" sz="2200" b="1">
                    <a:latin typeface="Times New Roman" panose="02020603050405020304" pitchFamily="18" charset="0"/>
                    <a:cs typeface="Times New Roman" panose="02020603050405020304" pitchFamily="18" charset="0"/>
                  </a:rPr>
                  <a:t>华为</a:t>
                </a:r>
              </a:p>
            </p:txBody>
          </p:sp>
        </p:grpSp>
        <p:sp>
          <p:nvSpPr>
            <p:cNvPr id="2" name="圆角矩形 1"/>
            <p:cNvSpPr/>
            <p:nvPr/>
          </p:nvSpPr>
          <p:spPr>
            <a:xfrm>
              <a:off x="601" y="2810"/>
              <a:ext cx="5278" cy="2223"/>
            </a:xfrm>
            <a:prstGeom prst="roundRect">
              <a:avLst/>
            </a:prstGeom>
            <a:solidFill>
              <a:schemeClr val="accent4">
                <a:lumMod val="40000"/>
                <a:lumOff val="60000"/>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圆角矩形 4"/>
            <p:cNvSpPr/>
            <p:nvPr/>
          </p:nvSpPr>
          <p:spPr>
            <a:xfrm>
              <a:off x="8957" y="2786"/>
              <a:ext cx="5278" cy="2223"/>
            </a:xfrm>
            <a:prstGeom prst="roundRect">
              <a:avLst/>
            </a:prstGeom>
            <a:solidFill>
              <a:schemeClr val="accent4">
                <a:lumMod val="40000"/>
                <a:lumOff val="60000"/>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Tensorflow vs PyTorch</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408555"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Tensorflow vs PyTorch</a:t>
            </a:r>
          </a:p>
        </p:txBody>
      </p:sp>
      <p:sp>
        <p:nvSpPr>
          <p:cNvPr id="5" name="object 3"/>
          <p:cNvSpPr txBox="1"/>
          <p:nvPr/>
        </p:nvSpPr>
        <p:spPr>
          <a:xfrm>
            <a:off x="196215" y="777875"/>
            <a:ext cx="8887460" cy="1339406"/>
          </a:xfrm>
          <a:prstGeom prst="rect">
            <a:avLst/>
          </a:prstGeom>
        </p:spPr>
        <p:txBody>
          <a:bodyPr vert="horz" wrap="square" lIns="0" tIns="12700" rIns="0" bIns="0" rtlCol="0">
            <a:spAutoFit/>
          </a:bodyPr>
          <a:lstStyle/>
          <a:p>
            <a:pPr marL="12700" marR="5080" indent="508635" algn="just">
              <a:lnSpc>
                <a:spcPct val="150000"/>
              </a:lnSpc>
              <a:spcBef>
                <a:spcPts val="100"/>
              </a:spcBef>
            </a:pPr>
            <a:r>
              <a:rPr sz="2000" spc="10" dirty="0">
                <a:latin typeface="Times New Roman" panose="02020603050405020304" pitchFamily="18" charset="0"/>
                <a:cs typeface="Times New Roman" panose="02020603050405020304" pitchFamily="18" charset="0"/>
              </a:rPr>
              <a:t>目前来看</a:t>
            </a:r>
            <a:r>
              <a:rPr sz="2000" spc="-15" dirty="0">
                <a:latin typeface="Times New Roman" panose="02020603050405020304" pitchFamily="18" charset="0"/>
                <a:cs typeface="Times New Roman" panose="02020603050405020304" pitchFamily="18" charset="0"/>
              </a:rPr>
              <a:t>TensorFlow</a:t>
            </a:r>
            <a:r>
              <a:rPr sz="2000" spc="10" dirty="0">
                <a:latin typeface="Times New Roman" panose="02020603050405020304" pitchFamily="18" charset="0"/>
                <a:cs typeface="Times New Roman" panose="02020603050405020304" pitchFamily="18" charset="0"/>
              </a:rPr>
              <a:t>和</a:t>
            </a:r>
            <a:r>
              <a:rPr sz="2000" spc="-20" dirty="0">
                <a:latin typeface="Times New Roman" panose="02020603050405020304" pitchFamily="18" charset="0"/>
                <a:cs typeface="Times New Roman" panose="02020603050405020304" pitchFamily="18" charset="0"/>
              </a:rPr>
              <a:t>PyTorch</a:t>
            </a:r>
            <a:r>
              <a:rPr sz="2000" spc="10" dirty="0">
                <a:latin typeface="Times New Roman" panose="02020603050405020304" pitchFamily="18" charset="0"/>
                <a:cs typeface="Times New Roman" panose="02020603050405020304" pitchFamily="18" charset="0"/>
              </a:rPr>
              <a:t>框架</a:t>
            </a:r>
            <a:r>
              <a:rPr sz="2000" dirty="0">
                <a:latin typeface="Times New Roman" panose="02020603050405020304" pitchFamily="18" charset="0"/>
                <a:cs typeface="Times New Roman" panose="02020603050405020304" pitchFamily="18" charset="0"/>
              </a:rPr>
              <a:t>是</a:t>
            </a:r>
            <a:r>
              <a:rPr sz="2000" spc="10" dirty="0">
                <a:latin typeface="Times New Roman" panose="02020603050405020304" pitchFamily="18" charset="0"/>
                <a:cs typeface="Times New Roman" panose="02020603050405020304" pitchFamily="18" charset="0"/>
              </a:rPr>
              <a:t>业界使</a:t>
            </a:r>
            <a:r>
              <a:rPr sz="2000" spc="20" dirty="0">
                <a:latin typeface="Times New Roman" panose="02020603050405020304" pitchFamily="18" charset="0"/>
                <a:cs typeface="Times New Roman" panose="02020603050405020304" pitchFamily="18" charset="0"/>
              </a:rPr>
              <a:t>用</a:t>
            </a:r>
            <a:r>
              <a:rPr sz="2000" spc="10" dirty="0">
                <a:solidFill>
                  <a:srgbClr val="FF0000"/>
                </a:solidFill>
                <a:latin typeface="Times New Roman" panose="02020603050405020304" pitchFamily="18" charset="0"/>
                <a:cs typeface="Times New Roman" panose="02020603050405020304" pitchFamily="18" charset="0"/>
              </a:rPr>
              <a:t>最为广泛的两个深度学习框</a:t>
            </a:r>
            <a:r>
              <a:rPr sz="2000" spc="15" dirty="0">
                <a:solidFill>
                  <a:srgbClr val="FF0000"/>
                </a:solidFill>
                <a:latin typeface="Times New Roman" panose="02020603050405020304" pitchFamily="18" charset="0"/>
                <a:cs typeface="Times New Roman" panose="02020603050405020304" pitchFamily="18" charset="0"/>
              </a:rPr>
              <a:t>架</a:t>
            </a:r>
            <a:r>
              <a:rPr sz="2000" spc="-15" dirty="0">
                <a:latin typeface="Times New Roman" panose="02020603050405020304" pitchFamily="18" charset="0"/>
                <a:cs typeface="Times New Roman" panose="02020603050405020304" pitchFamily="18" charset="0"/>
              </a:rPr>
              <a:t>，TensorFlow  </a:t>
            </a:r>
            <a:r>
              <a:rPr sz="2000" spc="10" dirty="0">
                <a:latin typeface="Times New Roman" panose="02020603050405020304" pitchFamily="18" charset="0"/>
                <a:cs typeface="Times New Roman" panose="02020603050405020304" pitchFamily="18" charset="0"/>
              </a:rPr>
              <a:t>在工业界拥</a:t>
            </a:r>
            <a:r>
              <a:rPr sz="2000" dirty="0">
                <a:latin typeface="Times New Roman" panose="02020603050405020304" pitchFamily="18" charset="0"/>
                <a:cs typeface="Times New Roman" panose="02020603050405020304" pitchFamily="18" charset="0"/>
              </a:rPr>
              <a:t>有</a:t>
            </a:r>
            <a:r>
              <a:rPr sz="2000" spc="10" dirty="0">
                <a:latin typeface="Times New Roman" panose="02020603050405020304" pitchFamily="18" charset="0"/>
                <a:cs typeface="Times New Roman" panose="02020603050405020304" pitchFamily="18" charset="0"/>
              </a:rPr>
              <a:t>完备的解决</a:t>
            </a:r>
            <a:r>
              <a:rPr sz="2000" dirty="0">
                <a:latin typeface="Times New Roman" panose="02020603050405020304" pitchFamily="18" charset="0"/>
                <a:cs typeface="Times New Roman" panose="02020603050405020304" pitchFamily="18" charset="0"/>
              </a:rPr>
              <a:t>方</a:t>
            </a:r>
            <a:r>
              <a:rPr sz="2000" spc="10" dirty="0">
                <a:latin typeface="Times New Roman" panose="02020603050405020304" pitchFamily="18" charset="0"/>
                <a:cs typeface="Times New Roman" panose="02020603050405020304" pitchFamily="18" charset="0"/>
              </a:rPr>
              <a:t>案和用户基</a:t>
            </a:r>
            <a:r>
              <a:rPr sz="2000" spc="30" dirty="0">
                <a:latin typeface="Times New Roman" panose="02020603050405020304" pitchFamily="18" charset="0"/>
                <a:cs typeface="Times New Roman" panose="02020603050405020304" pitchFamily="18" charset="0"/>
              </a:rPr>
              <a:t>础</a:t>
            </a:r>
            <a:r>
              <a:rPr sz="2000" spc="-20" dirty="0">
                <a:latin typeface="Times New Roman" panose="02020603050405020304" pitchFamily="18" charset="0"/>
                <a:cs typeface="Times New Roman" panose="02020603050405020304" pitchFamily="18" charset="0"/>
              </a:rPr>
              <a:t>，PyTorch</a:t>
            </a:r>
            <a:r>
              <a:rPr sz="2000" spc="1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得</a:t>
            </a:r>
            <a:r>
              <a:rPr sz="2000" spc="10" dirty="0">
                <a:latin typeface="Times New Roman" panose="02020603050405020304" pitchFamily="18" charset="0"/>
                <a:cs typeface="Times New Roman" panose="02020603050405020304" pitchFamily="18" charset="0"/>
              </a:rPr>
              <a:t>益于其精简</a:t>
            </a:r>
            <a:r>
              <a:rPr sz="2000" dirty="0">
                <a:latin typeface="Times New Roman" panose="02020603050405020304" pitchFamily="18" charset="0"/>
                <a:cs typeface="Times New Roman" panose="02020603050405020304" pitchFamily="18" charset="0"/>
              </a:rPr>
              <a:t>灵</a:t>
            </a:r>
            <a:r>
              <a:rPr sz="2000" spc="10" dirty="0">
                <a:latin typeface="Times New Roman" panose="02020603050405020304" pitchFamily="18" charset="0"/>
                <a:cs typeface="Times New Roman" panose="02020603050405020304" pitchFamily="18" charset="0"/>
              </a:rPr>
              <a:t>活的接口设</a:t>
            </a:r>
            <a:r>
              <a:rPr sz="2000" spc="20" dirty="0">
                <a:latin typeface="Times New Roman" panose="02020603050405020304" pitchFamily="18" charset="0"/>
                <a:cs typeface="Times New Roman" panose="02020603050405020304" pitchFamily="18" charset="0"/>
              </a:rPr>
              <a:t>计</a:t>
            </a:r>
            <a:r>
              <a:rPr sz="2000" spc="10" dirty="0">
                <a:latin typeface="Times New Roman" panose="02020603050405020304" pitchFamily="18" charset="0"/>
                <a:cs typeface="Times New Roman" panose="02020603050405020304" pitchFamily="18" charset="0"/>
              </a:rPr>
              <a:t>，可以快速</a:t>
            </a:r>
            <a:r>
              <a:rPr sz="2000" dirty="0">
                <a:latin typeface="Times New Roman" panose="02020603050405020304" pitchFamily="18" charset="0"/>
                <a:cs typeface="Times New Roman" panose="02020603050405020304" pitchFamily="18" charset="0"/>
              </a:rPr>
              <a:t>设</a:t>
            </a:r>
            <a:r>
              <a:rPr sz="2000" spc="10" dirty="0">
                <a:latin typeface="Times New Roman" panose="02020603050405020304" pitchFamily="18" charset="0"/>
                <a:cs typeface="Times New Roman" panose="02020603050405020304" pitchFamily="18" charset="0"/>
              </a:rPr>
              <a:t>计和调</a:t>
            </a:r>
            <a:r>
              <a:rPr sz="2000" dirty="0">
                <a:latin typeface="Times New Roman" panose="02020603050405020304" pitchFamily="18" charset="0"/>
                <a:cs typeface="Times New Roman" panose="02020603050405020304" pitchFamily="18" charset="0"/>
              </a:rPr>
              <a:t>试网络模型</a:t>
            </a:r>
            <a:r>
              <a:rPr sz="2000" spc="5" dirty="0">
                <a:latin typeface="Times New Roman" panose="02020603050405020304" pitchFamily="18" charset="0"/>
                <a:cs typeface="Times New Roman" panose="02020603050405020304" pitchFamily="18" charset="0"/>
              </a:rPr>
              <a:t>，在学</a:t>
            </a:r>
            <a:r>
              <a:rPr sz="2000" spc="-5" dirty="0">
                <a:latin typeface="Times New Roman" panose="02020603050405020304" pitchFamily="18" charset="0"/>
                <a:cs typeface="Times New Roman" panose="02020603050405020304" pitchFamily="18" charset="0"/>
              </a:rPr>
              <a:t>术</a:t>
            </a:r>
            <a:r>
              <a:rPr sz="2000" spc="5" dirty="0">
                <a:latin typeface="Times New Roman" panose="02020603050405020304" pitchFamily="18" charset="0"/>
                <a:cs typeface="Times New Roman" panose="02020603050405020304" pitchFamily="18" charset="0"/>
              </a:rPr>
              <a:t>界获</a:t>
            </a:r>
            <a:r>
              <a:rPr sz="2000" spc="-20" dirty="0">
                <a:latin typeface="Times New Roman" panose="02020603050405020304" pitchFamily="18" charset="0"/>
                <a:cs typeface="Times New Roman" panose="02020603050405020304" pitchFamily="18" charset="0"/>
              </a:rPr>
              <a:t>得</a:t>
            </a:r>
            <a:r>
              <a:rPr sz="2000" spc="5" dirty="0">
                <a:latin typeface="Times New Roman" panose="02020603050405020304" pitchFamily="18" charset="0"/>
                <a:cs typeface="Times New Roman" panose="02020603050405020304" pitchFamily="18" charset="0"/>
              </a:rPr>
              <a:t>好评</a:t>
            </a:r>
            <a:r>
              <a:rPr sz="2000" spc="-20" dirty="0">
                <a:latin typeface="Times New Roman" panose="02020603050405020304" pitchFamily="18" charset="0"/>
                <a:cs typeface="Times New Roman" panose="02020603050405020304" pitchFamily="18" charset="0"/>
              </a:rPr>
              <a:t>如</a:t>
            </a:r>
            <a:r>
              <a:rPr sz="2000" spc="5" dirty="0">
                <a:latin typeface="Times New Roman" panose="02020603050405020304" pitchFamily="18" charset="0"/>
                <a:cs typeface="Times New Roman" panose="02020603050405020304" pitchFamily="18" charset="0"/>
              </a:rPr>
              <a:t>潮。</a:t>
            </a:r>
            <a:endParaRPr sz="2000" dirty="0">
              <a:latin typeface="Times New Roman" panose="02020603050405020304" pitchFamily="18" charset="0"/>
              <a:cs typeface="Times New Roman" panose="02020603050405020304" pitchFamily="18" charset="0"/>
            </a:endParaRPr>
          </a:p>
        </p:txBody>
      </p:sp>
      <p:sp>
        <p:nvSpPr>
          <p:cNvPr id="6" name="object 3"/>
          <p:cNvSpPr txBox="1"/>
          <p:nvPr/>
        </p:nvSpPr>
        <p:spPr>
          <a:xfrm>
            <a:off x="299720" y="2075815"/>
            <a:ext cx="8648700" cy="1441450"/>
          </a:xfrm>
          <a:prstGeom prst="rect">
            <a:avLst/>
          </a:prstGeom>
        </p:spPr>
        <p:txBody>
          <a:bodyPr vert="horz" wrap="square" lIns="0" tIns="221615" rIns="0" bIns="0" rtlCol="0">
            <a:spAutoFit/>
          </a:bodyPr>
          <a:lstStyle/>
          <a:p>
            <a:pPr marL="355600" indent="-342900">
              <a:lnSpc>
                <a:spcPct val="100000"/>
              </a:lnSpc>
              <a:spcBef>
                <a:spcPts val="1745"/>
              </a:spcBef>
              <a:buFont typeface="Wingdings" panose="05000000000000000000"/>
              <a:buChar char=""/>
              <a:tabLst>
                <a:tab pos="355600" algn="l"/>
              </a:tabLst>
            </a:pPr>
            <a:r>
              <a:rPr sz="2400" b="1" spc="-225" dirty="0" err="1">
                <a:latin typeface="Times New Roman" panose="02020603050405020304" pitchFamily="18" charset="0"/>
                <a:cs typeface="Times New Roman" panose="02020603050405020304" pitchFamily="18" charset="0"/>
              </a:rPr>
              <a:t>T</a:t>
            </a:r>
            <a:r>
              <a:rPr sz="2400" b="1" dirty="0" err="1">
                <a:latin typeface="Times New Roman" panose="02020603050405020304" pitchFamily="18" charset="0"/>
                <a:cs typeface="Times New Roman" panose="02020603050405020304" pitchFamily="18" charset="0"/>
              </a:rPr>
              <a:t>ensorF</a:t>
            </a:r>
            <a:r>
              <a:rPr sz="2400" b="1" spc="5" dirty="0" err="1">
                <a:latin typeface="Times New Roman" panose="02020603050405020304" pitchFamily="18" charset="0"/>
                <a:cs typeface="Times New Roman" panose="02020603050405020304" pitchFamily="18" charset="0"/>
              </a:rPr>
              <a:t>l</a:t>
            </a:r>
            <a:r>
              <a:rPr sz="2400" b="1" spc="-5" dirty="0" err="1">
                <a:latin typeface="Times New Roman" panose="02020603050405020304" pitchFamily="18" charset="0"/>
                <a:cs typeface="Times New Roman" panose="02020603050405020304" pitchFamily="18" charset="0"/>
              </a:rPr>
              <a:t>o</a:t>
            </a:r>
            <a:r>
              <a:rPr sz="2400" b="1" spc="-20" dirty="0" err="1">
                <a:latin typeface="Times New Roman" panose="02020603050405020304" pitchFamily="18" charset="0"/>
                <a:cs typeface="Times New Roman" panose="02020603050405020304" pitchFamily="18" charset="0"/>
              </a:rPr>
              <a:t>w</a:t>
            </a:r>
            <a:r>
              <a:rPr sz="2400" b="1" dirty="0" err="1">
                <a:latin typeface="Times New Roman" panose="02020603050405020304" pitchFamily="18" charset="0"/>
                <a:cs typeface="Times New Roman" panose="02020603050405020304" pitchFamily="18" charset="0"/>
              </a:rPr>
              <a:t>和Py</a:t>
            </a:r>
            <a:r>
              <a:rPr sz="2400" b="1" spc="-225" dirty="0" err="1">
                <a:latin typeface="Times New Roman" panose="02020603050405020304" pitchFamily="18" charset="0"/>
                <a:cs typeface="Times New Roman" panose="02020603050405020304" pitchFamily="18" charset="0"/>
              </a:rPr>
              <a:t>T</a:t>
            </a:r>
            <a:r>
              <a:rPr sz="2400" b="1" dirty="0" err="1">
                <a:latin typeface="Times New Roman" panose="02020603050405020304" pitchFamily="18" charset="0"/>
                <a:cs typeface="Times New Roman" panose="02020603050405020304" pitchFamily="18" charset="0"/>
              </a:rPr>
              <a:t>o</a:t>
            </a:r>
            <a:r>
              <a:rPr sz="2400" b="1" spc="-50" dirty="0" err="1">
                <a:latin typeface="Times New Roman" panose="02020603050405020304" pitchFamily="18" charset="0"/>
                <a:cs typeface="Times New Roman" panose="02020603050405020304" pitchFamily="18" charset="0"/>
              </a:rPr>
              <a:t>r</a:t>
            </a:r>
            <a:r>
              <a:rPr sz="2400" b="1" spc="-5" dirty="0" err="1">
                <a:latin typeface="Times New Roman" panose="02020603050405020304" pitchFamily="18" charset="0"/>
                <a:cs typeface="Times New Roman" panose="02020603050405020304" pitchFamily="18" charset="0"/>
              </a:rPr>
              <a:t>ch</a:t>
            </a:r>
            <a:r>
              <a:rPr sz="2400" b="1" dirty="0" err="1">
                <a:latin typeface="Times New Roman" panose="02020603050405020304" pitchFamily="18" charset="0"/>
                <a:cs typeface="Times New Roman" panose="02020603050405020304" pitchFamily="18" charset="0"/>
              </a:rPr>
              <a:t>在学术界、工业界的使用现状</a:t>
            </a:r>
            <a:endParaRPr sz="2400" dirty="0">
              <a:latin typeface="Times New Roman" panose="02020603050405020304" pitchFamily="18" charset="0"/>
              <a:cs typeface="Times New Roman" panose="02020603050405020304" pitchFamily="18" charset="0"/>
            </a:endParaRPr>
          </a:p>
          <a:p>
            <a:pPr marL="12700" marR="2519680">
              <a:lnSpc>
                <a:spcPct val="150000"/>
              </a:lnSpc>
              <a:spcBef>
                <a:spcPts val="155"/>
              </a:spcBef>
            </a:pPr>
            <a:r>
              <a:rPr sz="1800" dirty="0">
                <a:latin typeface="Times New Roman" panose="02020603050405020304" pitchFamily="18" charset="0"/>
                <a:cs typeface="Times New Roman" panose="02020603050405020304" pitchFamily="18" charset="0"/>
              </a:rPr>
              <a:t>学术界（左图）：基于五大级会论文的使用率；  工业界（右图）：通过线上招聘启事中的提及率。</a:t>
            </a:r>
          </a:p>
        </p:txBody>
      </p:sp>
      <p:sp>
        <p:nvSpPr>
          <p:cNvPr id="7" name="object 5"/>
          <p:cNvSpPr/>
          <p:nvPr/>
        </p:nvSpPr>
        <p:spPr>
          <a:xfrm>
            <a:off x="299720" y="3517265"/>
            <a:ext cx="4812665" cy="1580515"/>
          </a:xfrm>
          <a:prstGeom prst="rect">
            <a:avLst/>
          </a:prstGeom>
          <a:blipFill>
            <a:blip r:embed="rId2" cstate="print"/>
            <a:stretch>
              <a:fillRect/>
            </a:stretch>
          </a:blipFill>
        </p:spPr>
        <p:txBody>
          <a:bodyPr wrap="square" lIns="0" tIns="0" rIns="0" bIns="0" rtlCol="0"/>
          <a:lstStyle/>
          <a:p>
            <a:endParaRPr/>
          </a:p>
        </p:txBody>
      </p:sp>
      <p:sp>
        <p:nvSpPr>
          <p:cNvPr id="8" name="object 6"/>
          <p:cNvSpPr/>
          <p:nvPr/>
        </p:nvSpPr>
        <p:spPr>
          <a:xfrm>
            <a:off x="5185410" y="3223260"/>
            <a:ext cx="3898265" cy="2168525"/>
          </a:xfrm>
          <a:prstGeom prst="rect">
            <a:avLst/>
          </a:prstGeom>
          <a:blipFill>
            <a:blip r:embed="rId3" cstate="print"/>
            <a:stretch>
              <a:fillRect/>
            </a:stretch>
          </a:blipFill>
        </p:spPr>
        <p:txBody>
          <a:bodyPr wrap="square" lIns="0" tIns="0" rIns="0" bIns="0" rtlCol="0"/>
          <a:lstStyle/>
          <a:p>
            <a:endParaRPr/>
          </a:p>
        </p:txBody>
      </p:sp>
      <p:sp>
        <p:nvSpPr>
          <p:cNvPr id="9" name="object 4"/>
          <p:cNvSpPr txBox="1"/>
          <p:nvPr/>
        </p:nvSpPr>
        <p:spPr>
          <a:xfrm>
            <a:off x="299720" y="5391785"/>
            <a:ext cx="8648700" cy="873760"/>
          </a:xfrm>
          <a:prstGeom prst="rect">
            <a:avLst/>
          </a:prstGeom>
        </p:spPr>
        <p:txBody>
          <a:bodyPr vert="horz" wrap="square" lIns="0" tIns="12065" rIns="0" bIns="0" rtlCol="0">
            <a:spAutoFit/>
          </a:bodyPr>
          <a:lstStyle/>
          <a:p>
            <a:pPr marL="12700" marR="5080">
              <a:lnSpc>
                <a:spcPct val="100000"/>
              </a:lnSpc>
              <a:spcBef>
                <a:spcPts val="95"/>
              </a:spcBef>
              <a:tabLst>
                <a:tab pos="311785" algn="l"/>
              </a:tabLst>
            </a:pPr>
            <a:r>
              <a:rPr lang="en-US" sz="1400" spc="-10" dirty="0">
                <a:latin typeface="Times New Roman" panose="02020603050405020304"/>
                <a:cs typeface="Times New Roman" panose="02020603050405020304"/>
              </a:rPr>
              <a:t>[1] </a:t>
            </a:r>
            <a:r>
              <a:rPr sz="1400" spc="-10" dirty="0">
                <a:latin typeface="Times New Roman" panose="02020603050405020304"/>
                <a:cs typeface="Times New Roman" panose="02020603050405020304"/>
              </a:rPr>
              <a:t>HE </a:t>
            </a:r>
            <a:r>
              <a:rPr sz="1400" spc="-5" dirty="0">
                <a:latin typeface="Times New Roman" panose="02020603050405020304"/>
                <a:cs typeface="Times New Roman" panose="02020603050405020304"/>
              </a:rPr>
              <a:t>H. The </a:t>
            </a:r>
            <a:r>
              <a:rPr sz="1400" dirty="0">
                <a:latin typeface="Times New Roman" panose="02020603050405020304"/>
                <a:cs typeface="Times New Roman" panose="02020603050405020304"/>
              </a:rPr>
              <a:t>State of Machine </a:t>
            </a:r>
            <a:r>
              <a:rPr sz="1400" spc="-5" dirty="0">
                <a:latin typeface="Times New Roman" panose="02020603050405020304"/>
                <a:cs typeface="Times New Roman" panose="02020603050405020304"/>
              </a:rPr>
              <a:t>Learning Frameworks in </a:t>
            </a:r>
            <a:r>
              <a:rPr sz="1400" dirty="0">
                <a:latin typeface="Times New Roman" panose="02020603050405020304"/>
                <a:cs typeface="Times New Roman" panose="02020603050405020304"/>
              </a:rPr>
              <a:t>2019.(2019-10-10). https://thegradient.pub/state-of-ml-frameworks-2019-pytorch-</a:t>
            </a:r>
            <a:r>
              <a:rPr sz="1400" spc="-5" dirty="0">
                <a:latin typeface="Times New Roman" panose="02020603050405020304"/>
                <a:cs typeface="Times New Roman" panose="02020603050405020304"/>
              </a:rPr>
              <a:t>dominates-research-tensorflow-dominates-industry/.</a:t>
            </a:r>
            <a:endParaRPr sz="1400">
              <a:latin typeface="Times New Roman" panose="02020603050405020304"/>
              <a:cs typeface="Times New Roman" panose="02020603050405020304"/>
            </a:endParaRPr>
          </a:p>
          <a:p>
            <a:pPr marL="12700" marR="6350">
              <a:lnSpc>
                <a:spcPct val="100000"/>
              </a:lnSpc>
              <a:tabLst>
                <a:tab pos="365125" algn="l"/>
              </a:tabLst>
            </a:pPr>
            <a:r>
              <a:rPr lang="en-US" sz="1400" spc="-5" dirty="0">
                <a:latin typeface="Times New Roman" panose="02020603050405020304"/>
                <a:cs typeface="Times New Roman" panose="02020603050405020304"/>
              </a:rPr>
              <a:t>[2] </a:t>
            </a:r>
            <a:r>
              <a:rPr sz="1400" spc="-5" dirty="0">
                <a:latin typeface="Times New Roman" panose="02020603050405020304"/>
                <a:cs typeface="Times New Roman" panose="02020603050405020304"/>
              </a:rPr>
              <a:t>HALE </a:t>
            </a:r>
            <a:r>
              <a:rPr sz="1400" spc="5" dirty="0">
                <a:latin typeface="Times New Roman" panose="02020603050405020304"/>
                <a:cs typeface="Times New Roman" panose="02020603050405020304"/>
              </a:rPr>
              <a:t>J. </a:t>
            </a:r>
            <a:r>
              <a:rPr sz="1400" spc="-5" dirty="0">
                <a:latin typeface="Times New Roman" panose="02020603050405020304"/>
                <a:cs typeface="Times New Roman" panose="02020603050405020304"/>
              </a:rPr>
              <a:t>Which </a:t>
            </a:r>
            <a:r>
              <a:rPr sz="1400" dirty="0">
                <a:latin typeface="Times New Roman" panose="02020603050405020304"/>
                <a:cs typeface="Times New Roman" panose="02020603050405020304"/>
              </a:rPr>
              <a:t>Deep Learning </a:t>
            </a:r>
            <a:r>
              <a:rPr sz="1400" spc="-5" dirty="0">
                <a:latin typeface="Times New Roman" panose="02020603050405020304"/>
                <a:cs typeface="Times New Roman" panose="02020603050405020304"/>
              </a:rPr>
              <a:t>Framework is Growing </a:t>
            </a:r>
            <a:r>
              <a:rPr sz="1400" dirty="0">
                <a:latin typeface="Times New Roman" panose="02020603050405020304"/>
                <a:cs typeface="Times New Roman" panose="02020603050405020304"/>
              </a:rPr>
              <a:t>Fastest.(2019-04-01).https://towardsdatascience.com/which-deeplearning-  framework-is-growing-fastest-3f77f14aa318</a:t>
            </a:r>
            <a:endParaRPr sz="1400">
              <a:latin typeface="Times New Roman" panose="02020603050405020304"/>
              <a:cs typeface="Times New Roman" panose="02020603050405020304"/>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Tensorflow vs PyTorch</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408555"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Tensorflow vs PyTorch</a:t>
            </a:r>
          </a:p>
        </p:txBody>
      </p:sp>
      <p:sp>
        <p:nvSpPr>
          <p:cNvPr id="2" name="object 3"/>
          <p:cNvSpPr txBox="1"/>
          <p:nvPr/>
        </p:nvSpPr>
        <p:spPr>
          <a:xfrm>
            <a:off x="166631" y="684530"/>
            <a:ext cx="8977630" cy="5488940"/>
          </a:xfrm>
          <a:prstGeom prst="rect">
            <a:avLst/>
          </a:prstGeom>
        </p:spPr>
        <p:txBody>
          <a:bodyPr vert="horz" wrap="square" lIns="0" tIns="208915" rIns="0" bIns="0" rtlCol="0">
            <a:spAutoFit/>
          </a:bodyPr>
          <a:lstStyle/>
          <a:p>
            <a:pPr marL="355600" indent="-342900">
              <a:lnSpc>
                <a:spcPct val="100000"/>
              </a:lnSpc>
              <a:spcBef>
                <a:spcPts val="1645"/>
              </a:spcBef>
              <a:buFont typeface="Wingdings" panose="05000000000000000000" charset="0"/>
              <a:buChar char="n"/>
            </a:pPr>
            <a:r>
              <a:rPr sz="2400" b="1" dirty="0">
                <a:latin typeface="Times New Roman" panose="02020603050405020304" pitchFamily="18" charset="0"/>
                <a:cs typeface="Times New Roman" panose="02020603050405020304" pitchFamily="18" charset="0"/>
              </a:rPr>
              <a:t>对比分析</a:t>
            </a:r>
          </a:p>
          <a:p>
            <a:pPr marL="298450" indent="-285750">
              <a:lnSpc>
                <a:spcPct val="100000"/>
              </a:lnSpc>
              <a:spcBef>
                <a:spcPts val="1300"/>
              </a:spcBef>
              <a:buFont typeface="Wingdings" panose="05000000000000000000" charset="0"/>
              <a:buChar char="l"/>
              <a:tabLst>
                <a:tab pos="354965" algn="l"/>
                <a:tab pos="355600" algn="l"/>
              </a:tabLst>
            </a:pPr>
            <a:r>
              <a:rPr sz="2000" b="1" dirty="0">
                <a:solidFill>
                  <a:srgbClr val="0000FF"/>
                </a:solidFill>
                <a:latin typeface="Times New Roman" panose="02020603050405020304" pitchFamily="18" charset="0"/>
                <a:cs typeface="Times New Roman" panose="02020603050405020304" pitchFamily="18" charset="0"/>
              </a:rPr>
              <a:t>运行机制：</a:t>
            </a:r>
            <a:r>
              <a:rPr sz="1600" spc="5" dirty="0">
                <a:solidFill>
                  <a:srgbClr val="FF0000"/>
                </a:solidFill>
                <a:latin typeface="Times New Roman" panose="02020603050405020304" pitchFamily="18" charset="0"/>
                <a:cs typeface="Times New Roman" panose="02020603050405020304" pitchFamily="18" charset="0"/>
              </a:rPr>
              <a:t>均是</a:t>
            </a:r>
            <a:r>
              <a:rPr sz="1600" spc="-5" dirty="0">
                <a:solidFill>
                  <a:srgbClr val="FF0000"/>
                </a:solidFill>
                <a:latin typeface="Times New Roman" panose="02020603050405020304" pitchFamily="18" charset="0"/>
                <a:cs typeface="Times New Roman" panose="02020603050405020304" pitchFamily="18" charset="0"/>
              </a:rPr>
              <a:t>基</a:t>
            </a:r>
            <a:r>
              <a:rPr sz="1600" spc="5" dirty="0">
                <a:solidFill>
                  <a:srgbClr val="FF0000"/>
                </a:solidFill>
                <a:latin typeface="Times New Roman" panose="02020603050405020304" pitchFamily="18" charset="0"/>
                <a:cs typeface="Times New Roman" panose="02020603050405020304" pitchFamily="18" charset="0"/>
              </a:rPr>
              <a:t>于张</a:t>
            </a:r>
            <a:r>
              <a:rPr sz="1600" spc="-20" dirty="0">
                <a:solidFill>
                  <a:srgbClr val="FF0000"/>
                </a:solidFill>
                <a:latin typeface="Times New Roman" panose="02020603050405020304" pitchFamily="18" charset="0"/>
                <a:cs typeface="Times New Roman" panose="02020603050405020304" pitchFamily="18" charset="0"/>
              </a:rPr>
              <a:t>量</a:t>
            </a:r>
            <a:r>
              <a:rPr sz="1600" spc="5" dirty="0">
                <a:solidFill>
                  <a:srgbClr val="FF0000"/>
                </a:solidFill>
                <a:latin typeface="Times New Roman" panose="02020603050405020304" pitchFamily="18" charset="0"/>
                <a:cs typeface="Times New Roman" panose="02020603050405020304" pitchFamily="18" charset="0"/>
              </a:rPr>
              <a:t>和有</a:t>
            </a:r>
            <a:r>
              <a:rPr sz="1600" spc="-20" dirty="0">
                <a:solidFill>
                  <a:srgbClr val="FF0000"/>
                </a:solidFill>
                <a:latin typeface="Times New Roman" panose="02020603050405020304" pitchFamily="18" charset="0"/>
                <a:cs typeface="Times New Roman" panose="02020603050405020304" pitchFamily="18" charset="0"/>
              </a:rPr>
              <a:t>向</a:t>
            </a:r>
            <a:r>
              <a:rPr sz="1600" spc="5" dirty="0">
                <a:solidFill>
                  <a:srgbClr val="FF0000"/>
                </a:solidFill>
                <a:latin typeface="Times New Roman" panose="02020603050405020304" pitchFamily="18" charset="0"/>
                <a:cs typeface="Times New Roman" panose="02020603050405020304" pitchFamily="18" charset="0"/>
              </a:rPr>
              <a:t>非循</a:t>
            </a:r>
            <a:r>
              <a:rPr sz="1600" spc="-20" dirty="0">
                <a:solidFill>
                  <a:srgbClr val="FF0000"/>
                </a:solidFill>
                <a:latin typeface="Times New Roman" panose="02020603050405020304" pitchFamily="18" charset="0"/>
                <a:cs typeface="Times New Roman" panose="02020603050405020304" pitchFamily="18" charset="0"/>
              </a:rPr>
              <a:t>环</a:t>
            </a:r>
            <a:r>
              <a:rPr sz="1600" spc="10" dirty="0">
                <a:solidFill>
                  <a:srgbClr val="FF0000"/>
                </a:solidFill>
                <a:latin typeface="Times New Roman" panose="02020603050405020304" pitchFamily="18" charset="0"/>
                <a:cs typeface="Times New Roman" panose="02020603050405020304" pitchFamily="18" charset="0"/>
              </a:rPr>
              <a:t>图</a:t>
            </a:r>
            <a:r>
              <a:rPr sz="1600" dirty="0">
                <a:solidFill>
                  <a:srgbClr val="FF0000"/>
                </a:solidFill>
                <a:latin typeface="Times New Roman" panose="02020603050405020304" pitchFamily="18" charset="0"/>
                <a:cs typeface="Times New Roman" panose="02020603050405020304" pitchFamily="18" charset="0"/>
              </a:rPr>
              <a:t>（DAG）</a:t>
            </a:r>
            <a:endParaRPr sz="1600" dirty="0">
              <a:latin typeface="Times New Roman" panose="02020603050405020304" pitchFamily="18" charset="0"/>
              <a:cs typeface="Times New Roman" panose="02020603050405020304" pitchFamily="18" charset="0"/>
            </a:endParaRPr>
          </a:p>
          <a:p>
            <a:pPr marL="299085" indent="-287020">
              <a:lnSpc>
                <a:spcPct val="100000"/>
              </a:lnSpc>
              <a:spcBef>
                <a:spcPts val="1140"/>
              </a:spcBef>
              <a:buFont typeface="Wingdings" panose="05000000000000000000"/>
              <a:buChar char=""/>
              <a:tabLst>
                <a:tab pos="299720" algn="l"/>
              </a:tabLst>
            </a:pPr>
            <a:r>
              <a:rPr sz="1600" dirty="0">
                <a:latin typeface="Times New Roman" panose="02020603050405020304" pitchFamily="18" charset="0"/>
                <a:cs typeface="Times New Roman" panose="02020603050405020304" pitchFamily="18" charset="0"/>
              </a:rPr>
              <a:t>TensorFlow：</a:t>
            </a:r>
            <a:r>
              <a:rPr sz="1600" spc="90" dirty="0">
                <a:latin typeface="Times New Roman" panose="02020603050405020304" pitchFamily="18" charset="0"/>
                <a:cs typeface="Times New Roman" panose="02020603050405020304" pitchFamily="18" charset="0"/>
              </a:rPr>
              <a:t>运行</a:t>
            </a:r>
            <a:r>
              <a:rPr sz="1600" spc="80" dirty="0">
                <a:latin typeface="Times New Roman" panose="02020603050405020304" pitchFamily="18" charset="0"/>
                <a:cs typeface="Times New Roman" panose="02020603050405020304" pitchFamily="18" charset="0"/>
              </a:rPr>
              <a:t>代</a:t>
            </a:r>
            <a:r>
              <a:rPr sz="1600" spc="90" dirty="0">
                <a:latin typeface="Times New Roman" panose="02020603050405020304" pitchFamily="18" charset="0"/>
                <a:cs typeface="Times New Roman" panose="02020603050405020304" pitchFamily="18" charset="0"/>
              </a:rPr>
              <a:t>码</a:t>
            </a:r>
            <a:r>
              <a:rPr sz="1600" spc="105" dirty="0">
                <a:latin typeface="Times New Roman" panose="02020603050405020304" pitchFamily="18" charset="0"/>
                <a:cs typeface="Times New Roman" panose="02020603050405020304" pitchFamily="18" charset="0"/>
              </a:rPr>
              <a:t>时</a:t>
            </a:r>
            <a:r>
              <a:rPr sz="1600" spc="80" dirty="0">
                <a:latin typeface="Times New Roman" panose="02020603050405020304" pitchFamily="18" charset="0"/>
                <a:cs typeface="Times New Roman" panose="02020603050405020304" pitchFamily="18" charset="0"/>
                <a:sym typeface="+mn-ea"/>
              </a:rPr>
              <a:t>，</a:t>
            </a:r>
            <a:r>
              <a:rPr sz="1600" spc="15" dirty="0">
                <a:latin typeface="Times New Roman" panose="02020603050405020304" pitchFamily="18" charset="0"/>
                <a:cs typeface="Times New Roman" panose="02020603050405020304" pitchFamily="18" charset="0"/>
              </a:rPr>
              <a:t>DAG</a:t>
            </a:r>
            <a:r>
              <a:rPr sz="1600" spc="95" dirty="0">
                <a:latin typeface="Times New Roman" panose="02020603050405020304" pitchFamily="18" charset="0"/>
                <a:cs typeface="Times New Roman" panose="02020603050405020304" pitchFamily="18" charset="0"/>
              </a:rPr>
              <a:t>是</a:t>
            </a:r>
            <a:r>
              <a:rPr sz="1600" spc="90" dirty="0">
                <a:solidFill>
                  <a:srgbClr val="FF0000"/>
                </a:solidFill>
                <a:latin typeface="Times New Roman" panose="02020603050405020304" pitchFamily="18" charset="0"/>
                <a:cs typeface="Times New Roman" panose="02020603050405020304" pitchFamily="18" charset="0"/>
              </a:rPr>
              <a:t>以静</a:t>
            </a:r>
            <a:r>
              <a:rPr sz="1600" spc="80" dirty="0">
                <a:solidFill>
                  <a:srgbClr val="FF0000"/>
                </a:solidFill>
                <a:latin typeface="Times New Roman" panose="02020603050405020304" pitchFamily="18" charset="0"/>
                <a:cs typeface="Times New Roman" panose="02020603050405020304" pitchFamily="18" charset="0"/>
              </a:rPr>
              <a:t>态方</a:t>
            </a:r>
            <a:r>
              <a:rPr sz="1600" spc="90" dirty="0">
                <a:solidFill>
                  <a:srgbClr val="FF0000"/>
                </a:solidFill>
                <a:latin typeface="Times New Roman" panose="02020603050405020304" pitchFamily="18" charset="0"/>
                <a:cs typeface="Times New Roman" panose="02020603050405020304" pitchFamily="18" charset="0"/>
              </a:rPr>
              <a:t>式定</a:t>
            </a:r>
            <a:r>
              <a:rPr sz="1600" spc="95" dirty="0">
                <a:solidFill>
                  <a:srgbClr val="FF0000"/>
                </a:solidFill>
                <a:latin typeface="Times New Roman" panose="02020603050405020304" pitchFamily="18" charset="0"/>
                <a:cs typeface="Times New Roman" panose="02020603050405020304" pitchFamily="18" charset="0"/>
              </a:rPr>
              <a:t>义</a:t>
            </a:r>
            <a:r>
              <a:rPr sz="1600" spc="95" dirty="0">
                <a:latin typeface="Times New Roman" panose="02020603050405020304" pitchFamily="18" charset="0"/>
                <a:cs typeface="Times New Roman" panose="02020603050405020304" pitchFamily="18" charset="0"/>
              </a:rPr>
              <a:t>的</a:t>
            </a:r>
            <a:r>
              <a:rPr sz="1600" spc="80" dirty="0">
                <a:latin typeface="Times New Roman" panose="02020603050405020304" pitchFamily="18" charset="0"/>
                <a:cs typeface="Times New Roman" panose="02020603050405020304" pitchFamily="18" charset="0"/>
              </a:rPr>
              <a:t>，若</a:t>
            </a:r>
            <a:r>
              <a:rPr sz="1600" spc="90" dirty="0">
                <a:latin typeface="Times New Roman" panose="02020603050405020304" pitchFamily="18" charset="0"/>
                <a:cs typeface="Times New Roman" panose="02020603050405020304" pitchFamily="18" charset="0"/>
              </a:rPr>
              <a:t>需要</a:t>
            </a:r>
            <a:r>
              <a:rPr sz="1600" spc="80" dirty="0">
                <a:latin typeface="Times New Roman" panose="02020603050405020304" pitchFamily="18" charset="0"/>
                <a:cs typeface="Times New Roman" panose="02020603050405020304" pitchFamily="18" charset="0"/>
              </a:rPr>
              <a:t>实</a:t>
            </a:r>
            <a:r>
              <a:rPr sz="1600" spc="90" dirty="0">
                <a:latin typeface="Times New Roman" panose="02020603050405020304" pitchFamily="18" charset="0"/>
                <a:cs typeface="Times New Roman" panose="02020603050405020304" pitchFamily="18" charset="0"/>
              </a:rPr>
              <a:t>现</a:t>
            </a:r>
            <a:r>
              <a:rPr sz="1600" spc="80" dirty="0">
                <a:latin typeface="Times New Roman" panose="02020603050405020304" pitchFamily="18" charset="0"/>
                <a:cs typeface="Times New Roman" panose="02020603050405020304" pitchFamily="18" charset="0"/>
              </a:rPr>
              <a:t>动</a:t>
            </a:r>
            <a:r>
              <a:rPr sz="1600" spc="95" dirty="0">
                <a:latin typeface="Times New Roman" panose="02020603050405020304" pitchFamily="18" charset="0"/>
                <a:cs typeface="Times New Roman" panose="02020603050405020304" pitchFamily="18" charset="0"/>
              </a:rPr>
              <a:t>态</a:t>
            </a:r>
            <a:r>
              <a:rPr sz="1600" spc="40" dirty="0">
                <a:latin typeface="Times New Roman" panose="02020603050405020304" pitchFamily="18" charset="0"/>
                <a:cs typeface="Times New Roman" panose="02020603050405020304" pitchFamily="18" charset="0"/>
              </a:rPr>
              <a:t>DAG，</a:t>
            </a:r>
            <a:r>
              <a:rPr sz="1600" spc="90" dirty="0">
                <a:latin typeface="Times New Roman" panose="02020603050405020304" pitchFamily="18" charset="0"/>
                <a:cs typeface="Times New Roman" panose="02020603050405020304" pitchFamily="18" charset="0"/>
              </a:rPr>
              <a:t>则需</a:t>
            </a:r>
            <a:r>
              <a:rPr sz="1600" spc="80" dirty="0">
                <a:latin typeface="Times New Roman" panose="02020603050405020304" pitchFamily="18" charset="0"/>
                <a:cs typeface="Times New Roman" panose="02020603050405020304" pitchFamily="18" charset="0"/>
              </a:rPr>
              <a:t>要</a:t>
            </a:r>
            <a:r>
              <a:rPr sz="1600" spc="90" dirty="0">
                <a:latin typeface="Times New Roman" panose="02020603050405020304" pitchFamily="18" charset="0"/>
                <a:cs typeface="Times New Roman" panose="02020603050405020304" pitchFamily="18" charset="0"/>
              </a:rPr>
              <a:t>借</a:t>
            </a:r>
            <a:r>
              <a:rPr sz="1600" spc="95" dirty="0">
                <a:latin typeface="Times New Roman" panose="02020603050405020304" pitchFamily="18" charset="0"/>
                <a:cs typeface="Times New Roman" panose="02020603050405020304" pitchFamily="18" charset="0"/>
              </a:rPr>
              <a:t>助</a:t>
            </a:r>
            <a:r>
              <a:rPr sz="1600" spc="-15" dirty="0">
                <a:latin typeface="Times New Roman" panose="02020603050405020304" pitchFamily="18" charset="0"/>
                <a:cs typeface="Times New Roman" panose="02020603050405020304" pitchFamily="18" charset="0"/>
              </a:rPr>
              <a:t>TensorFlow</a:t>
            </a:r>
            <a:r>
              <a:rPr sz="1600" spc="105" dirty="0">
                <a:latin typeface="Times New Roman" panose="02020603050405020304" pitchFamily="18" charset="0"/>
                <a:cs typeface="Times New Roman" panose="02020603050405020304" pitchFamily="18" charset="0"/>
              </a:rPr>
              <a:t> </a:t>
            </a:r>
            <a:r>
              <a:rPr sz="1600" spc="20" dirty="0">
                <a:latin typeface="Times New Roman" panose="02020603050405020304" pitchFamily="18" charset="0"/>
                <a:cs typeface="Times New Roman" panose="02020603050405020304" pitchFamily="18" charset="0"/>
              </a:rPr>
              <a:t>Fold</a:t>
            </a:r>
            <a:r>
              <a:rPr sz="1600" spc="95" dirty="0">
                <a:latin typeface="Times New Roman" panose="02020603050405020304" pitchFamily="18" charset="0"/>
                <a:cs typeface="Times New Roman" panose="02020603050405020304" pitchFamily="18" charset="0"/>
              </a:rPr>
              <a:t>库；</a:t>
            </a:r>
            <a:r>
              <a:rPr sz="1600" spc="-15" dirty="0">
                <a:latin typeface="Times New Roman" panose="02020603050405020304" pitchFamily="18" charset="0"/>
                <a:cs typeface="Times New Roman" panose="02020603050405020304" pitchFamily="18" charset="0"/>
              </a:rPr>
              <a:t>TensorFlow</a:t>
            </a:r>
            <a:r>
              <a:rPr sz="1600" dirty="0">
                <a:latin typeface="Times New Roman" panose="02020603050405020304" pitchFamily="18" charset="0"/>
                <a:cs typeface="Times New Roman" panose="02020603050405020304" pitchFamily="18" charset="0"/>
              </a:rPr>
              <a:t>需要借助特殊的调试工具tfdbg才能进行调试。</a:t>
            </a:r>
          </a:p>
          <a:p>
            <a:pPr marL="299085" marR="238125" indent="-287020">
              <a:lnSpc>
                <a:spcPct val="100000"/>
              </a:lnSpc>
              <a:spcBef>
                <a:spcPts val="1100"/>
              </a:spcBef>
              <a:spcAft>
                <a:spcPts val="0"/>
              </a:spcAft>
              <a:buFont typeface="Wingdings" panose="05000000000000000000"/>
              <a:buChar char=""/>
              <a:tabLst>
                <a:tab pos="299720" algn="l"/>
              </a:tabLst>
            </a:pPr>
            <a:r>
              <a:rPr sz="1600" spc="-25" dirty="0">
                <a:latin typeface="Times New Roman" panose="02020603050405020304" pitchFamily="18" charset="0"/>
                <a:cs typeface="Times New Roman" panose="02020603050405020304" pitchFamily="18" charset="0"/>
              </a:rPr>
              <a:t>P</a:t>
            </a:r>
            <a:r>
              <a:rPr sz="1600" spc="20" dirty="0">
                <a:latin typeface="Times New Roman" panose="02020603050405020304" pitchFamily="18" charset="0"/>
                <a:cs typeface="Times New Roman" panose="02020603050405020304" pitchFamily="18" charset="0"/>
              </a:rPr>
              <a:t>y</a:t>
            </a:r>
            <a:r>
              <a:rPr sz="1600" spc="-120" dirty="0">
                <a:latin typeface="Times New Roman" panose="02020603050405020304" pitchFamily="18" charset="0"/>
                <a:cs typeface="Times New Roman" panose="02020603050405020304" pitchFamily="18" charset="0"/>
              </a:rPr>
              <a:t>T</a:t>
            </a:r>
            <a:r>
              <a:rPr sz="1600" dirty="0">
                <a:latin typeface="Times New Roman" panose="02020603050405020304" pitchFamily="18" charset="0"/>
                <a:cs typeface="Times New Roman" panose="02020603050405020304" pitchFamily="18" charset="0"/>
              </a:rPr>
              <a:t>o</a:t>
            </a:r>
            <a:r>
              <a:rPr sz="1600" spc="-15" dirty="0">
                <a:latin typeface="Times New Roman" panose="02020603050405020304" pitchFamily="18" charset="0"/>
                <a:cs typeface="Times New Roman" panose="02020603050405020304" pitchFamily="18" charset="0"/>
              </a:rPr>
              <a:t>r</a:t>
            </a:r>
            <a:r>
              <a:rPr sz="1600" dirty="0">
                <a:latin typeface="Times New Roman" panose="02020603050405020304" pitchFamily="18" charset="0"/>
                <a:cs typeface="Times New Roman" panose="02020603050405020304" pitchFamily="18" charset="0"/>
              </a:rPr>
              <a:t>c</a:t>
            </a:r>
            <a:r>
              <a:rPr sz="1600" spc="15" dirty="0">
                <a:latin typeface="Times New Roman" panose="02020603050405020304" pitchFamily="18" charset="0"/>
                <a:cs typeface="Times New Roman" panose="02020603050405020304" pitchFamily="18" charset="0"/>
              </a:rPr>
              <a:t>h</a:t>
            </a:r>
            <a:r>
              <a:rPr sz="1600" spc="10" dirty="0">
                <a:latin typeface="Times New Roman" panose="02020603050405020304" pitchFamily="18" charset="0"/>
                <a:cs typeface="Times New Roman" panose="02020603050405020304" pitchFamily="18" charset="0"/>
              </a:rPr>
              <a:t>：动</a:t>
            </a:r>
            <a:r>
              <a:rPr sz="1600" spc="20" dirty="0">
                <a:latin typeface="Times New Roman" panose="02020603050405020304" pitchFamily="18" charset="0"/>
                <a:cs typeface="Times New Roman" panose="02020603050405020304" pitchFamily="18" charset="0"/>
              </a:rPr>
              <a:t>态</a:t>
            </a:r>
            <a:r>
              <a:rPr sz="1600" spc="-10" dirty="0">
                <a:latin typeface="Times New Roman" panose="02020603050405020304" pitchFamily="18" charset="0"/>
                <a:cs typeface="Times New Roman" panose="02020603050405020304" pitchFamily="18" charset="0"/>
              </a:rPr>
              <a:t>DA</a:t>
            </a:r>
            <a:r>
              <a:rPr sz="1600" spc="15" dirty="0">
                <a:latin typeface="Times New Roman" panose="02020603050405020304" pitchFamily="18" charset="0"/>
                <a:cs typeface="Times New Roman" panose="02020603050405020304" pitchFamily="18" charset="0"/>
              </a:rPr>
              <a:t>G</a:t>
            </a:r>
            <a:r>
              <a:rPr sz="1600" spc="10" dirty="0">
                <a:latin typeface="Times New Roman" panose="02020603050405020304" pitchFamily="18" charset="0"/>
                <a:cs typeface="Times New Roman" panose="02020603050405020304" pitchFamily="18" charset="0"/>
              </a:rPr>
              <a:t>是</a:t>
            </a:r>
            <a:r>
              <a:rPr sz="1600" spc="20" dirty="0">
                <a:latin typeface="Times New Roman" panose="02020603050405020304" pitchFamily="18" charset="0"/>
                <a:cs typeface="Times New Roman" panose="02020603050405020304" pitchFamily="18" charset="0"/>
              </a:rPr>
              <a:t>内</a:t>
            </a:r>
            <a:r>
              <a:rPr sz="1600" spc="10" dirty="0">
                <a:latin typeface="Times New Roman" panose="02020603050405020304" pitchFamily="18" charset="0"/>
                <a:cs typeface="Times New Roman" panose="02020603050405020304" pitchFamily="18" charset="0"/>
              </a:rPr>
              <a:t>置</a:t>
            </a:r>
            <a:r>
              <a:rPr sz="1600" spc="15" dirty="0">
                <a:latin typeface="Times New Roman" panose="02020603050405020304" pitchFamily="18" charset="0"/>
                <a:cs typeface="Times New Roman" panose="02020603050405020304" pitchFamily="18" charset="0"/>
              </a:rPr>
              <a:t>的</a:t>
            </a:r>
            <a:r>
              <a:rPr sz="1600" spc="80" dirty="0">
                <a:latin typeface="Times New Roman" panose="02020603050405020304" pitchFamily="18" charset="0"/>
                <a:cs typeface="Times New Roman" panose="02020603050405020304" pitchFamily="18" charset="0"/>
                <a:sym typeface="+mn-ea"/>
              </a:rPr>
              <a:t>，</a:t>
            </a:r>
            <a:r>
              <a:rPr sz="1600" spc="10" dirty="0">
                <a:latin typeface="Times New Roman" panose="02020603050405020304" pitchFamily="18" charset="0"/>
                <a:cs typeface="Times New Roman" panose="02020603050405020304" pitchFamily="18" charset="0"/>
              </a:rPr>
              <a:t>可以</a:t>
            </a:r>
            <a:r>
              <a:rPr sz="1600" spc="20" dirty="0">
                <a:solidFill>
                  <a:srgbClr val="FF0000"/>
                </a:solidFill>
                <a:latin typeface="Times New Roman" panose="02020603050405020304" pitchFamily="18" charset="0"/>
                <a:cs typeface="Times New Roman" panose="02020603050405020304" pitchFamily="18" charset="0"/>
              </a:rPr>
              <a:t>随</a:t>
            </a:r>
            <a:r>
              <a:rPr sz="1600" spc="10" dirty="0">
                <a:solidFill>
                  <a:srgbClr val="FF0000"/>
                </a:solidFill>
                <a:latin typeface="Times New Roman" panose="02020603050405020304" pitchFamily="18" charset="0"/>
                <a:cs typeface="Times New Roman" panose="02020603050405020304" pitchFamily="18" charset="0"/>
              </a:rPr>
              <a:t>时定</a:t>
            </a:r>
            <a:r>
              <a:rPr sz="1600" spc="30" dirty="0">
                <a:solidFill>
                  <a:srgbClr val="FF0000"/>
                </a:solidFill>
                <a:latin typeface="Times New Roman" panose="02020603050405020304" pitchFamily="18" charset="0"/>
                <a:cs typeface="Times New Roman" panose="02020603050405020304" pitchFamily="18" charset="0"/>
              </a:rPr>
              <a:t>义</a:t>
            </a:r>
            <a:r>
              <a:rPr sz="1600" spc="10" dirty="0">
                <a:solidFill>
                  <a:srgbClr val="FF0000"/>
                </a:solidFill>
                <a:latin typeface="Times New Roman" panose="02020603050405020304" pitchFamily="18" charset="0"/>
                <a:cs typeface="Times New Roman" panose="02020603050405020304" pitchFamily="18" charset="0"/>
              </a:rPr>
              <a:t>、随</a:t>
            </a:r>
            <a:r>
              <a:rPr sz="1600" spc="20" dirty="0">
                <a:solidFill>
                  <a:srgbClr val="FF0000"/>
                </a:solidFill>
                <a:latin typeface="Times New Roman" panose="02020603050405020304" pitchFamily="18" charset="0"/>
                <a:cs typeface="Times New Roman" panose="02020603050405020304" pitchFamily="18" charset="0"/>
              </a:rPr>
              <a:t>时</a:t>
            </a:r>
            <a:r>
              <a:rPr sz="1600" spc="10" dirty="0">
                <a:solidFill>
                  <a:srgbClr val="FF0000"/>
                </a:solidFill>
                <a:latin typeface="Times New Roman" panose="02020603050405020304" pitchFamily="18" charset="0"/>
                <a:cs typeface="Times New Roman" panose="02020603050405020304" pitchFamily="18" charset="0"/>
              </a:rPr>
              <a:t>更</a:t>
            </a:r>
            <a:r>
              <a:rPr sz="1600" spc="15" dirty="0">
                <a:solidFill>
                  <a:srgbClr val="FF0000"/>
                </a:solidFill>
                <a:latin typeface="Times New Roman" panose="02020603050405020304" pitchFamily="18" charset="0"/>
                <a:cs typeface="Times New Roman" panose="02020603050405020304" pitchFamily="18" charset="0"/>
              </a:rPr>
              <a:t>改</a:t>
            </a:r>
            <a:r>
              <a:rPr sz="1600" spc="20" dirty="0">
                <a:solidFill>
                  <a:srgbClr val="FF0000"/>
                </a:solidFill>
                <a:latin typeface="Times New Roman" panose="02020603050405020304" pitchFamily="18" charset="0"/>
                <a:cs typeface="Times New Roman" panose="02020603050405020304" pitchFamily="18" charset="0"/>
              </a:rPr>
              <a:t>、</a:t>
            </a:r>
            <a:r>
              <a:rPr sz="1600" spc="10" dirty="0">
                <a:solidFill>
                  <a:srgbClr val="FF0000"/>
                </a:solidFill>
                <a:latin typeface="Times New Roman" panose="02020603050405020304" pitchFamily="18" charset="0"/>
                <a:cs typeface="Times New Roman" panose="02020603050405020304" pitchFamily="18" charset="0"/>
              </a:rPr>
              <a:t>随时</a:t>
            </a:r>
            <a:r>
              <a:rPr sz="1600" spc="20" dirty="0">
                <a:solidFill>
                  <a:srgbClr val="FF0000"/>
                </a:solidFill>
                <a:latin typeface="Times New Roman" panose="02020603050405020304" pitchFamily="18" charset="0"/>
                <a:cs typeface="Times New Roman" panose="02020603050405020304" pitchFamily="18" charset="0"/>
              </a:rPr>
              <a:t>执</a:t>
            </a:r>
            <a:r>
              <a:rPr sz="1600" spc="10" dirty="0">
                <a:solidFill>
                  <a:srgbClr val="FF0000"/>
                </a:solidFill>
                <a:latin typeface="Times New Roman" panose="02020603050405020304" pitchFamily="18" charset="0"/>
                <a:cs typeface="Times New Roman" panose="02020603050405020304" pitchFamily="18" charset="0"/>
              </a:rPr>
              <a:t>行节</a:t>
            </a:r>
            <a:r>
              <a:rPr sz="1600" spc="30" dirty="0">
                <a:solidFill>
                  <a:srgbClr val="FF0000"/>
                </a:solidFill>
                <a:latin typeface="Times New Roman" panose="02020603050405020304" pitchFamily="18" charset="0"/>
                <a:cs typeface="Times New Roman" panose="02020603050405020304" pitchFamily="18" charset="0"/>
              </a:rPr>
              <a:t>点</a:t>
            </a:r>
            <a:r>
              <a:rPr sz="1600" spc="10" dirty="0">
                <a:solidFill>
                  <a:srgbClr val="FF0000"/>
                </a:solidFill>
                <a:latin typeface="Times New Roman" panose="02020603050405020304" pitchFamily="18" charset="0"/>
                <a:cs typeface="Times New Roman" panose="02020603050405020304" pitchFamily="18" charset="0"/>
              </a:rPr>
              <a:t>，相</a:t>
            </a:r>
            <a:r>
              <a:rPr sz="1600" spc="20" dirty="0">
                <a:solidFill>
                  <a:srgbClr val="FF0000"/>
                </a:solidFill>
                <a:latin typeface="Times New Roman" panose="02020603050405020304" pitchFamily="18" charset="0"/>
                <a:cs typeface="Times New Roman" panose="02020603050405020304" pitchFamily="18" charset="0"/>
              </a:rPr>
              <a:t>当</a:t>
            </a:r>
            <a:r>
              <a:rPr sz="1600" spc="10" dirty="0">
                <a:solidFill>
                  <a:srgbClr val="FF0000"/>
                </a:solidFill>
                <a:latin typeface="Times New Roman" panose="02020603050405020304" pitchFamily="18" charset="0"/>
                <a:cs typeface="Times New Roman" panose="02020603050405020304" pitchFamily="18" charset="0"/>
              </a:rPr>
              <a:t>灵</a:t>
            </a:r>
            <a:r>
              <a:rPr sz="1600" spc="15" dirty="0">
                <a:solidFill>
                  <a:srgbClr val="FF0000"/>
                </a:solidFill>
                <a:latin typeface="Times New Roman" panose="02020603050405020304" pitchFamily="18" charset="0"/>
                <a:cs typeface="Times New Roman" panose="02020603050405020304" pitchFamily="18" charset="0"/>
              </a:rPr>
              <a:t>活</a:t>
            </a:r>
            <a:r>
              <a:rPr sz="1600" spc="20" dirty="0">
                <a:latin typeface="Times New Roman" panose="02020603050405020304" pitchFamily="18" charset="0"/>
                <a:cs typeface="Times New Roman" panose="02020603050405020304" pitchFamily="18" charset="0"/>
              </a:rPr>
              <a:t>；</a:t>
            </a:r>
            <a:r>
              <a:rPr sz="1600" spc="10" dirty="0">
                <a:latin typeface="Times New Roman" panose="02020603050405020304" pitchFamily="18" charset="0"/>
                <a:cs typeface="Times New Roman" panose="02020603050405020304" pitchFamily="18" charset="0"/>
              </a:rPr>
              <a:t>使用</a:t>
            </a:r>
            <a:r>
              <a:rPr sz="1600" spc="20" dirty="0">
                <a:latin typeface="Times New Roman" panose="02020603050405020304" pitchFamily="18" charset="0"/>
                <a:cs typeface="Times New Roman" panose="02020603050405020304" pitchFamily="18" charset="0"/>
              </a:rPr>
              <a:t>者</a:t>
            </a:r>
            <a:r>
              <a:rPr sz="1600" spc="10" dirty="0">
                <a:latin typeface="Times New Roman" panose="02020603050405020304" pitchFamily="18" charset="0"/>
                <a:cs typeface="Times New Roman" panose="02020603050405020304" pitchFamily="18" charset="0"/>
              </a:rPr>
              <a:t>可以</a:t>
            </a:r>
            <a:r>
              <a:rPr sz="1600" spc="20" dirty="0">
                <a:latin typeface="Times New Roman" panose="02020603050405020304" pitchFamily="18" charset="0"/>
                <a:cs typeface="Times New Roman" panose="02020603050405020304" pitchFamily="18" charset="0"/>
              </a:rPr>
              <a:t>使</a:t>
            </a:r>
            <a:r>
              <a:rPr sz="1600" spc="10" dirty="0">
                <a:latin typeface="Times New Roman" panose="02020603050405020304" pitchFamily="18" charset="0"/>
                <a:cs typeface="Times New Roman" panose="02020603050405020304" pitchFamily="18" charset="0"/>
              </a:rPr>
              <a:t>用任</a:t>
            </a:r>
            <a:r>
              <a:rPr sz="1600" spc="20" dirty="0">
                <a:latin typeface="Times New Roman" panose="02020603050405020304" pitchFamily="18" charset="0"/>
                <a:cs typeface="Times New Roman" panose="02020603050405020304" pitchFamily="18" charset="0"/>
              </a:rPr>
              <a:t>何</a:t>
            </a:r>
            <a:r>
              <a:rPr sz="1600" spc="10" dirty="0">
                <a:latin typeface="Times New Roman" panose="02020603050405020304" pitchFamily="18" charset="0"/>
                <a:cs typeface="Times New Roman" panose="02020603050405020304" pitchFamily="18" charset="0"/>
              </a:rPr>
              <a:t>一</a:t>
            </a:r>
            <a:r>
              <a:rPr sz="1600" spc="20" dirty="0">
                <a:latin typeface="Times New Roman" panose="02020603050405020304" pitchFamily="18" charset="0"/>
                <a:cs typeface="Times New Roman" panose="02020603050405020304" pitchFamily="18" charset="0"/>
              </a:rPr>
              <a:t>个</a:t>
            </a:r>
            <a:r>
              <a:rPr sz="1600" dirty="0">
                <a:latin typeface="Times New Roman" panose="02020603050405020304" pitchFamily="18" charset="0"/>
                <a:cs typeface="Times New Roman" panose="02020603050405020304" pitchFamily="18" charset="0"/>
              </a:rPr>
              <a:t>喜欢的调试工具</a:t>
            </a:r>
            <a:r>
              <a:rPr sz="1600" spc="80" dirty="0">
                <a:latin typeface="Times New Roman" panose="02020603050405020304" pitchFamily="18" charset="0"/>
                <a:cs typeface="Times New Roman" panose="02020603050405020304" pitchFamily="18" charset="0"/>
                <a:sym typeface="+mn-ea"/>
              </a:rPr>
              <a:t>，</a:t>
            </a:r>
            <a:r>
              <a:rPr sz="1600" dirty="0">
                <a:latin typeface="Times New Roman" panose="02020603050405020304" pitchFamily="18" charset="0"/>
                <a:cs typeface="Times New Roman" panose="02020603050405020304" pitchFamily="18" charset="0"/>
              </a:rPr>
              <a:t>比如</a:t>
            </a:r>
            <a:r>
              <a:rPr sz="1600" spc="-5" dirty="0">
                <a:latin typeface="Times New Roman" panose="02020603050405020304" pitchFamily="18" charset="0"/>
                <a:cs typeface="Times New Roman" panose="02020603050405020304" pitchFamily="18" charset="0"/>
              </a:rPr>
              <a:t>PDB</a:t>
            </a:r>
            <a:r>
              <a:rPr sz="1600" dirty="0">
                <a:latin typeface="Times New Roman" panose="02020603050405020304" pitchFamily="18" charset="0"/>
                <a:cs typeface="Times New Roman" panose="02020603050405020304" pitchFamily="18" charset="0"/>
              </a:rPr>
              <a:t>、</a:t>
            </a:r>
            <a:r>
              <a:rPr sz="1600" spc="-5" dirty="0">
                <a:latin typeface="Times New Roman" panose="02020603050405020304" pitchFamily="18" charset="0"/>
                <a:cs typeface="Times New Roman" panose="02020603050405020304" pitchFamily="18" charset="0"/>
              </a:rPr>
              <a:t>IPDB</a:t>
            </a:r>
            <a:r>
              <a:rPr sz="1600" dirty="0">
                <a:latin typeface="Times New Roman" panose="02020603050405020304" pitchFamily="18" charset="0"/>
                <a:cs typeface="Times New Roman" panose="02020603050405020304" pitchFamily="18" charset="0"/>
              </a:rPr>
              <a:t>、PyCharm调试器或者原始的print语句。</a:t>
            </a:r>
          </a:p>
          <a:p>
            <a:pPr marL="298450" indent="-285750">
              <a:lnSpc>
                <a:spcPct val="100000"/>
              </a:lnSpc>
              <a:spcBef>
                <a:spcPts val="855"/>
              </a:spcBef>
              <a:buFont typeface="Wingdings" panose="05000000000000000000" charset="0"/>
              <a:buChar char="l"/>
              <a:tabLst>
                <a:tab pos="354965" algn="l"/>
                <a:tab pos="355600" algn="l"/>
              </a:tabLst>
            </a:pPr>
            <a:r>
              <a:rPr sz="2000" b="1" dirty="0">
                <a:solidFill>
                  <a:srgbClr val="0000FF"/>
                </a:solidFill>
                <a:latin typeface="Times New Roman" panose="02020603050405020304" pitchFamily="18" charset="0"/>
                <a:cs typeface="Times New Roman" panose="02020603050405020304" pitchFamily="18" charset="0"/>
              </a:rPr>
              <a:t>训练模式：</a:t>
            </a:r>
            <a:endParaRPr sz="2000" b="1" dirty="0">
              <a:latin typeface="Times New Roman" panose="02020603050405020304" pitchFamily="18" charset="0"/>
              <a:cs typeface="Times New Roman" panose="02020603050405020304" pitchFamily="18" charset="0"/>
            </a:endParaRPr>
          </a:p>
          <a:p>
            <a:pPr marL="299085" indent="-287020">
              <a:lnSpc>
                <a:spcPct val="100000"/>
              </a:lnSpc>
              <a:spcBef>
                <a:spcPts val="1135"/>
              </a:spcBef>
              <a:buFont typeface="Wingdings" panose="05000000000000000000"/>
              <a:buChar char=""/>
              <a:tabLst>
                <a:tab pos="299720" algn="l"/>
              </a:tabLst>
            </a:pPr>
            <a:r>
              <a:rPr sz="1600" spc="-15" dirty="0">
                <a:latin typeface="Times New Roman" panose="02020603050405020304" pitchFamily="18" charset="0"/>
                <a:cs typeface="Times New Roman" panose="02020603050405020304" pitchFamily="18" charset="0"/>
              </a:rPr>
              <a:t>TensorFlow：</a:t>
            </a:r>
            <a:r>
              <a:rPr sz="1600" dirty="0">
                <a:latin typeface="Times New Roman" panose="02020603050405020304" pitchFamily="18" charset="0"/>
                <a:cs typeface="Times New Roman" panose="02020603050405020304" pitchFamily="18" charset="0"/>
              </a:rPr>
              <a:t>使用者必须</a:t>
            </a:r>
            <a:r>
              <a:rPr sz="1600" dirty="0">
                <a:solidFill>
                  <a:srgbClr val="FF0000"/>
                </a:solidFill>
                <a:latin typeface="Times New Roman" panose="02020603050405020304" pitchFamily="18" charset="0"/>
                <a:cs typeface="Times New Roman" panose="02020603050405020304" pitchFamily="18" charset="0"/>
              </a:rPr>
              <a:t>手动编写代码</a:t>
            </a:r>
            <a:r>
              <a:rPr sz="1600" dirty="0">
                <a:latin typeface="Times New Roman" panose="02020603050405020304" pitchFamily="18" charset="0"/>
                <a:cs typeface="Times New Roman" panose="02020603050405020304" pitchFamily="18" charset="0"/>
              </a:rPr>
              <a:t>，并微调要在特定设备上运行的每个操</a:t>
            </a:r>
            <a:r>
              <a:rPr sz="1600" spc="-35" dirty="0">
                <a:latin typeface="Times New Roman" panose="02020603050405020304" pitchFamily="18" charset="0"/>
                <a:cs typeface="Times New Roman" panose="02020603050405020304" pitchFamily="18" charset="0"/>
              </a:rPr>
              <a:t>作</a:t>
            </a:r>
            <a:r>
              <a:rPr sz="1600" dirty="0">
                <a:latin typeface="Times New Roman" panose="02020603050405020304" pitchFamily="18" charset="0"/>
                <a:cs typeface="Times New Roman" panose="02020603050405020304" pitchFamily="18" charset="0"/>
              </a:rPr>
              <a:t>，以实现分布式训练。</a:t>
            </a:r>
          </a:p>
          <a:p>
            <a:pPr marL="299085" indent="-287020">
              <a:lnSpc>
                <a:spcPct val="100000"/>
              </a:lnSpc>
              <a:spcBef>
                <a:spcPts val="1080"/>
              </a:spcBef>
              <a:buFont typeface="Wingdings" panose="05000000000000000000"/>
              <a:buChar char=""/>
              <a:tabLst>
                <a:tab pos="299720" algn="l"/>
              </a:tabLst>
            </a:pPr>
            <a:r>
              <a:rPr sz="1600" spc="-15" dirty="0">
                <a:latin typeface="Times New Roman" panose="02020603050405020304" pitchFamily="18" charset="0"/>
                <a:cs typeface="Times New Roman" panose="02020603050405020304" pitchFamily="18" charset="0"/>
              </a:rPr>
              <a:t>PyTorch：</a:t>
            </a:r>
            <a:r>
              <a:rPr sz="1600" spc="-5" dirty="0">
                <a:latin typeface="Times New Roman" panose="02020603050405020304" pitchFamily="18" charset="0"/>
                <a:cs typeface="Times New Roman" panose="02020603050405020304" pitchFamily="18" charset="0"/>
              </a:rPr>
              <a:t>需要利用</a:t>
            </a:r>
            <a:r>
              <a:rPr sz="1600" spc="-5" dirty="0">
                <a:solidFill>
                  <a:srgbClr val="FF0000"/>
                </a:solidFill>
                <a:latin typeface="Times New Roman" panose="02020603050405020304" pitchFamily="18" charset="0"/>
                <a:cs typeface="Times New Roman" panose="02020603050405020304" pitchFamily="18" charset="0"/>
              </a:rPr>
              <a:t>异步执行</a:t>
            </a:r>
            <a:r>
              <a:rPr sz="1600" spc="-5" dirty="0">
                <a:latin typeface="Times New Roman" panose="02020603050405020304" pitchFamily="18" charset="0"/>
                <a:cs typeface="Times New Roman" panose="02020603050405020304" pitchFamily="18" charset="0"/>
              </a:rPr>
              <a:t>的本地支持来实现</a:t>
            </a:r>
            <a:r>
              <a:rPr sz="1600" dirty="0">
                <a:latin typeface="Times New Roman" panose="02020603050405020304" pitchFamily="18" charset="0"/>
                <a:cs typeface="Times New Roman" panose="02020603050405020304" pitchFamily="18" charset="0"/>
              </a:rPr>
              <a:t>的</a:t>
            </a:r>
            <a:r>
              <a:rPr sz="1600" spc="-5" dirty="0">
                <a:latin typeface="Times New Roman" panose="02020603050405020304" pitchFamily="18" charset="0"/>
                <a:cs typeface="Times New Roman" panose="02020603050405020304" pitchFamily="18" charset="0"/>
              </a:rPr>
              <a:t>，其自身在分布式训练比较欠缺</a:t>
            </a:r>
            <a:r>
              <a:rPr sz="1600" dirty="0">
                <a:latin typeface="Times New Roman" panose="02020603050405020304" pitchFamily="18" charset="0"/>
                <a:cs typeface="Times New Roman" panose="02020603050405020304" pitchFamily="18" charset="0"/>
              </a:rPr>
              <a:t>。</a:t>
            </a:r>
          </a:p>
          <a:p>
            <a:pPr marL="298450" indent="-285750">
              <a:lnSpc>
                <a:spcPct val="100000"/>
              </a:lnSpc>
              <a:spcBef>
                <a:spcPts val="1150"/>
              </a:spcBef>
              <a:buFont typeface="Wingdings" panose="05000000000000000000" charset="0"/>
              <a:buChar char="l"/>
              <a:tabLst>
                <a:tab pos="354965" algn="l"/>
                <a:tab pos="355600" algn="l"/>
              </a:tabLst>
            </a:pPr>
            <a:r>
              <a:rPr sz="2000" b="1" dirty="0">
                <a:solidFill>
                  <a:srgbClr val="0000FF"/>
                </a:solidFill>
                <a:latin typeface="Times New Roman" panose="02020603050405020304" pitchFamily="18" charset="0"/>
                <a:cs typeface="Times New Roman" panose="02020603050405020304" pitchFamily="18" charset="0"/>
              </a:rPr>
              <a:t>可视化情况：</a:t>
            </a:r>
            <a:endParaRPr sz="2000" b="1" dirty="0">
              <a:latin typeface="Times New Roman" panose="02020603050405020304" pitchFamily="18" charset="0"/>
              <a:cs typeface="Times New Roman" panose="02020603050405020304" pitchFamily="18" charset="0"/>
            </a:endParaRPr>
          </a:p>
          <a:p>
            <a:pPr marL="299085" indent="-287020">
              <a:lnSpc>
                <a:spcPct val="100000"/>
              </a:lnSpc>
              <a:spcBef>
                <a:spcPts val="1135"/>
              </a:spcBef>
              <a:buFont typeface="Wingdings" panose="05000000000000000000"/>
              <a:buChar char=""/>
              <a:tabLst>
                <a:tab pos="299720" algn="l"/>
              </a:tabLst>
            </a:pPr>
            <a:r>
              <a:rPr sz="1600" spc="-10" dirty="0">
                <a:latin typeface="Times New Roman" panose="02020603050405020304" pitchFamily="18" charset="0"/>
                <a:cs typeface="Times New Roman" panose="02020603050405020304" pitchFamily="18" charset="0"/>
              </a:rPr>
              <a:t>TensorFlow：</a:t>
            </a:r>
            <a:r>
              <a:rPr sz="1600" spc="10" dirty="0">
                <a:latin typeface="Times New Roman" panose="02020603050405020304" pitchFamily="18" charset="0"/>
                <a:cs typeface="Times New Roman" panose="02020603050405020304" pitchFamily="18" charset="0"/>
              </a:rPr>
              <a:t>内置</a:t>
            </a:r>
            <a:r>
              <a:rPr sz="1600" spc="-15" dirty="0">
                <a:latin typeface="Times New Roman" panose="02020603050405020304" pitchFamily="18" charset="0"/>
                <a:cs typeface="Times New Roman" panose="02020603050405020304" pitchFamily="18" charset="0"/>
              </a:rPr>
              <a:t>TensorBoard</a:t>
            </a:r>
            <a:r>
              <a:rPr sz="1600" spc="10" dirty="0">
                <a:latin typeface="Times New Roman" panose="02020603050405020304" pitchFamily="18" charset="0"/>
                <a:cs typeface="Times New Roman" panose="02020603050405020304" pitchFamily="18" charset="0"/>
              </a:rPr>
              <a:t>库强大，可</a:t>
            </a:r>
            <a:r>
              <a:rPr sz="1600" spc="25" dirty="0">
                <a:latin typeface="Times New Roman" panose="02020603050405020304" pitchFamily="18" charset="0"/>
                <a:cs typeface="Times New Roman" panose="02020603050405020304" pitchFamily="18" charset="0"/>
              </a:rPr>
              <a:t>显</a:t>
            </a:r>
            <a:r>
              <a:rPr sz="1600" spc="10" dirty="0">
                <a:latin typeface="Times New Roman" panose="02020603050405020304" pitchFamily="18" charset="0"/>
                <a:cs typeface="Times New Roman" panose="02020603050405020304" pitchFamily="18" charset="0"/>
              </a:rPr>
              <a:t>示模型图，绘制标量变量，实现图像、嵌入可视</a:t>
            </a:r>
            <a:r>
              <a:rPr sz="1600" spc="15" dirty="0">
                <a:latin typeface="Times New Roman" panose="02020603050405020304" pitchFamily="18" charset="0"/>
                <a:cs typeface="Times New Roman" panose="02020603050405020304" pitchFamily="18" charset="0"/>
              </a:rPr>
              <a:t>化</a:t>
            </a:r>
            <a:r>
              <a:rPr sz="1600" spc="10" dirty="0">
                <a:latin typeface="Times New Roman" panose="02020603050405020304" pitchFamily="18" charset="0"/>
                <a:cs typeface="Times New Roman" panose="02020603050405020304" pitchFamily="18" charset="0"/>
              </a:rPr>
              <a:t>、播放音频等功</a:t>
            </a:r>
            <a:r>
              <a:rPr sz="1600" spc="25" dirty="0">
                <a:latin typeface="Times New Roman" panose="02020603050405020304" pitchFamily="18" charset="0"/>
                <a:cs typeface="Times New Roman" panose="02020603050405020304" pitchFamily="18" charset="0"/>
              </a:rPr>
              <a:t>能</a:t>
            </a:r>
            <a:r>
              <a:rPr sz="1600" dirty="0">
                <a:latin typeface="Times New Roman" panose="02020603050405020304" pitchFamily="18" charset="0"/>
                <a:cs typeface="Times New Roman" panose="02020603050405020304" pitchFamily="18" charset="0"/>
              </a:rPr>
              <a:t>。</a:t>
            </a:r>
          </a:p>
          <a:p>
            <a:pPr marL="299085" indent="-287020">
              <a:lnSpc>
                <a:spcPct val="100000"/>
              </a:lnSpc>
              <a:spcBef>
                <a:spcPts val="1080"/>
              </a:spcBef>
              <a:buFont typeface="Wingdings" panose="05000000000000000000"/>
              <a:buChar char=""/>
              <a:tabLst>
                <a:tab pos="299720" algn="l"/>
              </a:tabLst>
            </a:pPr>
            <a:r>
              <a:rPr sz="1600" spc="-15" dirty="0">
                <a:latin typeface="Times New Roman" panose="02020603050405020304" pitchFamily="18" charset="0"/>
                <a:cs typeface="Times New Roman" panose="02020603050405020304" pitchFamily="18" charset="0"/>
              </a:rPr>
              <a:t>PyTorch：</a:t>
            </a:r>
            <a:r>
              <a:rPr sz="1600" spc="-5" dirty="0">
                <a:latin typeface="Times New Roman" panose="02020603050405020304" pitchFamily="18" charset="0"/>
                <a:cs typeface="Times New Roman" panose="02020603050405020304" pitchFamily="18" charset="0"/>
              </a:rPr>
              <a:t>可以使用</a:t>
            </a:r>
            <a:r>
              <a:rPr sz="1600" spc="-20" dirty="0">
                <a:latin typeface="Times New Roman" panose="02020603050405020304" pitchFamily="18" charset="0"/>
                <a:cs typeface="Times New Roman" panose="02020603050405020304" pitchFamily="18" charset="0"/>
              </a:rPr>
              <a:t>Visdom，</a:t>
            </a:r>
            <a:r>
              <a:rPr sz="1600" spc="-5" dirty="0">
                <a:latin typeface="Times New Roman" panose="02020603050405020304" pitchFamily="18" charset="0"/>
                <a:cs typeface="Times New Roman" panose="02020603050405020304" pitchFamily="18" charset="0"/>
              </a:rPr>
              <a:t>但是</a:t>
            </a:r>
            <a:r>
              <a:rPr sz="1600" spc="-25" dirty="0">
                <a:latin typeface="Times New Roman" panose="02020603050405020304" pitchFamily="18" charset="0"/>
                <a:cs typeface="Times New Roman" panose="02020603050405020304" pitchFamily="18" charset="0"/>
              </a:rPr>
              <a:t>Visdom</a:t>
            </a:r>
            <a:r>
              <a:rPr sz="1600" dirty="0">
                <a:latin typeface="Times New Roman" panose="02020603050405020304" pitchFamily="18" charset="0"/>
                <a:cs typeface="Times New Roman" panose="02020603050405020304" pitchFamily="18" charset="0"/>
              </a:rPr>
              <a:t>提供的功能很简单且有</a:t>
            </a:r>
            <a:r>
              <a:rPr sz="1600" spc="-25" dirty="0">
                <a:latin typeface="Times New Roman" panose="02020603050405020304" pitchFamily="18" charset="0"/>
                <a:cs typeface="Times New Roman" panose="02020603050405020304" pitchFamily="18" charset="0"/>
              </a:rPr>
              <a:t>限</a:t>
            </a:r>
            <a:r>
              <a:rPr sz="1600" spc="-5" dirty="0">
                <a:latin typeface="Times New Roman" panose="02020603050405020304" pitchFamily="18" charset="0"/>
                <a:cs typeface="Times New Roman" panose="02020603050405020304" pitchFamily="18" charset="0"/>
              </a:rPr>
              <a:t>，可视化效果远远比不</a:t>
            </a:r>
            <a:r>
              <a:rPr sz="1600" dirty="0">
                <a:latin typeface="Times New Roman" panose="02020603050405020304" pitchFamily="18" charset="0"/>
                <a:cs typeface="Times New Roman" panose="02020603050405020304" pitchFamily="18" charset="0"/>
              </a:rPr>
              <a:t>上</a:t>
            </a:r>
            <a:r>
              <a:rPr sz="1600" spc="-15" dirty="0">
                <a:latin typeface="Times New Roman" panose="02020603050405020304" pitchFamily="18" charset="0"/>
                <a:cs typeface="Times New Roman" panose="02020603050405020304" pitchFamily="18" charset="0"/>
              </a:rPr>
              <a:t>TensorBoard</a:t>
            </a:r>
            <a:r>
              <a:rPr sz="16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Tensorflow vs PyTorch</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16560" y="6440170"/>
            <a:ext cx="2408555"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Tensorflow vs PyTorch</a:t>
            </a:r>
          </a:p>
        </p:txBody>
      </p:sp>
      <p:sp>
        <p:nvSpPr>
          <p:cNvPr id="2" name="object 3"/>
          <p:cNvSpPr txBox="1"/>
          <p:nvPr/>
        </p:nvSpPr>
        <p:spPr>
          <a:xfrm>
            <a:off x="166370" y="528955"/>
            <a:ext cx="8718550" cy="5458460"/>
          </a:xfrm>
          <a:prstGeom prst="rect">
            <a:avLst/>
          </a:prstGeom>
        </p:spPr>
        <p:txBody>
          <a:bodyPr vert="horz" wrap="square" lIns="0" tIns="208915" rIns="0" bIns="0" rtlCol="0">
            <a:spAutoFit/>
          </a:bodyPr>
          <a:lstStyle/>
          <a:p>
            <a:pPr marL="355600" indent="-342900">
              <a:lnSpc>
                <a:spcPct val="100000"/>
              </a:lnSpc>
              <a:spcBef>
                <a:spcPts val="1645"/>
              </a:spcBef>
              <a:buFont typeface="Wingdings" panose="05000000000000000000" charset="0"/>
              <a:buChar char="n"/>
            </a:pPr>
            <a:r>
              <a:rPr sz="2400" b="1" dirty="0">
                <a:latin typeface="Times New Roman" panose="02020603050405020304" pitchFamily="18" charset="0"/>
                <a:cs typeface="Times New Roman" panose="02020603050405020304" pitchFamily="18" charset="0"/>
              </a:rPr>
              <a:t>对比分析</a:t>
            </a:r>
          </a:p>
          <a:p>
            <a:pPr marL="298450" indent="-285750">
              <a:lnSpc>
                <a:spcPct val="100000"/>
              </a:lnSpc>
              <a:spcBef>
                <a:spcPts val="1300"/>
              </a:spcBef>
              <a:buFont typeface="Wingdings" panose="05000000000000000000" charset="0"/>
              <a:buChar char="l"/>
              <a:tabLst>
                <a:tab pos="354965" algn="l"/>
                <a:tab pos="355600" algn="l"/>
              </a:tabLst>
            </a:pPr>
            <a:r>
              <a:rPr sz="2000" b="1" dirty="0">
                <a:solidFill>
                  <a:srgbClr val="0000FF"/>
                </a:solidFill>
                <a:latin typeface="Times New Roman" panose="02020603050405020304" pitchFamily="18" charset="0"/>
                <a:cs typeface="Times New Roman" panose="02020603050405020304" pitchFamily="18" charset="0"/>
                <a:sym typeface="+mn-ea"/>
              </a:rPr>
              <a:t>细化特征比较</a:t>
            </a:r>
            <a:r>
              <a:rPr sz="2000" b="1" dirty="0">
                <a:solidFill>
                  <a:srgbClr val="0000FF"/>
                </a:solidFill>
                <a:latin typeface="Times New Roman" panose="02020603050405020304" pitchFamily="18" charset="0"/>
                <a:cs typeface="Times New Roman" panose="02020603050405020304" pitchFamily="18" charset="0"/>
              </a:rPr>
              <a:t>：</a:t>
            </a:r>
          </a:p>
          <a:p>
            <a:pPr marL="298450" indent="-285750">
              <a:lnSpc>
                <a:spcPct val="100000"/>
              </a:lnSpc>
              <a:spcBef>
                <a:spcPts val="1300"/>
              </a:spcBef>
              <a:buFont typeface="Wingdings" panose="05000000000000000000" charset="0"/>
              <a:buChar char="l"/>
              <a:tabLst>
                <a:tab pos="354965" algn="l"/>
                <a:tab pos="355600" algn="l"/>
              </a:tabLst>
            </a:pPr>
            <a:endParaRPr sz="1800" b="1" dirty="0">
              <a:solidFill>
                <a:srgbClr val="0000FF"/>
              </a:solidFill>
              <a:latin typeface="Times New Roman" panose="02020603050405020304" pitchFamily="18" charset="0"/>
              <a:cs typeface="Times New Roman" panose="02020603050405020304" pitchFamily="18" charset="0"/>
            </a:endParaRPr>
          </a:p>
          <a:p>
            <a:pPr marL="298450" indent="-285750">
              <a:lnSpc>
                <a:spcPct val="100000"/>
              </a:lnSpc>
              <a:spcBef>
                <a:spcPts val="1300"/>
              </a:spcBef>
              <a:buFont typeface="Wingdings" panose="05000000000000000000" charset="0"/>
              <a:buChar char="l"/>
              <a:tabLst>
                <a:tab pos="354965" algn="l"/>
                <a:tab pos="355600" algn="l"/>
              </a:tabLst>
            </a:pPr>
            <a:endParaRPr sz="1800" b="1" dirty="0">
              <a:solidFill>
                <a:srgbClr val="0000FF"/>
              </a:solidFill>
              <a:latin typeface="Times New Roman" panose="02020603050405020304" pitchFamily="18" charset="0"/>
              <a:cs typeface="Times New Roman" panose="02020603050405020304" pitchFamily="18" charset="0"/>
            </a:endParaRPr>
          </a:p>
          <a:p>
            <a:pPr marL="298450" indent="-285750">
              <a:lnSpc>
                <a:spcPct val="100000"/>
              </a:lnSpc>
              <a:spcBef>
                <a:spcPts val="1300"/>
              </a:spcBef>
              <a:buFont typeface="Wingdings" panose="05000000000000000000" charset="0"/>
              <a:buChar char="l"/>
              <a:tabLst>
                <a:tab pos="354965" algn="l"/>
                <a:tab pos="355600" algn="l"/>
              </a:tabLst>
            </a:pPr>
            <a:endParaRPr sz="1800" b="1" dirty="0">
              <a:solidFill>
                <a:srgbClr val="0000FF"/>
              </a:solidFill>
              <a:latin typeface="Times New Roman" panose="02020603050405020304" pitchFamily="18" charset="0"/>
              <a:cs typeface="Times New Roman" panose="02020603050405020304" pitchFamily="18" charset="0"/>
            </a:endParaRPr>
          </a:p>
          <a:p>
            <a:pPr marL="298450" indent="-285750">
              <a:lnSpc>
                <a:spcPct val="100000"/>
              </a:lnSpc>
              <a:spcBef>
                <a:spcPts val="1300"/>
              </a:spcBef>
              <a:buFont typeface="Wingdings" panose="05000000000000000000" charset="0"/>
              <a:buChar char="l"/>
              <a:tabLst>
                <a:tab pos="354965" algn="l"/>
                <a:tab pos="355600" algn="l"/>
              </a:tabLst>
            </a:pPr>
            <a:endParaRPr sz="1800" b="1" dirty="0">
              <a:solidFill>
                <a:srgbClr val="0000FF"/>
              </a:solidFill>
              <a:latin typeface="Times New Roman" panose="02020603050405020304" pitchFamily="18" charset="0"/>
              <a:cs typeface="Times New Roman" panose="02020603050405020304" pitchFamily="18" charset="0"/>
            </a:endParaRPr>
          </a:p>
          <a:p>
            <a:pPr marL="12700">
              <a:lnSpc>
                <a:spcPct val="100000"/>
              </a:lnSpc>
              <a:spcBef>
                <a:spcPts val="1300"/>
              </a:spcBef>
              <a:buFont typeface="Wingdings" panose="05000000000000000000" charset="0"/>
              <a:tabLst>
                <a:tab pos="354965" algn="l"/>
                <a:tab pos="355600" algn="l"/>
              </a:tabLst>
            </a:pPr>
            <a:endParaRPr sz="1800" b="1" dirty="0">
              <a:solidFill>
                <a:srgbClr val="0000FF"/>
              </a:solidFill>
              <a:latin typeface="Times New Roman" panose="02020603050405020304" pitchFamily="18" charset="0"/>
              <a:cs typeface="Times New Roman" panose="02020603050405020304" pitchFamily="18" charset="0"/>
            </a:endParaRPr>
          </a:p>
          <a:p>
            <a:pPr marL="12700">
              <a:lnSpc>
                <a:spcPct val="100000"/>
              </a:lnSpc>
              <a:spcBef>
                <a:spcPts val="1300"/>
              </a:spcBef>
              <a:buFont typeface="Wingdings" panose="05000000000000000000" charset="0"/>
              <a:tabLst>
                <a:tab pos="354965" algn="l"/>
                <a:tab pos="355600" algn="l"/>
              </a:tabLst>
            </a:pPr>
            <a:endParaRPr sz="1800" b="1" dirty="0">
              <a:solidFill>
                <a:srgbClr val="0000FF"/>
              </a:solidFill>
              <a:latin typeface="Times New Roman" panose="02020603050405020304" pitchFamily="18" charset="0"/>
              <a:cs typeface="Times New Roman" panose="02020603050405020304" pitchFamily="18" charset="0"/>
            </a:endParaRPr>
          </a:p>
          <a:p>
            <a:pPr marL="298450" indent="-285750">
              <a:lnSpc>
                <a:spcPct val="100000"/>
              </a:lnSpc>
              <a:spcBef>
                <a:spcPts val="1300"/>
              </a:spcBef>
              <a:buFont typeface="Wingdings" panose="05000000000000000000" charset="0"/>
              <a:buChar char="l"/>
              <a:tabLst>
                <a:tab pos="354965" algn="l"/>
                <a:tab pos="355600" algn="l"/>
              </a:tabLst>
            </a:pPr>
            <a:r>
              <a:rPr sz="2000" b="1" dirty="0">
                <a:solidFill>
                  <a:srgbClr val="0000FF"/>
                </a:solidFill>
                <a:latin typeface="微软雅黑" panose="020B0503020204020204" pitchFamily="34" charset="-122"/>
                <a:cs typeface="微软雅黑" panose="020B0503020204020204" pitchFamily="34" charset="-122"/>
                <a:sym typeface="+mn-ea"/>
              </a:rPr>
              <a:t>使用场景</a:t>
            </a:r>
            <a:r>
              <a:rPr sz="2000" b="1" dirty="0">
                <a:solidFill>
                  <a:srgbClr val="0000FF"/>
                </a:solidFill>
                <a:latin typeface="Times New Roman" panose="02020603050405020304" pitchFamily="18" charset="0"/>
                <a:cs typeface="Times New Roman" panose="02020603050405020304" pitchFamily="18" charset="0"/>
              </a:rPr>
              <a:t>：</a:t>
            </a:r>
            <a:endParaRPr sz="2000" b="1" dirty="0">
              <a:latin typeface="Times New Roman" panose="02020603050405020304" pitchFamily="18" charset="0"/>
              <a:cs typeface="Times New Roman" panose="02020603050405020304" pitchFamily="18" charset="0"/>
            </a:endParaRPr>
          </a:p>
          <a:p>
            <a:pPr marL="299085" indent="-287020">
              <a:lnSpc>
                <a:spcPct val="100000"/>
              </a:lnSpc>
              <a:spcBef>
                <a:spcPts val="1135"/>
              </a:spcBef>
              <a:buFont typeface="Wingdings" panose="05000000000000000000"/>
              <a:buChar char=""/>
              <a:tabLst>
                <a:tab pos="299720" algn="l"/>
              </a:tabLst>
            </a:pPr>
            <a:r>
              <a:rPr sz="1600" spc="-10" dirty="0">
                <a:latin typeface="Times New Roman" panose="02020603050405020304" pitchFamily="18" charset="0"/>
                <a:cs typeface="Times New Roman" panose="02020603050405020304" pitchFamily="18" charset="0"/>
              </a:rPr>
              <a:t>TensorFlow：</a:t>
            </a:r>
            <a:r>
              <a:rPr sz="1600" dirty="0">
                <a:latin typeface="Times New Roman" panose="02020603050405020304" pitchFamily="18" charset="0"/>
                <a:cs typeface="Times New Roman" panose="02020603050405020304" pitchFamily="18" charset="0"/>
                <a:sym typeface="+mn-ea"/>
              </a:rPr>
              <a:t>当需要拥有丰富的入门资源、开发大型生产模型、可视化要求较高、大规模分布式模型训练时。</a:t>
            </a:r>
            <a:endParaRPr sz="1600" dirty="0">
              <a:latin typeface="Times New Roman" panose="02020603050405020304" pitchFamily="18" charset="0"/>
              <a:cs typeface="Times New Roman" panose="02020603050405020304" pitchFamily="18" charset="0"/>
            </a:endParaRPr>
          </a:p>
          <a:p>
            <a:pPr marL="299085" indent="-287020">
              <a:lnSpc>
                <a:spcPct val="100000"/>
              </a:lnSpc>
              <a:spcBef>
                <a:spcPts val="1080"/>
              </a:spcBef>
              <a:buFont typeface="Wingdings" panose="05000000000000000000"/>
              <a:buChar char=""/>
              <a:tabLst>
                <a:tab pos="299720" algn="l"/>
              </a:tabLst>
            </a:pPr>
            <a:r>
              <a:rPr sz="1600" spc="-15" dirty="0">
                <a:latin typeface="Times New Roman" panose="02020603050405020304" pitchFamily="18" charset="0"/>
                <a:cs typeface="Times New Roman" panose="02020603050405020304" pitchFamily="18" charset="0"/>
              </a:rPr>
              <a:t>PyTorch：</a:t>
            </a:r>
            <a:r>
              <a:rPr sz="1600" dirty="0">
                <a:latin typeface="Times New Roman" panose="02020603050405020304" pitchFamily="18" charset="0"/>
                <a:cs typeface="Times New Roman" panose="02020603050405020304" pitchFamily="18" charset="0"/>
                <a:sym typeface="+mn-ea"/>
              </a:rPr>
              <a:t>如果想要快速上手、对于功能性需求不苛刻、追求良好的开发和调试体验、擅</a:t>
            </a:r>
            <a:r>
              <a:rPr sz="1600" spc="10" dirty="0">
                <a:latin typeface="Times New Roman" panose="02020603050405020304" pitchFamily="18" charset="0"/>
                <a:cs typeface="Times New Roman" panose="02020603050405020304" pitchFamily="18" charset="0"/>
                <a:sym typeface="+mn-ea"/>
              </a:rPr>
              <a:t>长</a:t>
            </a:r>
            <a:r>
              <a:rPr sz="1600" spc="-5" dirty="0">
                <a:latin typeface="Times New Roman" panose="02020603050405020304" pitchFamily="18" charset="0"/>
                <a:cs typeface="Times New Roman" panose="02020603050405020304" pitchFamily="18" charset="0"/>
                <a:sym typeface="+mn-ea"/>
              </a:rPr>
              <a:t>Python</a:t>
            </a:r>
            <a:r>
              <a:rPr sz="1600" dirty="0">
                <a:latin typeface="Times New Roman" panose="02020603050405020304" pitchFamily="18" charset="0"/>
                <a:cs typeface="Times New Roman" panose="02020603050405020304" pitchFamily="18" charset="0"/>
                <a:sym typeface="+mn-ea"/>
              </a:rPr>
              <a:t>化的工具时。</a:t>
            </a:r>
            <a:endParaRPr sz="1600" dirty="0">
              <a:latin typeface="Times New Roman" panose="02020603050405020304" pitchFamily="18" charset="0"/>
              <a:cs typeface="Times New Roman" panose="02020603050405020304" pitchFamily="18" charset="0"/>
            </a:endParaRPr>
          </a:p>
        </p:txBody>
      </p:sp>
      <p:sp>
        <p:nvSpPr>
          <p:cNvPr id="5" name="object 5"/>
          <p:cNvSpPr/>
          <p:nvPr/>
        </p:nvSpPr>
        <p:spPr>
          <a:xfrm>
            <a:off x="2280920" y="1550670"/>
            <a:ext cx="4251325" cy="2854325"/>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67005" y="5998845"/>
            <a:ext cx="8886190" cy="238760"/>
          </a:xfrm>
          <a:prstGeom prst="rect">
            <a:avLst/>
          </a:prstGeom>
        </p:spPr>
        <p:txBody>
          <a:bodyPr vert="horz" wrap="square" lIns="0" tIns="23495" rIns="0" bIns="0" rtlCol="0">
            <a:spAutoFit/>
          </a:bodyPr>
          <a:lstStyle/>
          <a:p>
            <a:pPr marL="12700">
              <a:lnSpc>
                <a:spcPct val="100000"/>
              </a:lnSpc>
              <a:spcBef>
                <a:spcPts val="185"/>
              </a:spcBef>
            </a:pPr>
            <a:r>
              <a:rPr sz="1400" dirty="0">
                <a:latin typeface="Times New Roman" panose="02020603050405020304" pitchFamily="18" charset="0"/>
                <a:cs typeface="Times New Roman" panose="02020603050405020304" pitchFamily="18" charset="0"/>
              </a:rPr>
              <a:t>[1]</a:t>
            </a:r>
            <a:r>
              <a:rPr sz="1400" spc="1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黄玉萍,</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梁炜萱,</a:t>
            </a:r>
            <a:r>
              <a:rPr sz="1400" spc="2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肖祖环.</a:t>
            </a:r>
            <a:r>
              <a:rPr sz="1400" spc="2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基</a:t>
            </a:r>
            <a:r>
              <a:rPr sz="1400" spc="-10" dirty="0">
                <a:latin typeface="Times New Roman" panose="02020603050405020304" pitchFamily="18" charset="0"/>
                <a:cs typeface="Times New Roman" panose="02020603050405020304" pitchFamily="18" charset="0"/>
              </a:rPr>
              <a:t>于</a:t>
            </a:r>
            <a:r>
              <a:rPr sz="1400" spc="-15" dirty="0">
                <a:latin typeface="Times New Roman" panose="02020603050405020304" pitchFamily="18" charset="0"/>
                <a:cs typeface="Times New Roman" panose="02020603050405020304" pitchFamily="18" charset="0"/>
              </a:rPr>
              <a:t>TensorFlow</a:t>
            </a:r>
            <a:r>
              <a:rPr sz="1400" spc="-5" dirty="0">
                <a:latin typeface="Times New Roman" panose="02020603050405020304" pitchFamily="18" charset="0"/>
                <a:cs typeface="Times New Roman" panose="02020603050405020304" pitchFamily="18" charset="0"/>
              </a:rPr>
              <a:t>和</a:t>
            </a:r>
            <a:r>
              <a:rPr sz="1400" spc="-20" dirty="0">
                <a:latin typeface="Times New Roman" panose="02020603050405020304" pitchFamily="18" charset="0"/>
                <a:cs typeface="Times New Roman" panose="02020603050405020304" pitchFamily="18" charset="0"/>
              </a:rPr>
              <a:t>PyTorch</a:t>
            </a:r>
            <a:r>
              <a:rPr sz="1400" spc="-5" dirty="0">
                <a:latin typeface="Times New Roman" panose="02020603050405020304" pitchFamily="18" charset="0"/>
                <a:cs typeface="Times New Roman" panose="02020603050405020304" pitchFamily="18" charset="0"/>
              </a:rPr>
              <a:t>的深度学习框架对</a:t>
            </a:r>
            <a:r>
              <a:rPr sz="1400" spc="5" dirty="0">
                <a:latin typeface="Times New Roman" panose="02020603050405020304" pitchFamily="18" charset="0"/>
                <a:cs typeface="Times New Roman" panose="02020603050405020304" pitchFamily="18" charset="0"/>
              </a:rPr>
              <a:t>比</a:t>
            </a:r>
            <a:r>
              <a:rPr sz="1400" spc="-5" dirty="0">
                <a:latin typeface="Times New Roman" panose="02020603050405020304" pitchFamily="18" charset="0"/>
                <a:cs typeface="Times New Roman" panose="02020603050405020304" pitchFamily="18" charset="0"/>
              </a:rPr>
              <a:t>分</a:t>
            </a:r>
            <a:r>
              <a:rPr sz="1400" spc="-30" dirty="0">
                <a:latin typeface="Times New Roman" panose="02020603050405020304" pitchFamily="18" charset="0"/>
                <a:cs typeface="Times New Roman" panose="02020603050405020304" pitchFamily="18" charset="0"/>
              </a:rPr>
              <a:t>析</a:t>
            </a:r>
            <a:r>
              <a:rPr sz="1400" spc="-5" dirty="0">
                <a:latin typeface="Times New Roman" panose="02020603050405020304" pitchFamily="18" charset="0"/>
                <a:cs typeface="Times New Roman" panose="02020603050405020304" pitchFamily="18" charset="0"/>
              </a:rPr>
              <a:t>.</a:t>
            </a:r>
            <a:r>
              <a:rPr sz="1400" spc="7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现代信息科技,</a:t>
            </a:r>
            <a:r>
              <a:rPr sz="1400" spc="2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2020, 4(04):</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80-82+87.</a:t>
            </a:r>
            <a:endParaRPr sz="1400">
              <a:latin typeface="Times New Roman" panose="02020603050405020304" pitchFamily="18" charset="0"/>
              <a:cs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6632" y="115275"/>
            <a:ext cx="3952362"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PyTorch</a:t>
            </a:r>
            <a:endParaRPr lang="zh-CN" altLang="en-US" sz="2800" kern="1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16560" y="6440170"/>
            <a:ext cx="1064895" cy="368300"/>
          </a:xfrm>
          <a:prstGeom prst="rect">
            <a:avLst/>
          </a:prstGeom>
          <a:noFill/>
        </p:spPr>
        <p:txBody>
          <a:bodyPr wrap="none" rtlCol="0" anchor="t">
            <a:spAutoFit/>
          </a:bodyPr>
          <a:lstStyle/>
          <a:p>
            <a:pPr algn="l"/>
            <a:r>
              <a:rPr lang="zh-CN" altLang="en-US"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 PyTorch</a:t>
            </a:r>
            <a:endParaRPr lang="en-US" altLang="zh-CN"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nvGrpSpPr>
          <p:cNvPr id="18" name="组合 17"/>
          <p:cNvGrpSpPr/>
          <p:nvPr/>
        </p:nvGrpSpPr>
        <p:grpSpPr>
          <a:xfrm>
            <a:off x="392430" y="2996565"/>
            <a:ext cx="8633460" cy="1198880"/>
            <a:chOff x="618" y="1793"/>
            <a:chExt cx="13596" cy="1888"/>
          </a:xfrm>
        </p:grpSpPr>
        <p:pic>
          <p:nvPicPr>
            <p:cNvPr id="7" name="图片 6"/>
            <p:cNvPicPr>
              <a:picLocks noChangeAspect="1"/>
            </p:cNvPicPr>
            <p:nvPr>
              <p:custDataLst>
                <p:tags r:id="rId1"/>
              </p:custDataLst>
            </p:nvPr>
          </p:nvPicPr>
          <p:blipFill>
            <a:blip r:embed="rId3"/>
            <a:srcRect l="9244" r="12546" b="3438"/>
            <a:stretch>
              <a:fillRect/>
            </a:stretch>
          </p:blipFill>
          <p:spPr>
            <a:xfrm>
              <a:off x="618" y="1819"/>
              <a:ext cx="2829" cy="1795"/>
            </a:xfrm>
            <a:prstGeom prst="rect">
              <a:avLst/>
            </a:prstGeom>
          </p:spPr>
        </p:pic>
        <p:sp>
          <p:nvSpPr>
            <p:cNvPr id="8" name="文本框 7"/>
            <p:cNvSpPr txBox="1"/>
            <p:nvPr/>
          </p:nvSpPr>
          <p:spPr>
            <a:xfrm>
              <a:off x="4218" y="1793"/>
              <a:ext cx="9996" cy="1888"/>
            </a:xfrm>
            <a:prstGeom prst="rect">
              <a:avLst/>
            </a:prstGeom>
            <a:noFill/>
          </p:spPr>
          <p:txBody>
            <a:bodyPr wrap="square" rtlCol="0" anchor="t">
              <a:spAutoFit/>
            </a:bodyPr>
            <a:lstStyle/>
            <a:p>
              <a:pPr marL="285750" indent="-285750">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《Python编程与实践》公开课，北京邮电大学，陈光 </a:t>
              </a:r>
            </a:p>
            <a:p>
              <a:pPr marL="285750" indent="-285750">
                <a:lnSpc>
                  <a:spcPct val="150000"/>
                </a:lnSpc>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https://github.com/fly51fly/Practical_Python_Programming</a:t>
              </a:r>
            </a:p>
            <a:p>
              <a:pPr marL="285750" indent="-285750">
                <a:lnSpc>
                  <a:spcPct val="150000"/>
                </a:lnSpc>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https://www.bilibili.com/video/BV1b7411N7P2</a:t>
              </a:r>
            </a:p>
          </p:txBody>
        </p:sp>
      </p:grpSp>
      <p:grpSp>
        <p:nvGrpSpPr>
          <p:cNvPr id="14" name="组合 13"/>
          <p:cNvGrpSpPr/>
          <p:nvPr/>
        </p:nvGrpSpPr>
        <p:grpSpPr>
          <a:xfrm>
            <a:off x="312420" y="4772660"/>
            <a:ext cx="8550275" cy="1322070"/>
            <a:chOff x="621" y="7846"/>
            <a:chExt cx="13465" cy="2082"/>
          </a:xfrm>
        </p:grpSpPr>
        <p:pic>
          <p:nvPicPr>
            <p:cNvPr id="9" name="图片 8"/>
            <p:cNvPicPr>
              <a:picLocks noChangeAspect="1"/>
            </p:cNvPicPr>
            <p:nvPr/>
          </p:nvPicPr>
          <p:blipFill>
            <a:blip r:embed="rId4"/>
            <a:stretch>
              <a:fillRect/>
            </a:stretch>
          </p:blipFill>
          <p:spPr>
            <a:xfrm>
              <a:off x="11356" y="7979"/>
              <a:ext cx="2730" cy="1822"/>
            </a:xfrm>
            <a:prstGeom prst="rect">
              <a:avLst/>
            </a:prstGeom>
          </p:spPr>
        </p:pic>
        <p:pic>
          <p:nvPicPr>
            <p:cNvPr id="10" name="图片 9"/>
            <p:cNvPicPr>
              <a:picLocks noChangeAspect="1"/>
            </p:cNvPicPr>
            <p:nvPr/>
          </p:nvPicPr>
          <p:blipFill>
            <a:blip r:embed="rId5"/>
            <a:stretch>
              <a:fillRect/>
            </a:stretch>
          </p:blipFill>
          <p:spPr>
            <a:xfrm>
              <a:off x="6615" y="8088"/>
              <a:ext cx="3070" cy="1609"/>
            </a:xfrm>
            <a:prstGeom prst="rect">
              <a:avLst/>
            </a:prstGeom>
          </p:spPr>
        </p:pic>
        <p:pic>
          <p:nvPicPr>
            <p:cNvPr id="11" name="图片 10"/>
            <p:cNvPicPr>
              <a:picLocks noChangeAspect="1"/>
            </p:cNvPicPr>
            <p:nvPr/>
          </p:nvPicPr>
          <p:blipFill>
            <a:blip r:embed="rId6"/>
            <a:stretch>
              <a:fillRect/>
            </a:stretch>
          </p:blipFill>
          <p:spPr>
            <a:xfrm>
              <a:off x="621" y="8088"/>
              <a:ext cx="1840" cy="1529"/>
            </a:xfrm>
            <a:prstGeom prst="rect">
              <a:avLst/>
            </a:prstGeom>
          </p:spPr>
        </p:pic>
        <p:pic>
          <p:nvPicPr>
            <p:cNvPr id="12" name="图片 11"/>
            <p:cNvPicPr>
              <a:picLocks noChangeAspect="1"/>
            </p:cNvPicPr>
            <p:nvPr/>
          </p:nvPicPr>
          <p:blipFill>
            <a:blip r:embed="rId7"/>
            <a:stretch>
              <a:fillRect/>
            </a:stretch>
          </p:blipFill>
          <p:spPr>
            <a:xfrm>
              <a:off x="9795" y="7846"/>
              <a:ext cx="2012" cy="2012"/>
            </a:xfrm>
            <a:prstGeom prst="rect">
              <a:avLst/>
            </a:prstGeom>
          </p:spPr>
        </p:pic>
        <p:pic>
          <p:nvPicPr>
            <p:cNvPr id="13" name="图片 12"/>
            <p:cNvPicPr>
              <a:picLocks noChangeAspect="1"/>
            </p:cNvPicPr>
            <p:nvPr/>
          </p:nvPicPr>
          <p:blipFill>
            <a:blip r:embed="rId8"/>
            <a:stretch>
              <a:fillRect/>
            </a:stretch>
          </p:blipFill>
          <p:spPr>
            <a:xfrm>
              <a:off x="2461" y="7852"/>
              <a:ext cx="4154" cy="2077"/>
            </a:xfrm>
            <a:prstGeom prst="rect">
              <a:avLst/>
            </a:prstGeom>
          </p:spPr>
        </p:pic>
      </p:grpSp>
      <p:grpSp>
        <p:nvGrpSpPr>
          <p:cNvPr id="17" name="组合 16"/>
          <p:cNvGrpSpPr/>
          <p:nvPr/>
        </p:nvGrpSpPr>
        <p:grpSpPr>
          <a:xfrm>
            <a:off x="312420" y="962025"/>
            <a:ext cx="8640445" cy="1614805"/>
            <a:chOff x="492" y="4470"/>
            <a:chExt cx="13607" cy="2543"/>
          </a:xfrm>
        </p:grpSpPr>
        <p:pic>
          <p:nvPicPr>
            <p:cNvPr id="15" name="图片 14"/>
            <p:cNvPicPr>
              <a:picLocks noChangeAspect="1"/>
            </p:cNvPicPr>
            <p:nvPr/>
          </p:nvPicPr>
          <p:blipFill>
            <a:blip r:embed="rId9"/>
            <a:stretch>
              <a:fillRect/>
            </a:stretch>
          </p:blipFill>
          <p:spPr>
            <a:xfrm>
              <a:off x="492" y="4916"/>
              <a:ext cx="3300" cy="1650"/>
            </a:xfrm>
            <a:prstGeom prst="rect">
              <a:avLst/>
            </a:prstGeom>
          </p:spPr>
        </p:pic>
        <p:sp>
          <p:nvSpPr>
            <p:cNvPr id="16" name="文本框 15"/>
            <p:cNvSpPr txBox="1"/>
            <p:nvPr/>
          </p:nvSpPr>
          <p:spPr>
            <a:xfrm>
              <a:off x="4218" y="4470"/>
              <a:ext cx="9881" cy="2543"/>
            </a:xfrm>
            <a:prstGeom prst="rect">
              <a:avLst/>
            </a:prstGeom>
            <a:noFill/>
          </p:spPr>
          <p:txBody>
            <a:bodyPr wrap="square" rtlCol="0" anchor="t">
              <a:spAutoFit/>
            </a:bodyPr>
            <a:lstStyle/>
            <a:p>
              <a:pPr marL="285750" indent="-285750">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《PyTorch深度学习实践》，Hongpu Liu </a:t>
              </a:r>
            </a:p>
            <a:p>
              <a:pPr marL="285750" indent="-285750">
                <a:lnSpc>
                  <a:spcPct val="150000"/>
                </a:lnSpc>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https://www.bilibili.com/video/BV1Y7411d7Ys</a:t>
              </a:r>
            </a:p>
            <a:p>
              <a:pPr marL="285750" indent="-285750">
                <a:lnSpc>
                  <a:spcPct val="150000"/>
                </a:lnSpc>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https://pytorch.org/resources/</a:t>
              </a:r>
            </a:p>
            <a:p>
              <a:pPr marL="285750" indent="-285750">
                <a:lnSpc>
                  <a:spcPct val="150000"/>
                </a:lnSpc>
                <a:buFont typeface="Wingdings" panose="05000000000000000000" charset="0"/>
                <a:buChar char="Ø"/>
              </a:pPr>
              <a:r>
                <a:rPr lang="zh-CN" altLang="en-US" b="1">
                  <a:latin typeface="Times New Roman" panose="02020603050405020304" pitchFamily="18" charset="0"/>
                  <a:cs typeface="Times New Roman" panose="02020603050405020304" pitchFamily="18" charset="0"/>
                </a:rPr>
                <a:t>https://github.com/apachecn/pytorch-doc-zh</a:t>
              </a: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1"/>
          <p:cNvSpPr txBox="1"/>
          <p:nvPr/>
        </p:nvSpPr>
        <p:spPr>
          <a:xfrm>
            <a:off x="44450" y="1196975"/>
            <a:ext cx="4205288" cy="3153410"/>
          </a:xfrm>
          <a:prstGeom prst="rect">
            <a:avLst/>
          </a:prstGeom>
          <a:noFill/>
          <a:ln w="9525">
            <a:noFill/>
          </a:ln>
        </p:spPr>
        <p:txBody>
          <a:bodyPr anchor="t">
            <a:spAutoFit/>
          </a:bodyPr>
          <a:lstStyle/>
          <a:p>
            <a:pPr algn="ctr"/>
            <a:r>
              <a:rPr lang="en-US" altLang="zh-CN" sz="19900" b="1" dirty="0">
                <a:solidFill>
                  <a:srgbClr val="163988"/>
                </a:solidFill>
                <a:latin typeface="Arial Black" panose="020B0A04020102020204" pitchFamily="34" charset="0"/>
                <a:ea typeface="微软雅黑" panose="020B0503020204020204" pitchFamily="34" charset="-122"/>
              </a:rPr>
              <a:t>05</a:t>
            </a:r>
            <a:endParaRPr lang="zh-CN" altLang="en-US" sz="19900" b="1" dirty="0">
              <a:solidFill>
                <a:srgbClr val="163988"/>
              </a:solidFill>
              <a:latin typeface="Arial Black" panose="020B0A04020102020204" pitchFamily="34" charset="0"/>
              <a:ea typeface="微软雅黑" panose="020B0503020204020204" pitchFamily="34" charset="-122"/>
            </a:endParaRPr>
          </a:p>
        </p:txBody>
      </p:sp>
      <p:cxnSp>
        <p:nvCxnSpPr>
          <p:cNvPr id="3" name="直接连接符 2"/>
          <p:cNvCxnSpPr/>
          <p:nvPr/>
        </p:nvCxnSpPr>
        <p:spPr>
          <a:xfrm>
            <a:off x="3970338" y="2774950"/>
            <a:ext cx="460851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411" name="文本框 11"/>
          <p:cNvSpPr txBox="1"/>
          <p:nvPr/>
        </p:nvSpPr>
        <p:spPr>
          <a:xfrm>
            <a:off x="0" y="2451100"/>
            <a:ext cx="3887788" cy="645160"/>
          </a:xfrm>
          <a:prstGeom prst="rect">
            <a:avLst/>
          </a:prstGeom>
          <a:solidFill>
            <a:srgbClr val="FFFFFF"/>
          </a:solidFill>
          <a:ln w="9525">
            <a:noFill/>
          </a:ln>
        </p:spPr>
        <p:txBody>
          <a:bodyPr anchor="t">
            <a:spAutoFit/>
          </a:bodyPr>
          <a:lstStyle/>
          <a:p>
            <a:r>
              <a:rPr lang="en-US" altLang="zh-CN" sz="3600" b="1" dirty="0">
                <a:solidFill>
                  <a:srgbClr val="163988"/>
                </a:solidFill>
                <a:latin typeface="Times New Roman" panose="02020603050405020304" pitchFamily="18" charset="0"/>
                <a:ea typeface="宋体" panose="02010600030101010101" pitchFamily="2" charset="-122"/>
              </a:rPr>
              <a:t>      PART F</a:t>
            </a:r>
            <a:r>
              <a:rPr lang="en-US" sz="3600" b="1" dirty="0">
                <a:solidFill>
                  <a:srgbClr val="163988"/>
                </a:solidFill>
                <a:latin typeface="Times New Roman" panose="02020603050405020304" pitchFamily="18" charset="0"/>
                <a:ea typeface="宋体" panose="02010600030101010101" pitchFamily="2" charset="-122"/>
              </a:rPr>
              <a:t>IVE</a:t>
            </a:r>
            <a:endParaRPr lang="en-US" sz="3600" b="1" dirty="0">
              <a:solidFill>
                <a:srgbClr val="163988"/>
              </a:solidFill>
              <a:latin typeface="Times New Roman" panose="02020603050405020304" pitchFamily="18" charset="0"/>
              <a:ea typeface="Times New Roman" panose="02020603050405020304" pitchFamily="18" charset="0"/>
            </a:endParaRPr>
          </a:p>
        </p:txBody>
      </p:sp>
      <p:sp>
        <p:nvSpPr>
          <p:cNvPr id="12" name="矩形 11"/>
          <p:cNvSpPr/>
          <p:nvPr/>
        </p:nvSpPr>
        <p:spPr>
          <a:xfrm>
            <a:off x="3970020" y="2221230"/>
            <a:ext cx="4608830" cy="1076325"/>
          </a:xfrm>
          <a:prstGeom prst="rect">
            <a:avLst/>
          </a:prstGeom>
        </p:spPr>
        <p:txBody>
          <a:bodyPr wrap="square">
            <a:spAutoFit/>
          </a:bodyPr>
          <a:lstStyle/>
          <a:p>
            <a:pPr lvl="0" algn="ctr" fontAlgn="auto">
              <a:lnSpc>
                <a:spcPct val="100000"/>
              </a:lnSpc>
              <a:spcBef>
                <a:spcPts val="0"/>
              </a:spcBef>
              <a:spcAft>
                <a:spcPts val="0"/>
              </a:spcAft>
              <a:defRPr/>
            </a:pPr>
            <a:r>
              <a:rPr lang="zh-CN" altLang="en-US" sz="3200" b="1" kern="100" noProof="0" dirty="0">
                <a:ln>
                  <a:noFill/>
                </a:ln>
                <a:solidFill>
                  <a:schemeClr val="tx1">
                    <a:lumMod val="75000"/>
                    <a:lumOff val="2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小结和作业</a:t>
            </a:r>
            <a:endParaRPr lang="en-US" altLang="zh-CN" sz="32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gn="ctr" fontAlgn="auto">
              <a:lnSpc>
                <a:spcPct val="100000"/>
              </a:lnSpc>
              <a:spcBef>
                <a:spcPts val="0"/>
              </a:spcBef>
              <a:spcAft>
                <a:spcPts val="0"/>
              </a:spcAft>
              <a:defRPr/>
            </a:pPr>
            <a:r>
              <a:rPr lang="en-US" sz="3200" b="1" kern="10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Summary&amp;Homework</a:t>
            </a:r>
            <a:endParaRPr lang="en-US" altLang="zh-CN" sz="3200" b="1" kern="1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小结和作业</a:t>
            </a:r>
          </a:p>
        </p:txBody>
      </p:sp>
      <p:sp>
        <p:nvSpPr>
          <p:cNvPr id="4" name="文本框 3"/>
          <p:cNvSpPr txBox="1"/>
          <p:nvPr/>
        </p:nvSpPr>
        <p:spPr>
          <a:xfrm>
            <a:off x="416560" y="6440170"/>
            <a:ext cx="24307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Summary&amp;Homework</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631" y="115275"/>
            <a:ext cx="6485839" cy="521970"/>
          </a:xfrm>
          <a:prstGeom prst="rect">
            <a:avLst/>
          </a:prstGeom>
        </p:spPr>
        <p:txBody>
          <a:bodyPr wrap="square">
            <a:spAutoFit/>
          </a:bodyPr>
          <a:lstStyle/>
          <a:p>
            <a:r>
              <a:rPr lang="zh-CN" altLang="en-US" sz="2800" kern="100" dirty="0">
                <a:solidFill>
                  <a:schemeClr val="bg1"/>
                </a:solidFill>
                <a:latin typeface="微软雅黑" panose="020B0503020204020204" pitchFamily="34" charset="-122"/>
                <a:ea typeface="微软雅黑" panose="020B0503020204020204" pitchFamily="34" charset="-122"/>
                <a:sym typeface="+mn-ea"/>
              </a:rPr>
              <a:t>小结和作业</a:t>
            </a:r>
          </a:p>
        </p:txBody>
      </p:sp>
      <p:sp>
        <p:nvSpPr>
          <p:cNvPr id="4" name="文本框 3"/>
          <p:cNvSpPr txBox="1"/>
          <p:nvPr/>
        </p:nvSpPr>
        <p:spPr>
          <a:xfrm>
            <a:off x="416560" y="6440170"/>
            <a:ext cx="2430780" cy="368300"/>
          </a:xfrm>
          <a:prstGeom prst="rect">
            <a:avLst/>
          </a:prstGeom>
          <a:noFill/>
        </p:spPr>
        <p:txBody>
          <a:bodyPr wrap="none" rtlCol="0" anchor="t">
            <a:spAutoFit/>
          </a:bodyPr>
          <a:lstStyle/>
          <a:p>
            <a:pPr algn="l"/>
            <a:r>
              <a:rPr lang="zh-CN" altLang="en-US" sz="18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Summary&amp;Homework</a:t>
            </a:r>
          </a:p>
        </p:txBody>
      </p:sp>
      <p:grpSp>
        <p:nvGrpSpPr>
          <p:cNvPr id="28" name="组合 27"/>
          <p:cNvGrpSpPr/>
          <p:nvPr/>
        </p:nvGrpSpPr>
        <p:grpSpPr>
          <a:xfrm>
            <a:off x="554355" y="906780"/>
            <a:ext cx="7919085" cy="4973320"/>
            <a:chOff x="873" y="1428"/>
            <a:chExt cx="12471" cy="7832"/>
          </a:xfrm>
        </p:grpSpPr>
        <p:sp>
          <p:nvSpPr>
            <p:cNvPr id="5" name="object 4"/>
            <p:cNvSpPr txBox="1"/>
            <p:nvPr/>
          </p:nvSpPr>
          <p:spPr>
            <a:xfrm>
              <a:off x="1116" y="1601"/>
              <a:ext cx="1960" cy="1184"/>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宋体" panose="02010600030101010101" pitchFamily="2" charset="-122"/>
                  <a:cs typeface="微软雅黑" panose="020B0503020204020204" pitchFamily="34" charset="-122"/>
                </a:rPr>
                <a:t>机器学习</a:t>
              </a:r>
              <a:endParaRPr sz="2400" b="1">
                <a:latin typeface="宋体" panose="02010600030101010101" pitchFamily="2" charset="-122"/>
                <a:cs typeface="微软雅黑" panose="020B0503020204020204" pitchFamily="34" charset="-122"/>
              </a:endParaRPr>
            </a:p>
            <a:p>
              <a:pPr marL="12700">
                <a:lnSpc>
                  <a:spcPct val="100000"/>
                </a:lnSpc>
                <a:spcBef>
                  <a:spcPts val="5"/>
                </a:spcBef>
              </a:pPr>
              <a:r>
                <a:rPr sz="2400" b="1" dirty="0">
                  <a:latin typeface="宋体" panose="02010600030101010101" pitchFamily="2" charset="-122"/>
                  <a:cs typeface="微软雅黑" panose="020B0503020204020204" pitchFamily="34" charset="-122"/>
                </a:rPr>
                <a:t>基本概念</a:t>
              </a:r>
              <a:endParaRPr sz="2400" b="1">
                <a:latin typeface="宋体" panose="02010600030101010101" pitchFamily="2" charset="-122"/>
                <a:cs typeface="微软雅黑" panose="020B0503020204020204" pitchFamily="34" charset="-122"/>
              </a:endParaRPr>
            </a:p>
          </p:txBody>
        </p:sp>
        <p:sp>
          <p:nvSpPr>
            <p:cNvPr id="7" name="object 6"/>
            <p:cNvSpPr txBox="1"/>
            <p:nvPr/>
          </p:nvSpPr>
          <p:spPr>
            <a:xfrm>
              <a:off x="1116" y="3987"/>
              <a:ext cx="1960" cy="601"/>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宋体" panose="02010600030101010101" pitchFamily="2" charset="-122"/>
                  <a:cs typeface="微软雅黑" panose="020B0503020204020204" pitchFamily="34" charset="-122"/>
                </a:rPr>
                <a:t>数学基础</a:t>
              </a:r>
            </a:p>
          </p:txBody>
        </p:sp>
        <p:sp>
          <p:nvSpPr>
            <p:cNvPr id="10" name="object 8"/>
            <p:cNvSpPr txBox="1"/>
            <p:nvPr/>
          </p:nvSpPr>
          <p:spPr>
            <a:xfrm>
              <a:off x="1116" y="6084"/>
              <a:ext cx="1960" cy="601"/>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宋体" panose="02010600030101010101" pitchFamily="2" charset="-122"/>
                  <a:cs typeface="微软雅黑" panose="020B0503020204020204" pitchFamily="34" charset="-122"/>
                </a:rPr>
                <a:t>典型模型</a:t>
              </a:r>
            </a:p>
          </p:txBody>
        </p:sp>
        <p:sp>
          <p:nvSpPr>
            <p:cNvPr id="13" name="object 10"/>
            <p:cNvSpPr txBox="1"/>
            <p:nvPr/>
          </p:nvSpPr>
          <p:spPr>
            <a:xfrm>
              <a:off x="1116" y="8182"/>
              <a:ext cx="1960" cy="601"/>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宋体" panose="02010600030101010101" pitchFamily="2" charset="-122"/>
                  <a:cs typeface="微软雅黑" panose="020B0503020204020204" pitchFamily="34" charset="-122"/>
                </a:rPr>
                <a:t>编程基础</a:t>
              </a:r>
            </a:p>
          </p:txBody>
        </p:sp>
        <p:sp>
          <p:nvSpPr>
            <p:cNvPr id="14" name="object 11"/>
            <p:cNvSpPr/>
            <p:nvPr/>
          </p:nvSpPr>
          <p:spPr>
            <a:xfrm>
              <a:off x="6253" y="4526"/>
              <a:ext cx="2446" cy="1540"/>
            </a:xfrm>
            <a:custGeom>
              <a:avLst/>
              <a:gdLst/>
              <a:ahLst/>
              <a:cxnLst/>
              <a:rect l="l" t="t" r="r" b="b"/>
              <a:pathLst>
                <a:path w="2307590" h="1198245">
                  <a:moveTo>
                    <a:pt x="0" y="598931"/>
                  </a:moveTo>
                  <a:lnTo>
                    <a:pt x="6343" y="535737"/>
                  </a:lnTo>
                  <a:lnTo>
                    <a:pt x="24948" y="474441"/>
                  </a:lnTo>
                  <a:lnTo>
                    <a:pt x="55176" y="415373"/>
                  </a:lnTo>
                  <a:lnTo>
                    <a:pt x="96390" y="358865"/>
                  </a:lnTo>
                  <a:lnTo>
                    <a:pt x="147953" y="305247"/>
                  </a:lnTo>
                  <a:lnTo>
                    <a:pt x="177415" y="279625"/>
                  </a:lnTo>
                  <a:lnTo>
                    <a:pt x="209225" y="254850"/>
                  </a:lnTo>
                  <a:lnTo>
                    <a:pt x="243304" y="230963"/>
                  </a:lnTo>
                  <a:lnTo>
                    <a:pt x="279570" y="208006"/>
                  </a:lnTo>
                  <a:lnTo>
                    <a:pt x="317945" y="186019"/>
                  </a:lnTo>
                  <a:lnTo>
                    <a:pt x="358350" y="165044"/>
                  </a:lnTo>
                  <a:lnTo>
                    <a:pt x="400703" y="145123"/>
                  </a:lnTo>
                  <a:lnTo>
                    <a:pt x="444926" y="126296"/>
                  </a:lnTo>
                  <a:lnTo>
                    <a:pt x="490938" y="108606"/>
                  </a:lnTo>
                  <a:lnTo>
                    <a:pt x="538661" y="92093"/>
                  </a:lnTo>
                  <a:lnTo>
                    <a:pt x="588014" y="76799"/>
                  </a:lnTo>
                  <a:lnTo>
                    <a:pt x="638917" y="62766"/>
                  </a:lnTo>
                  <a:lnTo>
                    <a:pt x="691291" y="50034"/>
                  </a:lnTo>
                  <a:lnTo>
                    <a:pt x="745057" y="38645"/>
                  </a:lnTo>
                  <a:lnTo>
                    <a:pt x="800133" y="28640"/>
                  </a:lnTo>
                  <a:lnTo>
                    <a:pt x="856442" y="20061"/>
                  </a:lnTo>
                  <a:lnTo>
                    <a:pt x="913902" y="12949"/>
                  </a:lnTo>
                  <a:lnTo>
                    <a:pt x="972434" y="7346"/>
                  </a:lnTo>
                  <a:lnTo>
                    <a:pt x="1031959" y="3292"/>
                  </a:lnTo>
                  <a:lnTo>
                    <a:pt x="1092397" y="830"/>
                  </a:lnTo>
                  <a:lnTo>
                    <a:pt x="1153667" y="0"/>
                  </a:lnTo>
                  <a:lnTo>
                    <a:pt x="1214938" y="830"/>
                  </a:lnTo>
                  <a:lnTo>
                    <a:pt x="1275376" y="3292"/>
                  </a:lnTo>
                  <a:lnTo>
                    <a:pt x="1334901" y="7346"/>
                  </a:lnTo>
                  <a:lnTo>
                    <a:pt x="1393433" y="12949"/>
                  </a:lnTo>
                  <a:lnTo>
                    <a:pt x="1450893" y="20061"/>
                  </a:lnTo>
                  <a:lnTo>
                    <a:pt x="1507202" y="28640"/>
                  </a:lnTo>
                  <a:lnTo>
                    <a:pt x="1562278" y="38645"/>
                  </a:lnTo>
                  <a:lnTo>
                    <a:pt x="1616044" y="50034"/>
                  </a:lnTo>
                  <a:lnTo>
                    <a:pt x="1668418" y="62766"/>
                  </a:lnTo>
                  <a:lnTo>
                    <a:pt x="1719321" y="76799"/>
                  </a:lnTo>
                  <a:lnTo>
                    <a:pt x="1768674" y="92093"/>
                  </a:lnTo>
                  <a:lnTo>
                    <a:pt x="1816397" y="108606"/>
                  </a:lnTo>
                  <a:lnTo>
                    <a:pt x="1862409" y="126296"/>
                  </a:lnTo>
                  <a:lnTo>
                    <a:pt x="1906632" y="145123"/>
                  </a:lnTo>
                  <a:lnTo>
                    <a:pt x="1948985" y="165044"/>
                  </a:lnTo>
                  <a:lnTo>
                    <a:pt x="1989390" y="186019"/>
                  </a:lnTo>
                  <a:lnTo>
                    <a:pt x="2027765" y="208006"/>
                  </a:lnTo>
                  <a:lnTo>
                    <a:pt x="2064031" y="230963"/>
                  </a:lnTo>
                  <a:lnTo>
                    <a:pt x="2098110" y="254850"/>
                  </a:lnTo>
                  <a:lnTo>
                    <a:pt x="2129920" y="279625"/>
                  </a:lnTo>
                  <a:lnTo>
                    <a:pt x="2159382" y="305247"/>
                  </a:lnTo>
                  <a:lnTo>
                    <a:pt x="2210945" y="358865"/>
                  </a:lnTo>
                  <a:lnTo>
                    <a:pt x="2252159" y="415373"/>
                  </a:lnTo>
                  <a:lnTo>
                    <a:pt x="2282387" y="474441"/>
                  </a:lnTo>
                  <a:lnTo>
                    <a:pt x="2300992" y="535737"/>
                  </a:lnTo>
                  <a:lnTo>
                    <a:pt x="2307335" y="598931"/>
                  </a:lnTo>
                  <a:lnTo>
                    <a:pt x="2305736" y="630745"/>
                  </a:lnTo>
                  <a:lnTo>
                    <a:pt x="2293183" y="693032"/>
                  </a:lnTo>
                  <a:lnTo>
                    <a:pt x="2268686" y="753255"/>
                  </a:lnTo>
                  <a:lnTo>
                    <a:pt x="2232885" y="811084"/>
                  </a:lnTo>
                  <a:lnTo>
                    <a:pt x="2186417" y="866189"/>
                  </a:lnTo>
                  <a:lnTo>
                    <a:pt x="2129920" y="918238"/>
                  </a:lnTo>
                  <a:lnTo>
                    <a:pt x="2098110" y="943013"/>
                  </a:lnTo>
                  <a:lnTo>
                    <a:pt x="2064031" y="966900"/>
                  </a:lnTo>
                  <a:lnTo>
                    <a:pt x="2027765" y="989857"/>
                  </a:lnTo>
                  <a:lnTo>
                    <a:pt x="1989390" y="1011844"/>
                  </a:lnTo>
                  <a:lnTo>
                    <a:pt x="1948985" y="1032819"/>
                  </a:lnTo>
                  <a:lnTo>
                    <a:pt x="1906632" y="1052740"/>
                  </a:lnTo>
                  <a:lnTo>
                    <a:pt x="1862409" y="1071567"/>
                  </a:lnTo>
                  <a:lnTo>
                    <a:pt x="1816397" y="1089257"/>
                  </a:lnTo>
                  <a:lnTo>
                    <a:pt x="1768674" y="1105770"/>
                  </a:lnTo>
                  <a:lnTo>
                    <a:pt x="1719321" y="1121064"/>
                  </a:lnTo>
                  <a:lnTo>
                    <a:pt x="1668418" y="1135097"/>
                  </a:lnTo>
                  <a:lnTo>
                    <a:pt x="1616044" y="1147829"/>
                  </a:lnTo>
                  <a:lnTo>
                    <a:pt x="1562278" y="1159218"/>
                  </a:lnTo>
                  <a:lnTo>
                    <a:pt x="1507202" y="1169223"/>
                  </a:lnTo>
                  <a:lnTo>
                    <a:pt x="1450893" y="1177802"/>
                  </a:lnTo>
                  <a:lnTo>
                    <a:pt x="1393433" y="1184914"/>
                  </a:lnTo>
                  <a:lnTo>
                    <a:pt x="1334901" y="1190517"/>
                  </a:lnTo>
                  <a:lnTo>
                    <a:pt x="1275376" y="1194571"/>
                  </a:lnTo>
                  <a:lnTo>
                    <a:pt x="1214938" y="1197033"/>
                  </a:lnTo>
                  <a:lnTo>
                    <a:pt x="1153667" y="1197864"/>
                  </a:lnTo>
                  <a:lnTo>
                    <a:pt x="1092397" y="1197033"/>
                  </a:lnTo>
                  <a:lnTo>
                    <a:pt x="1031959" y="1194571"/>
                  </a:lnTo>
                  <a:lnTo>
                    <a:pt x="972434" y="1190517"/>
                  </a:lnTo>
                  <a:lnTo>
                    <a:pt x="913902" y="1184914"/>
                  </a:lnTo>
                  <a:lnTo>
                    <a:pt x="856442" y="1177802"/>
                  </a:lnTo>
                  <a:lnTo>
                    <a:pt x="800133" y="1169223"/>
                  </a:lnTo>
                  <a:lnTo>
                    <a:pt x="745057" y="1159218"/>
                  </a:lnTo>
                  <a:lnTo>
                    <a:pt x="691291" y="1147829"/>
                  </a:lnTo>
                  <a:lnTo>
                    <a:pt x="638917" y="1135097"/>
                  </a:lnTo>
                  <a:lnTo>
                    <a:pt x="588014" y="1121064"/>
                  </a:lnTo>
                  <a:lnTo>
                    <a:pt x="538661" y="1105770"/>
                  </a:lnTo>
                  <a:lnTo>
                    <a:pt x="490938" y="1089257"/>
                  </a:lnTo>
                  <a:lnTo>
                    <a:pt x="444926" y="1071567"/>
                  </a:lnTo>
                  <a:lnTo>
                    <a:pt x="400703" y="1052740"/>
                  </a:lnTo>
                  <a:lnTo>
                    <a:pt x="358350" y="1032819"/>
                  </a:lnTo>
                  <a:lnTo>
                    <a:pt x="317945" y="1011844"/>
                  </a:lnTo>
                  <a:lnTo>
                    <a:pt x="279570" y="989857"/>
                  </a:lnTo>
                  <a:lnTo>
                    <a:pt x="243304" y="966900"/>
                  </a:lnTo>
                  <a:lnTo>
                    <a:pt x="209225" y="943013"/>
                  </a:lnTo>
                  <a:lnTo>
                    <a:pt x="177415" y="918238"/>
                  </a:lnTo>
                  <a:lnTo>
                    <a:pt x="147953" y="892616"/>
                  </a:lnTo>
                  <a:lnTo>
                    <a:pt x="96390" y="838998"/>
                  </a:lnTo>
                  <a:lnTo>
                    <a:pt x="55176" y="782490"/>
                  </a:lnTo>
                  <a:lnTo>
                    <a:pt x="24948" y="723422"/>
                  </a:lnTo>
                  <a:lnTo>
                    <a:pt x="6343" y="662126"/>
                  </a:lnTo>
                  <a:lnTo>
                    <a:pt x="0" y="598931"/>
                  </a:lnTo>
                  <a:close/>
                </a:path>
              </a:pathLst>
            </a:custGeom>
            <a:ln w="19812">
              <a:solidFill>
                <a:srgbClr val="2E528F"/>
              </a:solidFill>
            </a:ln>
          </p:spPr>
          <p:txBody>
            <a:bodyPr wrap="square" lIns="0" tIns="0" rIns="0" bIns="0" rtlCol="0"/>
            <a:lstStyle/>
            <a:p>
              <a:endParaRPr b="1">
                <a:latin typeface="宋体" panose="02010600030101010101" pitchFamily="2" charset="-122"/>
              </a:endParaRPr>
            </a:p>
          </p:txBody>
        </p:sp>
        <p:sp>
          <p:nvSpPr>
            <p:cNvPr id="15" name="object 12"/>
            <p:cNvSpPr txBox="1"/>
            <p:nvPr/>
          </p:nvSpPr>
          <p:spPr>
            <a:xfrm>
              <a:off x="6573" y="4988"/>
              <a:ext cx="1960" cy="601"/>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宋体" panose="02010600030101010101" pitchFamily="2" charset="-122"/>
                  <a:cs typeface="微软雅黑" panose="020B0503020204020204" pitchFamily="34" charset="-122"/>
                </a:rPr>
                <a:t>深度学习</a:t>
              </a:r>
            </a:p>
          </p:txBody>
        </p:sp>
        <p:sp>
          <p:nvSpPr>
            <p:cNvPr id="17" name="object 14"/>
            <p:cNvSpPr txBox="1"/>
            <p:nvPr/>
          </p:nvSpPr>
          <p:spPr>
            <a:xfrm>
              <a:off x="11141" y="4723"/>
              <a:ext cx="1960" cy="1183"/>
            </a:xfrm>
            <a:prstGeom prst="rect">
              <a:avLst/>
            </a:prstGeom>
          </p:spPr>
          <p:txBody>
            <a:bodyPr vert="horz" wrap="square" lIns="0" tIns="12700" rIns="0" bIns="0" rtlCol="0">
              <a:spAutoFit/>
            </a:bodyPr>
            <a:lstStyle/>
            <a:p>
              <a:pPr marL="489585" marR="5080" indent="-477520">
                <a:lnSpc>
                  <a:spcPct val="100000"/>
                </a:lnSpc>
                <a:spcBef>
                  <a:spcPts val="100"/>
                </a:spcBef>
              </a:pPr>
              <a:r>
                <a:rPr sz="2400" b="1" dirty="0">
                  <a:latin typeface="宋体" panose="02010600030101010101" pitchFamily="2" charset="-122"/>
                  <a:cs typeface="宋体" panose="02010600030101010101" pitchFamily="2" charset="-122"/>
                </a:rPr>
                <a:t>科学研究  </a:t>
              </a:r>
              <a:endParaRPr sz="2400" b="1">
                <a:latin typeface="宋体" panose="02010600030101010101" pitchFamily="2" charset="-122"/>
                <a:cs typeface="宋体" panose="02010600030101010101" pitchFamily="2" charset="-122"/>
              </a:endParaRPr>
            </a:p>
            <a:p>
              <a:pPr marL="12700">
                <a:lnSpc>
                  <a:spcPct val="100000"/>
                </a:lnSpc>
              </a:pPr>
              <a:r>
                <a:rPr sz="2400" b="1" dirty="0">
                  <a:latin typeface="宋体" panose="02010600030101010101" pitchFamily="2" charset="-122"/>
                  <a:cs typeface="宋体" panose="02010600030101010101" pitchFamily="2" charset="-122"/>
                </a:rPr>
                <a:t>项目实践</a:t>
              </a:r>
              <a:endParaRPr sz="2400" b="1">
                <a:latin typeface="宋体" panose="02010600030101010101" pitchFamily="2" charset="-122"/>
                <a:cs typeface="宋体" panose="02010600030101010101" pitchFamily="2" charset="-122"/>
              </a:endParaRPr>
            </a:p>
          </p:txBody>
        </p:sp>
        <p:sp>
          <p:nvSpPr>
            <p:cNvPr id="18" name="object 15"/>
            <p:cNvSpPr/>
            <p:nvPr/>
          </p:nvSpPr>
          <p:spPr>
            <a:xfrm>
              <a:off x="8837" y="5237"/>
              <a:ext cx="1765" cy="120"/>
            </a:xfrm>
            <a:custGeom>
              <a:avLst/>
              <a:gdLst/>
              <a:ahLst/>
              <a:cxnLst/>
              <a:rect l="l" t="t" r="r" b="b"/>
              <a:pathLst>
                <a:path w="1120775" h="76200">
                  <a:moveTo>
                    <a:pt x="1044321" y="0"/>
                  </a:moveTo>
                  <a:lnTo>
                    <a:pt x="1044321" y="76200"/>
                  </a:lnTo>
                  <a:lnTo>
                    <a:pt x="1100708" y="48006"/>
                  </a:lnTo>
                  <a:lnTo>
                    <a:pt x="1057021" y="48006"/>
                  </a:lnTo>
                  <a:lnTo>
                    <a:pt x="1057021" y="28194"/>
                  </a:lnTo>
                  <a:lnTo>
                    <a:pt x="1100709" y="28194"/>
                  </a:lnTo>
                  <a:lnTo>
                    <a:pt x="1044321" y="0"/>
                  </a:lnTo>
                  <a:close/>
                </a:path>
                <a:path w="1120775" h="76200">
                  <a:moveTo>
                    <a:pt x="1044321" y="28194"/>
                  </a:moveTo>
                  <a:lnTo>
                    <a:pt x="0" y="28194"/>
                  </a:lnTo>
                  <a:lnTo>
                    <a:pt x="0" y="48006"/>
                  </a:lnTo>
                  <a:lnTo>
                    <a:pt x="1044321" y="48006"/>
                  </a:lnTo>
                  <a:lnTo>
                    <a:pt x="1044321" y="28194"/>
                  </a:lnTo>
                  <a:close/>
                </a:path>
                <a:path w="1120775" h="76200">
                  <a:moveTo>
                    <a:pt x="1100709" y="28194"/>
                  </a:moveTo>
                  <a:lnTo>
                    <a:pt x="1057021" y="28194"/>
                  </a:lnTo>
                  <a:lnTo>
                    <a:pt x="1057021" y="48006"/>
                  </a:lnTo>
                  <a:lnTo>
                    <a:pt x="1100708" y="48006"/>
                  </a:lnTo>
                  <a:lnTo>
                    <a:pt x="1120521" y="38100"/>
                  </a:lnTo>
                  <a:lnTo>
                    <a:pt x="1100709" y="28194"/>
                  </a:lnTo>
                  <a:close/>
                </a:path>
              </a:pathLst>
            </a:custGeom>
            <a:solidFill>
              <a:srgbClr val="4471C4"/>
            </a:solidFill>
          </p:spPr>
          <p:txBody>
            <a:bodyPr wrap="square" lIns="0" tIns="0" rIns="0" bIns="0" rtlCol="0"/>
            <a:lstStyle/>
            <a:p>
              <a:endParaRPr b="1">
                <a:latin typeface="宋体" panose="02010600030101010101" pitchFamily="2" charset="-122"/>
              </a:endParaRPr>
            </a:p>
          </p:txBody>
        </p:sp>
        <p:sp>
          <p:nvSpPr>
            <p:cNvPr id="19" name="object 16"/>
            <p:cNvSpPr/>
            <p:nvPr/>
          </p:nvSpPr>
          <p:spPr>
            <a:xfrm>
              <a:off x="3296" y="2378"/>
              <a:ext cx="2756" cy="2497"/>
            </a:xfrm>
            <a:custGeom>
              <a:avLst/>
              <a:gdLst/>
              <a:ahLst/>
              <a:cxnLst/>
              <a:rect l="l" t="t" r="r" b="b"/>
              <a:pathLst>
                <a:path w="1750060" h="1585595">
                  <a:moveTo>
                    <a:pt x="1645539" y="1543430"/>
                  </a:moveTo>
                  <a:lnTo>
                    <a:pt x="1640205" y="1546860"/>
                  </a:lnTo>
                  <a:lnTo>
                    <a:pt x="1639189" y="1552193"/>
                  </a:lnTo>
                  <a:lnTo>
                    <a:pt x="1638046" y="1557527"/>
                  </a:lnTo>
                  <a:lnTo>
                    <a:pt x="1641475" y="1562735"/>
                  </a:lnTo>
                  <a:lnTo>
                    <a:pt x="1749679" y="1585594"/>
                  </a:lnTo>
                  <a:lnTo>
                    <a:pt x="1747827" y="1579752"/>
                  </a:lnTo>
                  <a:lnTo>
                    <a:pt x="1728470" y="1579752"/>
                  </a:lnTo>
                  <a:lnTo>
                    <a:pt x="1701337" y="1555186"/>
                  </a:lnTo>
                  <a:lnTo>
                    <a:pt x="1645539" y="1543430"/>
                  </a:lnTo>
                  <a:close/>
                </a:path>
                <a:path w="1750060" h="1585595">
                  <a:moveTo>
                    <a:pt x="1701337" y="1555186"/>
                  </a:moveTo>
                  <a:lnTo>
                    <a:pt x="1728470" y="1579752"/>
                  </a:lnTo>
                  <a:lnTo>
                    <a:pt x="1732412" y="1575435"/>
                  </a:lnTo>
                  <a:lnTo>
                    <a:pt x="1725676" y="1575435"/>
                  </a:lnTo>
                  <a:lnTo>
                    <a:pt x="1720533" y="1559223"/>
                  </a:lnTo>
                  <a:lnTo>
                    <a:pt x="1701337" y="1555186"/>
                  </a:lnTo>
                  <a:close/>
                </a:path>
                <a:path w="1750060" h="1585595">
                  <a:moveTo>
                    <a:pt x="1710689" y="1477264"/>
                  </a:moveTo>
                  <a:lnTo>
                    <a:pt x="1700276" y="1480565"/>
                  </a:lnTo>
                  <a:lnTo>
                    <a:pt x="1697355" y="1486153"/>
                  </a:lnTo>
                  <a:lnTo>
                    <a:pt x="1714598" y="1540514"/>
                  </a:lnTo>
                  <a:lnTo>
                    <a:pt x="1741805" y="1565148"/>
                  </a:lnTo>
                  <a:lnTo>
                    <a:pt x="1728470" y="1579752"/>
                  </a:lnTo>
                  <a:lnTo>
                    <a:pt x="1747827" y="1579752"/>
                  </a:lnTo>
                  <a:lnTo>
                    <a:pt x="1716277" y="1480185"/>
                  </a:lnTo>
                  <a:lnTo>
                    <a:pt x="1710689" y="1477264"/>
                  </a:lnTo>
                  <a:close/>
                </a:path>
                <a:path w="1750060" h="1585595">
                  <a:moveTo>
                    <a:pt x="1720533" y="1559223"/>
                  </a:moveTo>
                  <a:lnTo>
                    <a:pt x="1725676" y="1575435"/>
                  </a:lnTo>
                  <a:lnTo>
                    <a:pt x="1737233" y="1562735"/>
                  </a:lnTo>
                  <a:lnTo>
                    <a:pt x="1720533" y="1559223"/>
                  </a:lnTo>
                  <a:close/>
                </a:path>
                <a:path w="1750060" h="1585595">
                  <a:moveTo>
                    <a:pt x="1714598" y="1540514"/>
                  </a:moveTo>
                  <a:lnTo>
                    <a:pt x="1720533" y="1559223"/>
                  </a:lnTo>
                  <a:lnTo>
                    <a:pt x="1737233" y="1562735"/>
                  </a:lnTo>
                  <a:lnTo>
                    <a:pt x="1725676" y="1575435"/>
                  </a:lnTo>
                  <a:lnTo>
                    <a:pt x="1732412" y="1575435"/>
                  </a:lnTo>
                  <a:lnTo>
                    <a:pt x="1741805" y="1565148"/>
                  </a:lnTo>
                  <a:lnTo>
                    <a:pt x="1714598" y="1540514"/>
                  </a:lnTo>
                  <a:close/>
                </a:path>
                <a:path w="1750060" h="1585595">
                  <a:moveTo>
                    <a:pt x="13208" y="0"/>
                  </a:moveTo>
                  <a:lnTo>
                    <a:pt x="0" y="14731"/>
                  </a:lnTo>
                  <a:lnTo>
                    <a:pt x="1701337" y="1555186"/>
                  </a:lnTo>
                  <a:lnTo>
                    <a:pt x="1720533" y="1559223"/>
                  </a:lnTo>
                  <a:lnTo>
                    <a:pt x="1714598" y="1540514"/>
                  </a:lnTo>
                  <a:lnTo>
                    <a:pt x="13208" y="0"/>
                  </a:lnTo>
                  <a:close/>
                </a:path>
              </a:pathLst>
            </a:custGeom>
            <a:solidFill>
              <a:srgbClr val="4471C4"/>
            </a:solidFill>
          </p:spPr>
          <p:txBody>
            <a:bodyPr wrap="square" lIns="0" tIns="0" rIns="0" bIns="0" rtlCol="0"/>
            <a:lstStyle/>
            <a:p>
              <a:endParaRPr b="1">
                <a:latin typeface="宋体" panose="02010600030101010101" pitchFamily="2" charset="-122"/>
              </a:endParaRPr>
            </a:p>
          </p:txBody>
        </p:sp>
        <p:sp>
          <p:nvSpPr>
            <p:cNvPr id="20" name="object 17"/>
            <p:cNvSpPr/>
            <p:nvPr/>
          </p:nvSpPr>
          <p:spPr>
            <a:xfrm>
              <a:off x="3302" y="4228"/>
              <a:ext cx="2783" cy="939"/>
            </a:xfrm>
            <a:custGeom>
              <a:avLst/>
              <a:gdLst/>
              <a:ahLst/>
              <a:cxnLst/>
              <a:rect l="l" t="t" r="r" b="b"/>
              <a:pathLst>
                <a:path w="1767204" h="596264">
                  <a:moveTo>
                    <a:pt x="1710321" y="564261"/>
                  </a:moveTo>
                  <a:lnTo>
                    <a:pt x="1660143" y="575437"/>
                  </a:lnTo>
                  <a:lnTo>
                    <a:pt x="1654809" y="576707"/>
                  </a:lnTo>
                  <a:lnTo>
                    <a:pt x="1651380" y="581914"/>
                  </a:lnTo>
                  <a:lnTo>
                    <a:pt x="1652651" y="587248"/>
                  </a:lnTo>
                  <a:lnTo>
                    <a:pt x="1653793" y="592709"/>
                  </a:lnTo>
                  <a:lnTo>
                    <a:pt x="1659127" y="596011"/>
                  </a:lnTo>
                  <a:lnTo>
                    <a:pt x="1751203" y="575437"/>
                  </a:lnTo>
                  <a:lnTo>
                    <a:pt x="1745361" y="575437"/>
                  </a:lnTo>
                  <a:lnTo>
                    <a:pt x="1710321" y="564261"/>
                  </a:lnTo>
                  <a:close/>
                </a:path>
                <a:path w="1767204" h="596264">
                  <a:moveTo>
                    <a:pt x="1729596" y="559968"/>
                  </a:moveTo>
                  <a:lnTo>
                    <a:pt x="1710321" y="564261"/>
                  </a:lnTo>
                  <a:lnTo>
                    <a:pt x="1745361" y="575437"/>
                  </a:lnTo>
                  <a:lnTo>
                    <a:pt x="1746242" y="572643"/>
                  </a:lnTo>
                  <a:lnTo>
                    <a:pt x="1741042" y="572643"/>
                  </a:lnTo>
                  <a:lnTo>
                    <a:pt x="1729596" y="559968"/>
                  </a:lnTo>
                  <a:close/>
                </a:path>
                <a:path w="1767204" h="596264">
                  <a:moveTo>
                    <a:pt x="1686687" y="489458"/>
                  </a:moveTo>
                  <a:lnTo>
                    <a:pt x="1678558" y="496824"/>
                  </a:lnTo>
                  <a:lnTo>
                    <a:pt x="1678304" y="503047"/>
                  </a:lnTo>
                  <a:lnTo>
                    <a:pt x="1681861" y="507111"/>
                  </a:lnTo>
                  <a:lnTo>
                    <a:pt x="1716425" y="545383"/>
                  </a:lnTo>
                  <a:lnTo>
                    <a:pt x="1751329" y="556514"/>
                  </a:lnTo>
                  <a:lnTo>
                    <a:pt x="1745361" y="575437"/>
                  </a:lnTo>
                  <a:lnTo>
                    <a:pt x="1751203" y="575437"/>
                  </a:lnTo>
                  <a:lnTo>
                    <a:pt x="1767077" y="571881"/>
                  </a:lnTo>
                  <a:lnTo>
                    <a:pt x="1692909" y="489712"/>
                  </a:lnTo>
                  <a:lnTo>
                    <a:pt x="1686687" y="489458"/>
                  </a:lnTo>
                  <a:close/>
                </a:path>
                <a:path w="1767204" h="596264">
                  <a:moveTo>
                    <a:pt x="1746250" y="556260"/>
                  </a:moveTo>
                  <a:lnTo>
                    <a:pt x="1729596" y="559968"/>
                  </a:lnTo>
                  <a:lnTo>
                    <a:pt x="1741042" y="572643"/>
                  </a:lnTo>
                  <a:lnTo>
                    <a:pt x="1746250" y="556260"/>
                  </a:lnTo>
                  <a:close/>
                </a:path>
                <a:path w="1767204" h="596264">
                  <a:moveTo>
                    <a:pt x="1750533" y="556260"/>
                  </a:moveTo>
                  <a:lnTo>
                    <a:pt x="1746250" y="556260"/>
                  </a:lnTo>
                  <a:lnTo>
                    <a:pt x="1741042" y="572643"/>
                  </a:lnTo>
                  <a:lnTo>
                    <a:pt x="1746242" y="572643"/>
                  </a:lnTo>
                  <a:lnTo>
                    <a:pt x="1751329" y="556514"/>
                  </a:lnTo>
                  <a:lnTo>
                    <a:pt x="1750533" y="556260"/>
                  </a:lnTo>
                  <a:close/>
                </a:path>
                <a:path w="1767204" h="596264">
                  <a:moveTo>
                    <a:pt x="6095" y="0"/>
                  </a:moveTo>
                  <a:lnTo>
                    <a:pt x="0" y="18796"/>
                  </a:lnTo>
                  <a:lnTo>
                    <a:pt x="1710321" y="564261"/>
                  </a:lnTo>
                  <a:lnTo>
                    <a:pt x="1729596" y="559968"/>
                  </a:lnTo>
                  <a:lnTo>
                    <a:pt x="1716425" y="545383"/>
                  </a:lnTo>
                  <a:lnTo>
                    <a:pt x="6095" y="0"/>
                  </a:lnTo>
                  <a:close/>
                </a:path>
                <a:path w="1767204" h="596264">
                  <a:moveTo>
                    <a:pt x="1716425" y="545383"/>
                  </a:moveTo>
                  <a:lnTo>
                    <a:pt x="1729596" y="559968"/>
                  </a:lnTo>
                  <a:lnTo>
                    <a:pt x="1746250" y="556260"/>
                  </a:lnTo>
                  <a:lnTo>
                    <a:pt x="1750533" y="556260"/>
                  </a:lnTo>
                  <a:lnTo>
                    <a:pt x="1716425" y="545383"/>
                  </a:lnTo>
                  <a:close/>
                </a:path>
              </a:pathLst>
            </a:custGeom>
            <a:solidFill>
              <a:srgbClr val="4471C4"/>
            </a:solidFill>
          </p:spPr>
          <p:txBody>
            <a:bodyPr wrap="square" lIns="0" tIns="0" rIns="0" bIns="0" rtlCol="0"/>
            <a:lstStyle/>
            <a:p>
              <a:endParaRPr b="1">
                <a:latin typeface="宋体" panose="02010600030101010101" pitchFamily="2" charset="-122"/>
              </a:endParaRPr>
            </a:p>
          </p:txBody>
        </p:sp>
        <p:sp>
          <p:nvSpPr>
            <p:cNvPr id="21" name="object 18"/>
            <p:cNvSpPr/>
            <p:nvPr/>
          </p:nvSpPr>
          <p:spPr>
            <a:xfrm>
              <a:off x="3302" y="5457"/>
              <a:ext cx="2783" cy="939"/>
            </a:xfrm>
            <a:custGeom>
              <a:avLst/>
              <a:gdLst/>
              <a:ahLst/>
              <a:cxnLst/>
              <a:rect l="l" t="t" r="r" b="b"/>
              <a:pathLst>
                <a:path w="1767204" h="596264">
                  <a:moveTo>
                    <a:pt x="1710550" y="31800"/>
                  </a:moveTo>
                  <a:lnTo>
                    <a:pt x="0" y="577215"/>
                  </a:lnTo>
                  <a:lnTo>
                    <a:pt x="6095" y="596138"/>
                  </a:lnTo>
                  <a:lnTo>
                    <a:pt x="1716516" y="50600"/>
                  </a:lnTo>
                  <a:lnTo>
                    <a:pt x="1729674" y="36059"/>
                  </a:lnTo>
                  <a:lnTo>
                    <a:pt x="1710550" y="31800"/>
                  </a:lnTo>
                  <a:close/>
                </a:path>
                <a:path w="1767204" h="596264">
                  <a:moveTo>
                    <a:pt x="1751685" y="20700"/>
                  </a:moveTo>
                  <a:lnTo>
                    <a:pt x="1745361" y="20700"/>
                  </a:lnTo>
                  <a:lnTo>
                    <a:pt x="1751329" y="39497"/>
                  </a:lnTo>
                  <a:lnTo>
                    <a:pt x="1716516" y="50600"/>
                  </a:lnTo>
                  <a:lnTo>
                    <a:pt x="1681861" y="88900"/>
                  </a:lnTo>
                  <a:lnTo>
                    <a:pt x="1678304" y="92964"/>
                  </a:lnTo>
                  <a:lnTo>
                    <a:pt x="1678558" y="99314"/>
                  </a:lnTo>
                  <a:lnTo>
                    <a:pt x="1682623" y="102997"/>
                  </a:lnTo>
                  <a:lnTo>
                    <a:pt x="1686687" y="106553"/>
                  </a:lnTo>
                  <a:lnTo>
                    <a:pt x="1692909" y="106299"/>
                  </a:lnTo>
                  <a:lnTo>
                    <a:pt x="1767077" y="24130"/>
                  </a:lnTo>
                  <a:lnTo>
                    <a:pt x="1751685" y="20700"/>
                  </a:lnTo>
                  <a:close/>
                </a:path>
                <a:path w="1767204" h="596264">
                  <a:moveTo>
                    <a:pt x="1729674" y="36059"/>
                  </a:moveTo>
                  <a:lnTo>
                    <a:pt x="1716516" y="50600"/>
                  </a:lnTo>
                  <a:lnTo>
                    <a:pt x="1750533" y="39750"/>
                  </a:lnTo>
                  <a:lnTo>
                    <a:pt x="1746250" y="39750"/>
                  </a:lnTo>
                  <a:lnTo>
                    <a:pt x="1729674" y="36059"/>
                  </a:lnTo>
                  <a:close/>
                </a:path>
                <a:path w="1767204" h="596264">
                  <a:moveTo>
                    <a:pt x="1741042" y="23495"/>
                  </a:moveTo>
                  <a:lnTo>
                    <a:pt x="1729674" y="36059"/>
                  </a:lnTo>
                  <a:lnTo>
                    <a:pt x="1746250" y="39750"/>
                  </a:lnTo>
                  <a:lnTo>
                    <a:pt x="1741042" y="23495"/>
                  </a:lnTo>
                  <a:close/>
                </a:path>
                <a:path w="1767204" h="596264">
                  <a:moveTo>
                    <a:pt x="1746248" y="23495"/>
                  </a:moveTo>
                  <a:lnTo>
                    <a:pt x="1741042" y="23495"/>
                  </a:lnTo>
                  <a:lnTo>
                    <a:pt x="1746250" y="39750"/>
                  </a:lnTo>
                  <a:lnTo>
                    <a:pt x="1750533" y="39750"/>
                  </a:lnTo>
                  <a:lnTo>
                    <a:pt x="1751329" y="39497"/>
                  </a:lnTo>
                  <a:lnTo>
                    <a:pt x="1746248" y="23495"/>
                  </a:lnTo>
                  <a:close/>
                </a:path>
                <a:path w="1767204" h="596264">
                  <a:moveTo>
                    <a:pt x="1745361" y="20700"/>
                  </a:moveTo>
                  <a:lnTo>
                    <a:pt x="1710550" y="31800"/>
                  </a:lnTo>
                  <a:lnTo>
                    <a:pt x="1729674" y="36059"/>
                  </a:lnTo>
                  <a:lnTo>
                    <a:pt x="1741042" y="23495"/>
                  </a:lnTo>
                  <a:lnTo>
                    <a:pt x="1746248" y="23495"/>
                  </a:lnTo>
                  <a:lnTo>
                    <a:pt x="1745361" y="20700"/>
                  </a:lnTo>
                  <a:close/>
                </a:path>
                <a:path w="1767204" h="596264">
                  <a:moveTo>
                    <a:pt x="1659127" y="0"/>
                  </a:moveTo>
                  <a:lnTo>
                    <a:pt x="1653793" y="3429"/>
                  </a:lnTo>
                  <a:lnTo>
                    <a:pt x="1652651" y="8762"/>
                  </a:lnTo>
                  <a:lnTo>
                    <a:pt x="1651380" y="14097"/>
                  </a:lnTo>
                  <a:lnTo>
                    <a:pt x="1654809" y="19431"/>
                  </a:lnTo>
                  <a:lnTo>
                    <a:pt x="1710550" y="31800"/>
                  </a:lnTo>
                  <a:lnTo>
                    <a:pt x="1745361" y="20700"/>
                  </a:lnTo>
                  <a:lnTo>
                    <a:pt x="1751685" y="20700"/>
                  </a:lnTo>
                  <a:lnTo>
                    <a:pt x="1664462" y="1270"/>
                  </a:lnTo>
                  <a:lnTo>
                    <a:pt x="1659127" y="0"/>
                  </a:lnTo>
                  <a:close/>
                </a:path>
              </a:pathLst>
            </a:custGeom>
            <a:solidFill>
              <a:srgbClr val="4471C4"/>
            </a:solidFill>
          </p:spPr>
          <p:txBody>
            <a:bodyPr wrap="square" lIns="0" tIns="0" rIns="0" bIns="0" rtlCol="0"/>
            <a:lstStyle/>
            <a:p>
              <a:endParaRPr b="1">
                <a:latin typeface="宋体" panose="02010600030101010101" pitchFamily="2" charset="-122"/>
              </a:endParaRPr>
            </a:p>
          </p:txBody>
        </p:sp>
        <p:sp>
          <p:nvSpPr>
            <p:cNvPr id="22" name="object 19"/>
            <p:cNvSpPr/>
            <p:nvPr/>
          </p:nvSpPr>
          <p:spPr>
            <a:xfrm>
              <a:off x="3296" y="5886"/>
              <a:ext cx="2756" cy="2497"/>
            </a:xfrm>
            <a:custGeom>
              <a:avLst/>
              <a:gdLst/>
              <a:ahLst/>
              <a:cxnLst/>
              <a:rect l="l" t="t" r="r" b="b"/>
              <a:pathLst>
                <a:path w="1750060" h="1585595">
                  <a:moveTo>
                    <a:pt x="1720533" y="26371"/>
                  </a:moveTo>
                  <a:lnTo>
                    <a:pt x="1701338" y="30408"/>
                  </a:lnTo>
                  <a:lnTo>
                    <a:pt x="0" y="1570888"/>
                  </a:lnTo>
                  <a:lnTo>
                    <a:pt x="13208" y="1585569"/>
                  </a:lnTo>
                  <a:lnTo>
                    <a:pt x="1714598" y="45080"/>
                  </a:lnTo>
                  <a:lnTo>
                    <a:pt x="1720533" y="26371"/>
                  </a:lnTo>
                  <a:close/>
                </a:path>
                <a:path w="1750060" h="1585595">
                  <a:moveTo>
                    <a:pt x="1747827" y="5841"/>
                  </a:moveTo>
                  <a:lnTo>
                    <a:pt x="1728470" y="5841"/>
                  </a:lnTo>
                  <a:lnTo>
                    <a:pt x="1741805" y="20446"/>
                  </a:lnTo>
                  <a:lnTo>
                    <a:pt x="1714598" y="45080"/>
                  </a:lnTo>
                  <a:lnTo>
                    <a:pt x="1697355" y="99440"/>
                  </a:lnTo>
                  <a:lnTo>
                    <a:pt x="1700276" y="105028"/>
                  </a:lnTo>
                  <a:lnTo>
                    <a:pt x="1710689" y="108330"/>
                  </a:lnTo>
                  <a:lnTo>
                    <a:pt x="1716277" y="105409"/>
                  </a:lnTo>
                  <a:lnTo>
                    <a:pt x="1747827" y="5841"/>
                  </a:lnTo>
                  <a:close/>
                </a:path>
                <a:path w="1750060" h="1585595">
                  <a:moveTo>
                    <a:pt x="1732412" y="10159"/>
                  </a:moveTo>
                  <a:lnTo>
                    <a:pt x="1725676" y="10159"/>
                  </a:lnTo>
                  <a:lnTo>
                    <a:pt x="1737233" y="22859"/>
                  </a:lnTo>
                  <a:lnTo>
                    <a:pt x="1720533" y="26371"/>
                  </a:lnTo>
                  <a:lnTo>
                    <a:pt x="1714598" y="45080"/>
                  </a:lnTo>
                  <a:lnTo>
                    <a:pt x="1741805" y="20446"/>
                  </a:lnTo>
                  <a:lnTo>
                    <a:pt x="1732412" y="10159"/>
                  </a:lnTo>
                  <a:close/>
                </a:path>
                <a:path w="1750060" h="1585595">
                  <a:moveTo>
                    <a:pt x="1749679" y="0"/>
                  </a:moveTo>
                  <a:lnTo>
                    <a:pt x="1646809" y="21716"/>
                  </a:lnTo>
                  <a:lnTo>
                    <a:pt x="1641475" y="22732"/>
                  </a:lnTo>
                  <a:lnTo>
                    <a:pt x="1638046" y="28066"/>
                  </a:lnTo>
                  <a:lnTo>
                    <a:pt x="1639189" y="33400"/>
                  </a:lnTo>
                  <a:lnTo>
                    <a:pt x="1640205" y="38734"/>
                  </a:lnTo>
                  <a:lnTo>
                    <a:pt x="1645539" y="42163"/>
                  </a:lnTo>
                  <a:lnTo>
                    <a:pt x="1701338" y="30408"/>
                  </a:lnTo>
                  <a:lnTo>
                    <a:pt x="1728470" y="5841"/>
                  </a:lnTo>
                  <a:lnTo>
                    <a:pt x="1747827" y="5841"/>
                  </a:lnTo>
                  <a:lnTo>
                    <a:pt x="1749679" y="0"/>
                  </a:lnTo>
                  <a:close/>
                </a:path>
                <a:path w="1750060" h="1585595">
                  <a:moveTo>
                    <a:pt x="1728470" y="5841"/>
                  </a:moveTo>
                  <a:lnTo>
                    <a:pt x="1701338" y="30408"/>
                  </a:lnTo>
                  <a:lnTo>
                    <a:pt x="1720533" y="26371"/>
                  </a:lnTo>
                  <a:lnTo>
                    <a:pt x="1725676" y="10159"/>
                  </a:lnTo>
                  <a:lnTo>
                    <a:pt x="1732412" y="10159"/>
                  </a:lnTo>
                  <a:lnTo>
                    <a:pt x="1728470" y="5841"/>
                  </a:lnTo>
                  <a:close/>
                </a:path>
                <a:path w="1750060" h="1585595">
                  <a:moveTo>
                    <a:pt x="1725676" y="10159"/>
                  </a:moveTo>
                  <a:lnTo>
                    <a:pt x="1720533" y="26371"/>
                  </a:lnTo>
                  <a:lnTo>
                    <a:pt x="1737233" y="22859"/>
                  </a:lnTo>
                  <a:lnTo>
                    <a:pt x="1725676" y="10159"/>
                  </a:lnTo>
                  <a:close/>
                </a:path>
              </a:pathLst>
            </a:custGeom>
            <a:solidFill>
              <a:srgbClr val="4471C4"/>
            </a:solidFill>
          </p:spPr>
          <p:txBody>
            <a:bodyPr wrap="square" lIns="0" tIns="0" rIns="0" bIns="0" rtlCol="0"/>
            <a:lstStyle/>
            <a:p>
              <a:endParaRPr b="1">
                <a:latin typeface="宋体" panose="02010600030101010101" pitchFamily="2" charset="-122"/>
              </a:endParaRPr>
            </a:p>
          </p:txBody>
        </p:sp>
        <p:sp>
          <p:nvSpPr>
            <p:cNvPr id="23" name="object 11"/>
            <p:cNvSpPr/>
            <p:nvPr/>
          </p:nvSpPr>
          <p:spPr>
            <a:xfrm>
              <a:off x="873" y="1428"/>
              <a:ext cx="2446" cy="1540"/>
            </a:xfrm>
            <a:custGeom>
              <a:avLst/>
              <a:gdLst/>
              <a:ahLst/>
              <a:cxnLst/>
              <a:rect l="l" t="t" r="r" b="b"/>
              <a:pathLst>
                <a:path w="2307590" h="1198245">
                  <a:moveTo>
                    <a:pt x="0" y="598931"/>
                  </a:moveTo>
                  <a:lnTo>
                    <a:pt x="6343" y="535737"/>
                  </a:lnTo>
                  <a:lnTo>
                    <a:pt x="24948" y="474441"/>
                  </a:lnTo>
                  <a:lnTo>
                    <a:pt x="55176" y="415373"/>
                  </a:lnTo>
                  <a:lnTo>
                    <a:pt x="96390" y="358865"/>
                  </a:lnTo>
                  <a:lnTo>
                    <a:pt x="147953" y="305247"/>
                  </a:lnTo>
                  <a:lnTo>
                    <a:pt x="177415" y="279625"/>
                  </a:lnTo>
                  <a:lnTo>
                    <a:pt x="209225" y="254850"/>
                  </a:lnTo>
                  <a:lnTo>
                    <a:pt x="243304" y="230963"/>
                  </a:lnTo>
                  <a:lnTo>
                    <a:pt x="279570" y="208006"/>
                  </a:lnTo>
                  <a:lnTo>
                    <a:pt x="317945" y="186019"/>
                  </a:lnTo>
                  <a:lnTo>
                    <a:pt x="358350" y="165044"/>
                  </a:lnTo>
                  <a:lnTo>
                    <a:pt x="400703" y="145123"/>
                  </a:lnTo>
                  <a:lnTo>
                    <a:pt x="444926" y="126296"/>
                  </a:lnTo>
                  <a:lnTo>
                    <a:pt x="490938" y="108606"/>
                  </a:lnTo>
                  <a:lnTo>
                    <a:pt x="538661" y="92093"/>
                  </a:lnTo>
                  <a:lnTo>
                    <a:pt x="588014" y="76799"/>
                  </a:lnTo>
                  <a:lnTo>
                    <a:pt x="638917" y="62766"/>
                  </a:lnTo>
                  <a:lnTo>
                    <a:pt x="691291" y="50034"/>
                  </a:lnTo>
                  <a:lnTo>
                    <a:pt x="745057" y="38645"/>
                  </a:lnTo>
                  <a:lnTo>
                    <a:pt x="800133" y="28640"/>
                  </a:lnTo>
                  <a:lnTo>
                    <a:pt x="856442" y="20061"/>
                  </a:lnTo>
                  <a:lnTo>
                    <a:pt x="913902" y="12949"/>
                  </a:lnTo>
                  <a:lnTo>
                    <a:pt x="972434" y="7346"/>
                  </a:lnTo>
                  <a:lnTo>
                    <a:pt x="1031959" y="3292"/>
                  </a:lnTo>
                  <a:lnTo>
                    <a:pt x="1092397" y="830"/>
                  </a:lnTo>
                  <a:lnTo>
                    <a:pt x="1153667" y="0"/>
                  </a:lnTo>
                  <a:lnTo>
                    <a:pt x="1214938" y="830"/>
                  </a:lnTo>
                  <a:lnTo>
                    <a:pt x="1275376" y="3292"/>
                  </a:lnTo>
                  <a:lnTo>
                    <a:pt x="1334901" y="7346"/>
                  </a:lnTo>
                  <a:lnTo>
                    <a:pt x="1393433" y="12949"/>
                  </a:lnTo>
                  <a:lnTo>
                    <a:pt x="1450893" y="20061"/>
                  </a:lnTo>
                  <a:lnTo>
                    <a:pt x="1507202" y="28640"/>
                  </a:lnTo>
                  <a:lnTo>
                    <a:pt x="1562278" y="38645"/>
                  </a:lnTo>
                  <a:lnTo>
                    <a:pt x="1616044" y="50034"/>
                  </a:lnTo>
                  <a:lnTo>
                    <a:pt x="1668418" y="62766"/>
                  </a:lnTo>
                  <a:lnTo>
                    <a:pt x="1719321" y="76799"/>
                  </a:lnTo>
                  <a:lnTo>
                    <a:pt x="1768674" y="92093"/>
                  </a:lnTo>
                  <a:lnTo>
                    <a:pt x="1816397" y="108606"/>
                  </a:lnTo>
                  <a:lnTo>
                    <a:pt x="1862409" y="126296"/>
                  </a:lnTo>
                  <a:lnTo>
                    <a:pt x="1906632" y="145123"/>
                  </a:lnTo>
                  <a:lnTo>
                    <a:pt x="1948985" y="165044"/>
                  </a:lnTo>
                  <a:lnTo>
                    <a:pt x="1989390" y="186019"/>
                  </a:lnTo>
                  <a:lnTo>
                    <a:pt x="2027765" y="208006"/>
                  </a:lnTo>
                  <a:lnTo>
                    <a:pt x="2064031" y="230963"/>
                  </a:lnTo>
                  <a:lnTo>
                    <a:pt x="2098110" y="254850"/>
                  </a:lnTo>
                  <a:lnTo>
                    <a:pt x="2129920" y="279625"/>
                  </a:lnTo>
                  <a:lnTo>
                    <a:pt x="2159382" y="305247"/>
                  </a:lnTo>
                  <a:lnTo>
                    <a:pt x="2210945" y="358865"/>
                  </a:lnTo>
                  <a:lnTo>
                    <a:pt x="2252159" y="415373"/>
                  </a:lnTo>
                  <a:lnTo>
                    <a:pt x="2282387" y="474441"/>
                  </a:lnTo>
                  <a:lnTo>
                    <a:pt x="2300992" y="535737"/>
                  </a:lnTo>
                  <a:lnTo>
                    <a:pt x="2307335" y="598931"/>
                  </a:lnTo>
                  <a:lnTo>
                    <a:pt x="2305736" y="630745"/>
                  </a:lnTo>
                  <a:lnTo>
                    <a:pt x="2293183" y="693032"/>
                  </a:lnTo>
                  <a:lnTo>
                    <a:pt x="2268686" y="753255"/>
                  </a:lnTo>
                  <a:lnTo>
                    <a:pt x="2232885" y="811084"/>
                  </a:lnTo>
                  <a:lnTo>
                    <a:pt x="2186417" y="866189"/>
                  </a:lnTo>
                  <a:lnTo>
                    <a:pt x="2129920" y="918238"/>
                  </a:lnTo>
                  <a:lnTo>
                    <a:pt x="2098110" y="943013"/>
                  </a:lnTo>
                  <a:lnTo>
                    <a:pt x="2064031" y="966900"/>
                  </a:lnTo>
                  <a:lnTo>
                    <a:pt x="2027765" y="989857"/>
                  </a:lnTo>
                  <a:lnTo>
                    <a:pt x="1989390" y="1011844"/>
                  </a:lnTo>
                  <a:lnTo>
                    <a:pt x="1948985" y="1032819"/>
                  </a:lnTo>
                  <a:lnTo>
                    <a:pt x="1906632" y="1052740"/>
                  </a:lnTo>
                  <a:lnTo>
                    <a:pt x="1862409" y="1071567"/>
                  </a:lnTo>
                  <a:lnTo>
                    <a:pt x="1816397" y="1089257"/>
                  </a:lnTo>
                  <a:lnTo>
                    <a:pt x="1768674" y="1105770"/>
                  </a:lnTo>
                  <a:lnTo>
                    <a:pt x="1719321" y="1121064"/>
                  </a:lnTo>
                  <a:lnTo>
                    <a:pt x="1668418" y="1135097"/>
                  </a:lnTo>
                  <a:lnTo>
                    <a:pt x="1616044" y="1147829"/>
                  </a:lnTo>
                  <a:lnTo>
                    <a:pt x="1562278" y="1159218"/>
                  </a:lnTo>
                  <a:lnTo>
                    <a:pt x="1507202" y="1169223"/>
                  </a:lnTo>
                  <a:lnTo>
                    <a:pt x="1450893" y="1177802"/>
                  </a:lnTo>
                  <a:lnTo>
                    <a:pt x="1393433" y="1184914"/>
                  </a:lnTo>
                  <a:lnTo>
                    <a:pt x="1334901" y="1190517"/>
                  </a:lnTo>
                  <a:lnTo>
                    <a:pt x="1275376" y="1194571"/>
                  </a:lnTo>
                  <a:lnTo>
                    <a:pt x="1214938" y="1197033"/>
                  </a:lnTo>
                  <a:lnTo>
                    <a:pt x="1153667" y="1197864"/>
                  </a:lnTo>
                  <a:lnTo>
                    <a:pt x="1092397" y="1197033"/>
                  </a:lnTo>
                  <a:lnTo>
                    <a:pt x="1031959" y="1194571"/>
                  </a:lnTo>
                  <a:lnTo>
                    <a:pt x="972434" y="1190517"/>
                  </a:lnTo>
                  <a:lnTo>
                    <a:pt x="913902" y="1184914"/>
                  </a:lnTo>
                  <a:lnTo>
                    <a:pt x="856442" y="1177802"/>
                  </a:lnTo>
                  <a:lnTo>
                    <a:pt x="800133" y="1169223"/>
                  </a:lnTo>
                  <a:lnTo>
                    <a:pt x="745057" y="1159218"/>
                  </a:lnTo>
                  <a:lnTo>
                    <a:pt x="691291" y="1147829"/>
                  </a:lnTo>
                  <a:lnTo>
                    <a:pt x="638917" y="1135097"/>
                  </a:lnTo>
                  <a:lnTo>
                    <a:pt x="588014" y="1121064"/>
                  </a:lnTo>
                  <a:lnTo>
                    <a:pt x="538661" y="1105770"/>
                  </a:lnTo>
                  <a:lnTo>
                    <a:pt x="490938" y="1089257"/>
                  </a:lnTo>
                  <a:lnTo>
                    <a:pt x="444926" y="1071567"/>
                  </a:lnTo>
                  <a:lnTo>
                    <a:pt x="400703" y="1052740"/>
                  </a:lnTo>
                  <a:lnTo>
                    <a:pt x="358350" y="1032819"/>
                  </a:lnTo>
                  <a:lnTo>
                    <a:pt x="317945" y="1011844"/>
                  </a:lnTo>
                  <a:lnTo>
                    <a:pt x="279570" y="989857"/>
                  </a:lnTo>
                  <a:lnTo>
                    <a:pt x="243304" y="966900"/>
                  </a:lnTo>
                  <a:lnTo>
                    <a:pt x="209225" y="943013"/>
                  </a:lnTo>
                  <a:lnTo>
                    <a:pt x="177415" y="918238"/>
                  </a:lnTo>
                  <a:lnTo>
                    <a:pt x="147953" y="892616"/>
                  </a:lnTo>
                  <a:lnTo>
                    <a:pt x="96390" y="838998"/>
                  </a:lnTo>
                  <a:lnTo>
                    <a:pt x="55176" y="782490"/>
                  </a:lnTo>
                  <a:lnTo>
                    <a:pt x="24948" y="723422"/>
                  </a:lnTo>
                  <a:lnTo>
                    <a:pt x="6343" y="662126"/>
                  </a:lnTo>
                  <a:lnTo>
                    <a:pt x="0" y="598931"/>
                  </a:lnTo>
                  <a:close/>
                </a:path>
              </a:pathLst>
            </a:custGeom>
            <a:ln w="19812">
              <a:solidFill>
                <a:srgbClr val="2E528F"/>
              </a:solidFill>
            </a:ln>
          </p:spPr>
          <p:txBody>
            <a:bodyPr wrap="square" lIns="0" tIns="0" rIns="0" bIns="0" rtlCol="0"/>
            <a:lstStyle/>
            <a:p>
              <a:endParaRPr b="1">
                <a:latin typeface="宋体" panose="02010600030101010101" pitchFamily="2" charset="-122"/>
              </a:endParaRPr>
            </a:p>
          </p:txBody>
        </p:sp>
        <p:sp>
          <p:nvSpPr>
            <p:cNvPr id="24" name="object 11"/>
            <p:cNvSpPr/>
            <p:nvPr/>
          </p:nvSpPr>
          <p:spPr>
            <a:xfrm>
              <a:off x="873" y="3525"/>
              <a:ext cx="2446" cy="1540"/>
            </a:xfrm>
            <a:custGeom>
              <a:avLst/>
              <a:gdLst/>
              <a:ahLst/>
              <a:cxnLst/>
              <a:rect l="l" t="t" r="r" b="b"/>
              <a:pathLst>
                <a:path w="2307590" h="1198245">
                  <a:moveTo>
                    <a:pt x="0" y="598931"/>
                  </a:moveTo>
                  <a:lnTo>
                    <a:pt x="6343" y="535737"/>
                  </a:lnTo>
                  <a:lnTo>
                    <a:pt x="24948" y="474441"/>
                  </a:lnTo>
                  <a:lnTo>
                    <a:pt x="55176" y="415373"/>
                  </a:lnTo>
                  <a:lnTo>
                    <a:pt x="96390" y="358865"/>
                  </a:lnTo>
                  <a:lnTo>
                    <a:pt x="147953" y="305247"/>
                  </a:lnTo>
                  <a:lnTo>
                    <a:pt x="177415" y="279625"/>
                  </a:lnTo>
                  <a:lnTo>
                    <a:pt x="209225" y="254850"/>
                  </a:lnTo>
                  <a:lnTo>
                    <a:pt x="243304" y="230963"/>
                  </a:lnTo>
                  <a:lnTo>
                    <a:pt x="279570" y="208006"/>
                  </a:lnTo>
                  <a:lnTo>
                    <a:pt x="317945" y="186019"/>
                  </a:lnTo>
                  <a:lnTo>
                    <a:pt x="358350" y="165044"/>
                  </a:lnTo>
                  <a:lnTo>
                    <a:pt x="400703" y="145123"/>
                  </a:lnTo>
                  <a:lnTo>
                    <a:pt x="444926" y="126296"/>
                  </a:lnTo>
                  <a:lnTo>
                    <a:pt x="490938" y="108606"/>
                  </a:lnTo>
                  <a:lnTo>
                    <a:pt x="538661" y="92093"/>
                  </a:lnTo>
                  <a:lnTo>
                    <a:pt x="588014" y="76799"/>
                  </a:lnTo>
                  <a:lnTo>
                    <a:pt x="638917" y="62766"/>
                  </a:lnTo>
                  <a:lnTo>
                    <a:pt x="691291" y="50034"/>
                  </a:lnTo>
                  <a:lnTo>
                    <a:pt x="745057" y="38645"/>
                  </a:lnTo>
                  <a:lnTo>
                    <a:pt x="800133" y="28640"/>
                  </a:lnTo>
                  <a:lnTo>
                    <a:pt x="856442" y="20061"/>
                  </a:lnTo>
                  <a:lnTo>
                    <a:pt x="913902" y="12949"/>
                  </a:lnTo>
                  <a:lnTo>
                    <a:pt x="972434" y="7346"/>
                  </a:lnTo>
                  <a:lnTo>
                    <a:pt x="1031959" y="3292"/>
                  </a:lnTo>
                  <a:lnTo>
                    <a:pt x="1092397" y="830"/>
                  </a:lnTo>
                  <a:lnTo>
                    <a:pt x="1153667" y="0"/>
                  </a:lnTo>
                  <a:lnTo>
                    <a:pt x="1214938" y="830"/>
                  </a:lnTo>
                  <a:lnTo>
                    <a:pt x="1275376" y="3292"/>
                  </a:lnTo>
                  <a:lnTo>
                    <a:pt x="1334901" y="7346"/>
                  </a:lnTo>
                  <a:lnTo>
                    <a:pt x="1393433" y="12949"/>
                  </a:lnTo>
                  <a:lnTo>
                    <a:pt x="1450893" y="20061"/>
                  </a:lnTo>
                  <a:lnTo>
                    <a:pt x="1507202" y="28640"/>
                  </a:lnTo>
                  <a:lnTo>
                    <a:pt x="1562278" y="38645"/>
                  </a:lnTo>
                  <a:lnTo>
                    <a:pt x="1616044" y="50034"/>
                  </a:lnTo>
                  <a:lnTo>
                    <a:pt x="1668418" y="62766"/>
                  </a:lnTo>
                  <a:lnTo>
                    <a:pt x="1719321" y="76799"/>
                  </a:lnTo>
                  <a:lnTo>
                    <a:pt x="1768674" y="92093"/>
                  </a:lnTo>
                  <a:lnTo>
                    <a:pt x="1816397" y="108606"/>
                  </a:lnTo>
                  <a:lnTo>
                    <a:pt x="1862409" y="126296"/>
                  </a:lnTo>
                  <a:lnTo>
                    <a:pt x="1906632" y="145123"/>
                  </a:lnTo>
                  <a:lnTo>
                    <a:pt x="1948985" y="165044"/>
                  </a:lnTo>
                  <a:lnTo>
                    <a:pt x="1989390" y="186019"/>
                  </a:lnTo>
                  <a:lnTo>
                    <a:pt x="2027765" y="208006"/>
                  </a:lnTo>
                  <a:lnTo>
                    <a:pt x="2064031" y="230963"/>
                  </a:lnTo>
                  <a:lnTo>
                    <a:pt x="2098110" y="254850"/>
                  </a:lnTo>
                  <a:lnTo>
                    <a:pt x="2129920" y="279625"/>
                  </a:lnTo>
                  <a:lnTo>
                    <a:pt x="2159382" y="305247"/>
                  </a:lnTo>
                  <a:lnTo>
                    <a:pt x="2210945" y="358865"/>
                  </a:lnTo>
                  <a:lnTo>
                    <a:pt x="2252159" y="415373"/>
                  </a:lnTo>
                  <a:lnTo>
                    <a:pt x="2282387" y="474441"/>
                  </a:lnTo>
                  <a:lnTo>
                    <a:pt x="2300992" y="535737"/>
                  </a:lnTo>
                  <a:lnTo>
                    <a:pt x="2307335" y="598931"/>
                  </a:lnTo>
                  <a:lnTo>
                    <a:pt x="2305736" y="630745"/>
                  </a:lnTo>
                  <a:lnTo>
                    <a:pt x="2293183" y="693032"/>
                  </a:lnTo>
                  <a:lnTo>
                    <a:pt x="2268686" y="753255"/>
                  </a:lnTo>
                  <a:lnTo>
                    <a:pt x="2232885" y="811084"/>
                  </a:lnTo>
                  <a:lnTo>
                    <a:pt x="2186417" y="866189"/>
                  </a:lnTo>
                  <a:lnTo>
                    <a:pt x="2129920" y="918238"/>
                  </a:lnTo>
                  <a:lnTo>
                    <a:pt x="2098110" y="943013"/>
                  </a:lnTo>
                  <a:lnTo>
                    <a:pt x="2064031" y="966900"/>
                  </a:lnTo>
                  <a:lnTo>
                    <a:pt x="2027765" y="989857"/>
                  </a:lnTo>
                  <a:lnTo>
                    <a:pt x="1989390" y="1011844"/>
                  </a:lnTo>
                  <a:lnTo>
                    <a:pt x="1948985" y="1032819"/>
                  </a:lnTo>
                  <a:lnTo>
                    <a:pt x="1906632" y="1052740"/>
                  </a:lnTo>
                  <a:lnTo>
                    <a:pt x="1862409" y="1071567"/>
                  </a:lnTo>
                  <a:lnTo>
                    <a:pt x="1816397" y="1089257"/>
                  </a:lnTo>
                  <a:lnTo>
                    <a:pt x="1768674" y="1105770"/>
                  </a:lnTo>
                  <a:lnTo>
                    <a:pt x="1719321" y="1121064"/>
                  </a:lnTo>
                  <a:lnTo>
                    <a:pt x="1668418" y="1135097"/>
                  </a:lnTo>
                  <a:lnTo>
                    <a:pt x="1616044" y="1147829"/>
                  </a:lnTo>
                  <a:lnTo>
                    <a:pt x="1562278" y="1159218"/>
                  </a:lnTo>
                  <a:lnTo>
                    <a:pt x="1507202" y="1169223"/>
                  </a:lnTo>
                  <a:lnTo>
                    <a:pt x="1450893" y="1177802"/>
                  </a:lnTo>
                  <a:lnTo>
                    <a:pt x="1393433" y="1184914"/>
                  </a:lnTo>
                  <a:lnTo>
                    <a:pt x="1334901" y="1190517"/>
                  </a:lnTo>
                  <a:lnTo>
                    <a:pt x="1275376" y="1194571"/>
                  </a:lnTo>
                  <a:lnTo>
                    <a:pt x="1214938" y="1197033"/>
                  </a:lnTo>
                  <a:lnTo>
                    <a:pt x="1153667" y="1197864"/>
                  </a:lnTo>
                  <a:lnTo>
                    <a:pt x="1092397" y="1197033"/>
                  </a:lnTo>
                  <a:lnTo>
                    <a:pt x="1031959" y="1194571"/>
                  </a:lnTo>
                  <a:lnTo>
                    <a:pt x="972434" y="1190517"/>
                  </a:lnTo>
                  <a:lnTo>
                    <a:pt x="913902" y="1184914"/>
                  </a:lnTo>
                  <a:lnTo>
                    <a:pt x="856442" y="1177802"/>
                  </a:lnTo>
                  <a:lnTo>
                    <a:pt x="800133" y="1169223"/>
                  </a:lnTo>
                  <a:lnTo>
                    <a:pt x="745057" y="1159218"/>
                  </a:lnTo>
                  <a:lnTo>
                    <a:pt x="691291" y="1147829"/>
                  </a:lnTo>
                  <a:lnTo>
                    <a:pt x="638917" y="1135097"/>
                  </a:lnTo>
                  <a:lnTo>
                    <a:pt x="588014" y="1121064"/>
                  </a:lnTo>
                  <a:lnTo>
                    <a:pt x="538661" y="1105770"/>
                  </a:lnTo>
                  <a:lnTo>
                    <a:pt x="490938" y="1089257"/>
                  </a:lnTo>
                  <a:lnTo>
                    <a:pt x="444926" y="1071567"/>
                  </a:lnTo>
                  <a:lnTo>
                    <a:pt x="400703" y="1052740"/>
                  </a:lnTo>
                  <a:lnTo>
                    <a:pt x="358350" y="1032819"/>
                  </a:lnTo>
                  <a:lnTo>
                    <a:pt x="317945" y="1011844"/>
                  </a:lnTo>
                  <a:lnTo>
                    <a:pt x="279570" y="989857"/>
                  </a:lnTo>
                  <a:lnTo>
                    <a:pt x="243304" y="966900"/>
                  </a:lnTo>
                  <a:lnTo>
                    <a:pt x="209225" y="943013"/>
                  </a:lnTo>
                  <a:lnTo>
                    <a:pt x="177415" y="918238"/>
                  </a:lnTo>
                  <a:lnTo>
                    <a:pt x="147953" y="892616"/>
                  </a:lnTo>
                  <a:lnTo>
                    <a:pt x="96390" y="838998"/>
                  </a:lnTo>
                  <a:lnTo>
                    <a:pt x="55176" y="782490"/>
                  </a:lnTo>
                  <a:lnTo>
                    <a:pt x="24948" y="723422"/>
                  </a:lnTo>
                  <a:lnTo>
                    <a:pt x="6343" y="662126"/>
                  </a:lnTo>
                  <a:lnTo>
                    <a:pt x="0" y="598931"/>
                  </a:lnTo>
                  <a:close/>
                </a:path>
              </a:pathLst>
            </a:custGeom>
            <a:ln w="19812">
              <a:solidFill>
                <a:srgbClr val="2E528F"/>
              </a:solidFill>
            </a:ln>
          </p:spPr>
          <p:txBody>
            <a:bodyPr wrap="square" lIns="0" tIns="0" rIns="0" bIns="0" rtlCol="0"/>
            <a:lstStyle/>
            <a:p>
              <a:endParaRPr b="1">
                <a:latin typeface="宋体" panose="02010600030101010101" pitchFamily="2" charset="-122"/>
              </a:endParaRPr>
            </a:p>
          </p:txBody>
        </p:sp>
        <p:sp>
          <p:nvSpPr>
            <p:cNvPr id="25" name="object 11"/>
            <p:cNvSpPr/>
            <p:nvPr/>
          </p:nvSpPr>
          <p:spPr>
            <a:xfrm>
              <a:off x="873" y="5622"/>
              <a:ext cx="2446" cy="1540"/>
            </a:xfrm>
            <a:custGeom>
              <a:avLst/>
              <a:gdLst/>
              <a:ahLst/>
              <a:cxnLst/>
              <a:rect l="l" t="t" r="r" b="b"/>
              <a:pathLst>
                <a:path w="2307590" h="1198245">
                  <a:moveTo>
                    <a:pt x="0" y="598931"/>
                  </a:moveTo>
                  <a:lnTo>
                    <a:pt x="6343" y="535737"/>
                  </a:lnTo>
                  <a:lnTo>
                    <a:pt x="24948" y="474441"/>
                  </a:lnTo>
                  <a:lnTo>
                    <a:pt x="55176" y="415373"/>
                  </a:lnTo>
                  <a:lnTo>
                    <a:pt x="96390" y="358865"/>
                  </a:lnTo>
                  <a:lnTo>
                    <a:pt x="147953" y="305247"/>
                  </a:lnTo>
                  <a:lnTo>
                    <a:pt x="177415" y="279625"/>
                  </a:lnTo>
                  <a:lnTo>
                    <a:pt x="209225" y="254850"/>
                  </a:lnTo>
                  <a:lnTo>
                    <a:pt x="243304" y="230963"/>
                  </a:lnTo>
                  <a:lnTo>
                    <a:pt x="279570" y="208006"/>
                  </a:lnTo>
                  <a:lnTo>
                    <a:pt x="317945" y="186019"/>
                  </a:lnTo>
                  <a:lnTo>
                    <a:pt x="358350" y="165044"/>
                  </a:lnTo>
                  <a:lnTo>
                    <a:pt x="400703" y="145123"/>
                  </a:lnTo>
                  <a:lnTo>
                    <a:pt x="444926" y="126296"/>
                  </a:lnTo>
                  <a:lnTo>
                    <a:pt x="490938" y="108606"/>
                  </a:lnTo>
                  <a:lnTo>
                    <a:pt x="538661" y="92093"/>
                  </a:lnTo>
                  <a:lnTo>
                    <a:pt x="588014" y="76799"/>
                  </a:lnTo>
                  <a:lnTo>
                    <a:pt x="638917" y="62766"/>
                  </a:lnTo>
                  <a:lnTo>
                    <a:pt x="691291" y="50034"/>
                  </a:lnTo>
                  <a:lnTo>
                    <a:pt x="745057" y="38645"/>
                  </a:lnTo>
                  <a:lnTo>
                    <a:pt x="800133" y="28640"/>
                  </a:lnTo>
                  <a:lnTo>
                    <a:pt x="856442" y="20061"/>
                  </a:lnTo>
                  <a:lnTo>
                    <a:pt x="913902" y="12949"/>
                  </a:lnTo>
                  <a:lnTo>
                    <a:pt x="972434" y="7346"/>
                  </a:lnTo>
                  <a:lnTo>
                    <a:pt x="1031959" y="3292"/>
                  </a:lnTo>
                  <a:lnTo>
                    <a:pt x="1092397" y="830"/>
                  </a:lnTo>
                  <a:lnTo>
                    <a:pt x="1153667" y="0"/>
                  </a:lnTo>
                  <a:lnTo>
                    <a:pt x="1214938" y="830"/>
                  </a:lnTo>
                  <a:lnTo>
                    <a:pt x="1275376" y="3292"/>
                  </a:lnTo>
                  <a:lnTo>
                    <a:pt x="1334901" y="7346"/>
                  </a:lnTo>
                  <a:lnTo>
                    <a:pt x="1393433" y="12949"/>
                  </a:lnTo>
                  <a:lnTo>
                    <a:pt x="1450893" y="20061"/>
                  </a:lnTo>
                  <a:lnTo>
                    <a:pt x="1507202" y="28640"/>
                  </a:lnTo>
                  <a:lnTo>
                    <a:pt x="1562278" y="38645"/>
                  </a:lnTo>
                  <a:lnTo>
                    <a:pt x="1616044" y="50034"/>
                  </a:lnTo>
                  <a:lnTo>
                    <a:pt x="1668418" y="62766"/>
                  </a:lnTo>
                  <a:lnTo>
                    <a:pt x="1719321" y="76799"/>
                  </a:lnTo>
                  <a:lnTo>
                    <a:pt x="1768674" y="92093"/>
                  </a:lnTo>
                  <a:lnTo>
                    <a:pt x="1816397" y="108606"/>
                  </a:lnTo>
                  <a:lnTo>
                    <a:pt x="1862409" y="126296"/>
                  </a:lnTo>
                  <a:lnTo>
                    <a:pt x="1906632" y="145123"/>
                  </a:lnTo>
                  <a:lnTo>
                    <a:pt x="1948985" y="165044"/>
                  </a:lnTo>
                  <a:lnTo>
                    <a:pt x="1989390" y="186019"/>
                  </a:lnTo>
                  <a:lnTo>
                    <a:pt x="2027765" y="208006"/>
                  </a:lnTo>
                  <a:lnTo>
                    <a:pt x="2064031" y="230963"/>
                  </a:lnTo>
                  <a:lnTo>
                    <a:pt x="2098110" y="254850"/>
                  </a:lnTo>
                  <a:lnTo>
                    <a:pt x="2129920" y="279625"/>
                  </a:lnTo>
                  <a:lnTo>
                    <a:pt x="2159382" y="305247"/>
                  </a:lnTo>
                  <a:lnTo>
                    <a:pt x="2210945" y="358865"/>
                  </a:lnTo>
                  <a:lnTo>
                    <a:pt x="2252159" y="415373"/>
                  </a:lnTo>
                  <a:lnTo>
                    <a:pt x="2282387" y="474441"/>
                  </a:lnTo>
                  <a:lnTo>
                    <a:pt x="2300992" y="535737"/>
                  </a:lnTo>
                  <a:lnTo>
                    <a:pt x="2307335" y="598931"/>
                  </a:lnTo>
                  <a:lnTo>
                    <a:pt x="2305736" y="630745"/>
                  </a:lnTo>
                  <a:lnTo>
                    <a:pt x="2293183" y="693032"/>
                  </a:lnTo>
                  <a:lnTo>
                    <a:pt x="2268686" y="753255"/>
                  </a:lnTo>
                  <a:lnTo>
                    <a:pt x="2232885" y="811084"/>
                  </a:lnTo>
                  <a:lnTo>
                    <a:pt x="2186417" y="866189"/>
                  </a:lnTo>
                  <a:lnTo>
                    <a:pt x="2129920" y="918238"/>
                  </a:lnTo>
                  <a:lnTo>
                    <a:pt x="2098110" y="943013"/>
                  </a:lnTo>
                  <a:lnTo>
                    <a:pt x="2064031" y="966900"/>
                  </a:lnTo>
                  <a:lnTo>
                    <a:pt x="2027765" y="989857"/>
                  </a:lnTo>
                  <a:lnTo>
                    <a:pt x="1989390" y="1011844"/>
                  </a:lnTo>
                  <a:lnTo>
                    <a:pt x="1948985" y="1032819"/>
                  </a:lnTo>
                  <a:lnTo>
                    <a:pt x="1906632" y="1052740"/>
                  </a:lnTo>
                  <a:lnTo>
                    <a:pt x="1862409" y="1071567"/>
                  </a:lnTo>
                  <a:lnTo>
                    <a:pt x="1816397" y="1089257"/>
                  </a:lnTo>
                  <a:lnTo>
                    <a:pt x="1768674" y="1105770"/>
                  </a:lnTo>
                  <a:lnTo>
                    <a:pt x="1719321" y="1121064"/>
                  </a:lnTo>
                  <a:lnTo>
                    <a:pt x="1668418" y="1135097"/>
                  </a:lnTo>
                  <a:lnTo>
                    <a:pt x="1616044" y="1147829"/>
                  </a:lnTo>
                  <a:lnTo>
                    <a:pt x="1562278" y="1159218"/>
                  </a:lnTo>
                  <a:lnTo>
                    <a:pt x="1507202" y="1169223"/>
                  </a:lnTo>
                  <a:lnTo>
                    <a:pt x="1450893" y="1177802"/>
                  </a:lnTo>
                  <a:lnTo>
                    <a:pt x="1393433" y="1184914"/>
                  </a:lnTo>
                  <a:lnTo>
                    <a:pt x="1334901" y="1190517"/>
                  </a:lnTo>
                  <a:lnTo>
                    <a:pt x="1275376" y="1194571"/>
                  </a:lnTo>
                  <a:lnTo>
                    <a:pt x="1214938" y="1197033"/>
                  </a:lnTo>
                  <a:lnTo>
                    <a:pt x="1153667" y="1197864"/>
                  </a:lnTo>
                  <a:lnTo>
                    <a:pt x="1092397" y="1197033"/>
                  </a:lnTo>
                  <a:lnTo>
                    <a:pt x="1031959" y="1194571"/>
                  </a:lnTo>
                  <a:lnTo>
                    <a:pt x="972434" y="1190517"/>
                  </a:lnTo>
                  <a:lnTo>
                    <a:pt x="913902" y="1184914"/>
                  </a:lnTo>
                  <a:lnTo>
                    <a:pt x="856442" y="1177802"/>
                  </a:lnTo>
                  <a:lnTo>
                    <a:pt x="800133" y="1169223"/>
                  </a:lnTo>
                  <a:lnTo>
                    <a:pt x="745057" y="1159218"/>
                  </a:lnTo>
                  <a:lnTo>
                    <a:pt x="691291" y="1147829"/>
                  </a:lnTo>
                  <a:lnTo>
                    <a:pt x="638917" y="1135097"/>
                  </a:lnTo>
                  <a:lnTo>
                    <a:pt x="588014" y="1121064"/>
                  </a:lnTo>
                  <a:lnTo>
                    <a:pt x="538661" y="1105770"/>
                  </a:lnTo>
                  <a:lnTo>
                    <a:pt x="490938" y="1089257"/>
                  </a:lnTo>
                  <a:lnTo>
                    <a:pt x="444926" y="1071567"/>
                  </a:lnTo>
                  <a:lnTo>
                    <a:pt x="400703" y="1052740"/>
                  </a:lnTo>
                  <a:lnTo>
                    <a:pt x="358350" y="1032819"/>
                  </a:lnTo>
                  <a:lnTo>
                    <a:pt x="317945" y="1011844"/>
                  </a:lnTo>
                  <a:lnTo>
                    <a:pt x="279570" y="989857"/>
                  </a:lnTo>
                  <a:lnTo>
                    <a:pt x="243304" y="966900"/>
                  </a:lnTo>
                  <a:lnTo>
                    <a:pt x="209225" y="943013"/>
                  </a:lnTo>
                  <a:lnTo>
                    <a:pt x="177415" y="918238"/>
                  </a:lnTo>
                  <a:lnTo>
                    <a:pt x="147953" y="892616"/>
                  </a:lnTo>
                  <a:lnTo>
                    <a:pt x="96390" y="838998"/>
                  </a:lnTo>
                  <a:lnTo>
                    <a:pt x="55176" y="782490"/>
                  </a:lnTo>
                  <a:lnTo>
                    <a:pt x="24948" y="723422"/>
                  </a:lnTo>
                  <a:lnTo>
                    <a:pt x="6343" y="662126"/>
                  </a:lnTo>
                  <a:lnTo>
                    <a:pt x="0" y="598931"/>
                  </a:lnTo>
                  <a:close/>
                </a:path>
              </a:pathLst>
            </a:custGeom>
            <a:ln w="19812">
              <a:solidFill>
                <a:srgbClr val="2E528F"/>
              </a:solidFill>
            </a:ln>
          </p:spPr>
          <p:txBody>
            <a:bodyPr wrap="square" lIns="0" tIns="0" rIns="0" bIns="0" rtlCol="0"/>
            <a:lstStyle/>
            <a:p>
              <a:endParaRPr b="1">
                <a:latin typeface="宋体" panose="02010600030101010101" pitchFamily="2" charset="-122"/>
              </a:endParaRPr>
            </a:p>
          </p:txBody>
        </p:sp>
        <p:sp>
          <p:nvSpPr>
            <p:cNvPr id="26" name="object 11"/>
            <p:cNvSpPr/>
            <p:nvPr/>
          </p:nvSpPr>
          <p:spPr>
            <a:xfrm>
              <a:off x="873" y="7720"/>
              <a:ext cx="2446" cy="1540"/>
            </a:xfrm>
            <a:custGeom>
              <a:avLst/>
              <a:gdLst/>
              <a:ahLst/>
              <a:cxnLst/>
              <a:rect l="l" t="t" r="r" b="b"/>
              <a:pathLst>
                <a:path w="2307590" h="1198245">
                  <a:moveTo>
                    <a:pt x="0" y="598931"/>
                  </a:moveTo>
                  <a:lnTo>
                    <a:pt x="6343" y="535737"/>
                  </a:lnTo>
                  <a:lnTo>
                    <a:pt x="24948" y="474441"/>
                  </a:lnTo>
                  <a:lnTo>
                    <a:pt x="55176" y="415373"/>
                  </a:lnTo>
                  <a:lnTo>
                    <a:pt x="96390" y="358865"/>
                  </a:lnTo>
                  <a:lnTo>
                    <a:pt x="147953" y="305247"/>
                  </a:lnTo>
                  <a:lnTo>
                    <a:pt x="177415" y="279625"/>
                  </a:lnTo>
                  <a:lnTo>
                    <a:pt x="209225" y="254850"/>
                  </a:lnTo>
                  <a:lnTo>
                    <a:pt x="243304" y="230963"/>
                  </a:lnTo>
                  <a:lnTo>
                    <a:pt x="279570" y="208006"/>
                  </a:lnTo>
                  <a:lnTo>
                    <a:pt x="317945" y="186019"/>
                  </a:lnTo>
                  <a:lnTo>
                    <a:pt x="358350" y="165044"/>
                  </a:lnTo>
                  <a:lnTo>
                    <a:pt x="400703" y="145123"/>
                  </a:lnTo>
                  <a:lnTo>
                    <a:pt x="444926" y="126296"/>
                  </a:lnTo>
                  <a:lnTo>
                    <a:pt x="490938" y="108606"/>
                  </a:lnTo>
                  <a:lnTo>
                    <a:pt x="538661" y="92093"/>
                  </a:lnTo>
                  <a:lnTo>
                    <a:pt x="588014" y="76799"/>
                  </a:lnTo>
                  <a:lnTo>
                    <a:pt x="638917" y="62766"/>
                  </a:lnTo>
                  <a:lnTo>
                    <a:pt x="691291" y="50034"/>
                  </a:lnTo>
                  <a:lnTo>
                    <a:pt x="745057" y="38645"/>
                  </a:lnTo>
                  <a:lnTo>
                    <a:pt x="800133" y="28640"/>
                  </a:lnTo>
                  <a:lnTo>
                    <a:pt x="856442" y="20061"/>
                  </a:lnTo>
                  <a:lnTo>
                    <a:pt x="913902" y="12949"/>
                  </a:lnTo>
                  <a:lnTo>
                    <a:pt x="972434" y="7346"/>
                  </a:lnTo>
                  <a:lnTo>
                    <a:pt x="1031959" y="3292"/>
                  </a:lnTo>
                  <a:lnTo>
                    <a:pt x="1092397" y="830"/>
                  </a:lnTo>
                  <a:lnTo>
                    <a:pt x="1153667" y="0"/>
                  </a:lnTo>
                  <a:lnTo>
                    <a:pt x="1214938" y="830"/>
                  </a:lnTo>
                  <a:lnTo>
                    <a:pt x="1275376" y="3292"/>
                  </a:lnTo>
                  <a:lnTo>
                    <a:pt x="1334901" y="7346"/>
                  </a:lnTo>
                  <a:lnTo>
                    <a:pt x="1393433" y="12949"/>
                  </a:lnTo>
                  <a:lnTo>
                    <a:pt x="1450893" y="20061"/>
                  </a:lnTo>
                  <a:lnTo>
                    <a:pt x="1507202" y="28640"/>
                  </a:lnTo>
                  <a:lnTo>
                    <a:pt x="1562278" y="38645"/>
                  </a:lnTo>
                  <a:lnTo>
                    <a:pt x="1616044" y="50034"/>
                  </a:lnTo>
                  <a:lnTo>
                    <a:pt x="1668418" y="62766"/>
                  </a:lnTo>
                  <a:lnTo>
                    <a:pt x="1719321" y="76799"/>
                  </a:lnTo>
                  <a:lnTo>
                    <a:pt x="1768674" y="92093"/>
                  </a:lnTo>
                  <a:lnTo>
                    <a:pt x="1816397" y="108606"/>
                  </a:lnTo>
                  <a:lnTo>
                    <a:pt x="1862409" y="126296"/>
                  </a:lnTo>
                  <a:lnTo>
                    <a:pt x="1906632" y="145123"/>
                  </a:lnTo>
                  <a:lnTo>
                    <a:pt x="1948985" y="165044"/>
                  </a:lnTo>
                  <a:lnTo>
                    <a:pt x="1989390" y="186019"/>
                  </a:lnTo>
                  <a:lnTo>
                    <a:pt x="2027765" y="208006"/>
                  </a:lnTo>
                  <a:lnTo>
                    <a:pt x="2064031" y="230963"/>
                  </a:lnTo>
                  <a:lnTo>
                    <a:pt x="2098110" y="254850"/>
                  </a:lnTo>
                  <a:lnTo>
                    <a:pt x="2129920" y="279625"/>
                  </a:lnTo>
                  <a:lnTo>
                    <a:pt x="2159382" y="305247"/>
                  </a:lnTo>
                  <a:lnTo>
                    <a:pt x="2210945" y="358865"/>
                  </a:lnTo>
                  <a:lnTo>
                    <a:pt x="2252159" y="415373"/>
                  </a:lnTo>
                  <a:lnTo>
                    <a:pt x="2282387" y="474441"/>
                  </a:lnTo>
                  <a:lnTo>
                    <a:pt x="2300992" y="535737"/>
                  </a:lnTo>
                  <a:lnTo>
                    <a:pt x="2307335" y="598931"/>
                  </a:lnTo>
                  <a:lnTo>
                    <a:pt x="2305736" y="630745"/>
                  </a:lnTo>
                  <a:lnTo>
                    <a:pt x="2293183" y="693032"/>
                  </a:lnTo>
                  <a:lnTo>
                    <a:pt x="2268686" y="753255"/>
                  </a:lnTo>
                  <a:lnTo>
                    <a:pt x="2232885" y="811084"/>
                  </a:lnTo>
                  <a:lnTo>
                    <a:pt x="2186417" y="866189"/>
                  </a:lnTo>
                  <a:lnTo>
                    <a:pt x="2129920" y="918238"/>
                  </a:lnTo>
                  <a:lnTo>
                    <a:pt x="2098110" y="943013"/>
                  </a:lnTo>
                  <a:lnTo>
                    <a:pt x="2064031" y="966900"/>
                  </a:lnTo>
                  <a:lnTo>
                    <a:pt x="2027765" y="989857"/>
                  </a:lnTo>
                  <a:lnTo>
                    <a:pt x="1989390" y="1011844"/>
                  </a:lnTo>
                  <a:lnTo>
                    <a:pt x="1948985" y="1032819"/>
                  </a:lnTo>
                  <a:lnTo>
                    <a:pt x="1906632" y="1052740"/>
                  </a:lnTo>
                  <a:lnTo>
                    <a:pt x="1862409" y="1071567"/>
                  </a:lnTo>
                  <a:lnTo>
                    <a:pt x="1816397" y="1089257"/>
                  </a:lnTo>
                  <a:lnTo>
                    <a:pt x="1768674" y="1105770"/>
                  </a:lnTo>
                  <a:lnTo>
                    <a:pt x="1719321" y="1121064"/>
                  </a:lnTo>
                  <a:lnTo>
                    <a:pt x="1668418" y="1135097"/>
                  </a:lnTo>
                  <a:lnTo>
                    <a:pt x="1616044" y="1147829"/>
                  </a:lnTo>
                  <a:lnTo>
                    <a:pt x="1562278" y="1159218"/>
                  </a:lnTo>
                  <a:lnTo>
                    <a:pt x="1507202" y="1169223"/>
                  </a:lnTo>
                  <a:lnTo>
                    <a:pt x="1450893" y="1177802"/>
                  </a:lnTo>
                  <a:lnTo>
                    <a:pt x="1393433" y="1184914"/>
                  </a:lnTo>
                  <a:lnTo>
                    <a:pt x="1334901" y="1190517"/>
                  </a:lnTo>
                  <a:lnTo>
                    <a:pt x="1275376" y="1194571"/>
                  </a:lnTo>
                  <a:lnTo>
                    <a:pt x="1214938" y="1197033"/>
                  </a:lnTo>
                  <a:lnTo>
                    <a:pt x="1153667" y="1197864"/>
                  </a:lnTo>
                  <a:lnTo>
                    <a:pt x="1092397" y="1197033"/>
                  </a:lnTo>
                  <a:lnTo>
                    <a:pt x="1031959" y="1194571"/>
                  </a:lnTo>
                  <a:lnTo>
                    <a:pt x="972434" y="1190517"/>
                  </a:lnTo>
                  <a:lnTo>
                    <a:pt x="913902" y="1184914"/>
                  </a:lnTo>
                  <a:lnTo>
                    <a:pt x="856442" y="1177802"/>
                  </a:lnTo>
                  <a:lnTo>
                    <a:pt x="800133" y="1169223"/>
                  </a:lnTo>
                  <a:lnTo>
                    <a:pt x="745057" y="1159218"/>
                  </a:lnTo>
                  <a:lnTo>
                    <a:pt x="691291" y="1147829"/>
                  </a:lnTo>
                  <a:lnTo>
                    <a:pt x="638917" y="1135097"/>
                  </a:lnTo>
                  <a:lnTo>
                    <a:pt x="588014" y="1121064"/>
                  </a:lnTo>
                  <a:lnTo>
                    <a:pt x="538661" y="1105770"/>
                  </a:lnTo>
                  <a:lnTo>
                    <a:pt x="490938" y="1089257"/>
                  </a:lnTo>
                  <a:lnTo>
                    <a:pt x="444926" y="1071567"/>
                  </a:lnTo>
                  <a:lnTo>
                    <a:pt x="400703" y="1052740"/>
                  </a:lnTo>
                  <a:lnTo>
                    <a:pt x="358350" y="1032819"/>
                  </a:lnTo>
                  <a:lnTo>
                    <a:pt x="317945" y="1011844"/>
                  </a:lnTo>
                  <a:lnTo>
                    <a:pt x="279570" y="989857"/>
                  </a:lnTo>
                  <a:lnTo>
                    <a:pt x="243304" y="966900"/>
                  </a:lnTo>
                  <a:lnTo>
                    <a:pt x="209225" y="943013"/>
                  </a:lnTo>
                  <a:lnTo>
                    <a:pt x="177415" y="918238"/>
                  </a:lnTo>
                  <a:lnTo>
                    <a:pt x="147953" y="892616"/>
                  </a:lnTo>
                  <a:lnTo>
                    <a:pt x="96390" y="838998"/>
                  </a:lnTo>
                  <a:lnTo>
                    <a:pt x="55176" y="782490"/>
                  </a:lnTo>
                  <a:lnTo>
                    <a:pt x="24948" y="723422"/>
                  </a:lnTo>
                  <a:lnTo>
                    <a:pt x="6343" y="662126"/>
                  </a:lnTo>
                  <a:lnTo>
                    <a:pt x="0" y="598931"/>
                  </a:lnTo>
                  <a:close/>
                </a:path>
              </a:pathLst>
            </a:custGeom>
            <a:ln w="19812">
              <a:solidFill>
                <a:srgbClr val="2E528F"/>
              </a:solidFill>
            </a:ln>
          </p:spPr>
          <p:txBody>
            <a:bodyPr wrap="square" lIns="0" tIns="0" rIns="0" bIns="0" rtlCol="0"/>
            <a:lstStyle/>
            <a:p>
              <a:endParaRPr b="1">
                <a:latin typeface="宋体" panose="02010600030101010101" pitchFamily="2" charset="-122"/>
              </a:endParaRPr>
            </a:p>
          </p:txBody>
        </p:sp>
        <p:sp>
          <p:nvSpPr>
            <p:cNvPr id="27" name="object 11"/>
            <p:cNvSpPr/>
            <p:nvPr/>
          </p:nvSpPr>
          <p:spPr>
            <a:xfrm>
              <a:off x="10898" y="4544"/>
              <a:ext cx="2446" cy="1540"/>
            </a:xfrm>
            <a:custGeom>
              <a:avLst/>
              <a:gdLst/>
              <a:ahLst/>
              <a:cxnLst/>
              <a:rect l="l" t="t" r="r" b="b"/>
              <a:pathLst>
                <a:path w="2307590" h="1198245">
                  <a:moveTo>
                    <a:pt x="0" y="598931"/>
                  </a:moveTo>
                  <a:lnTo>
                    <a:pt x="6343" y="535737"/>
                  </a:lnTo>
                  <a:lnTo>
                    <a:pt x="24948" y="474441"/>
                  </a:lnTo>
                  <a:lnTo>
                    <a:pt x="55176" y="415373"/>
                  </a:lnTo>
                  <a:lnTo>
                    <a:pt x="96390" y="358865"/>
                  </a:lnTo>
                  <a:lnTo>
                    <a:pt x="147953" y="305247"/>
                  </a:lnTo>
                  <a:lnTo>
                    <a:pt x="177415" y="279625"/>
                  </a:lnTo>
                  <a:lnTo>
                    <a:pt x="209225" y="254850"/>
                  </a:lnTo>
                  <a:lnTo>
                    <a:pt x="243304" y="230963"/>
                  </a:lnTo>
                  <a:lnTo>
                    <a:pt x="279570" y="208006"/>
                  </a:lnTo>
                  <a:lnTo>
                    <a:pt x="317945" y="186019"/>
                  </a:lnTo>
                  <a:lnTo>
                    <a:pt x="358350" y="165044"/>
                  </a:lnTo>
                  <a:lnTo>
                    <a:pt x="400703" y="145123"/>
                  </a:lnTo>
                  <a:lnTo>
                    <a:pt x="444926" y="126296"/>
                  </a:lnTo>
                  <a:lnTo>
                    <a:pt x="490938" y="108606"/>
                  </a:lnTo>
                  <a:lnTo>
                    <a:pt x="538661" y="92093"/>
                  </a:lnTo>
                  <a:lnTo>
                    <a:pt x="588014" y="76799"/>
                  </a:lnTo>
                  <a:lnTo>
                    <a:pt x="638917" y="62766"/>
                  </a:lnTo>
                  <a:lnTo>
                    <a:pt x="691291" y="50034"/>
                  </a:lnTo>
                  <a:lnTo>
                    <a:pt x="745057" y="38645"/>
                  </a:lnTo>
                  <a:lnTo>
                    <a:pt x="800133" y="28640"/>
                  </a:lnTo>
                  <a:lnTo>
                    <a:pt x="856442" y="20061"/>
                  </a:lnTo>
                  <a:lnTo>
                    <a:pt x="913902" y="12949"/>
                  </a:lnTo>
                  <a:lnTo>
                    <a:pt x="972434" y="7346"/>
                  </a:lnTo>
                  <a:lnTo>
                    <a:pt x="1031959" y="3292"/>
                  </a:lnTo>
                  <a:lnTo>
                    <a:pt x="1092397" y="830"/>
                  </a:lnTo>
                  <a:lnTo>
                    <a:pt x="1153667" y="0"/>
                  </a:lnTo>
                  <a:lnTo>
                    <a:pt x="1214938" y="830"/>
                  </a:lnTo>
                  <a:lnTo>
                    <a:pt x="1275376" y="3292"/>
                  </a:lnTo>
                  <a:lnTo>
                    <a:pt x="1334901" y="7346"/>
                  </a:lnTo>
                  <a:lnTo>
                    <a:pt x="1393433" y="12949"/>
                  </a:lnTo>
                  <a:lnTo>
                    <a:pt x="1450893" y="20061"/>
                  </a:lnTo>
                  <a:lnTo>
                    <a:pt x="1507202" y="28640"/>
                  </a:lnTo>
                  <a:lnTo>
                    <a:pt x="1562278" y="38645"/>
                  </a:lnTo>
                  <a:lnTo>
                    <a:pt x="1616044" y="50034"/>
                  </a:lnTo>
                  <a:lnTo>
                    <a:pt x="1668418" y="62766"/>
                  </a:lnTo>
                  <a:lnTo>
                    <a:pt x="1719321" y="76799"/>
                  </a:lnTo>
                  <a:lnTo>
                    <a:pt x="1768674" y="92093"/>
                  </a:lnTo>
                  <a:lnTo>
                    <a:pt x="1816397" y="108606"/>
                  </a:lnTo>
                  <a:lnTo>
                    <a:pt x="1862409" y="126296"/>
                  </a:lnTo>
                  <a:lnTo>
                    <a:pt x="1906632" y="145123"/>
                  </a:lnTo>
                  <a:lnTo>
                    <a:pt x="1948985" y="165044"/>
                  </a:lnTo>
                  <a:lnTo>
                    <a:pt x="1989390" y="186019"/>
                  </a:lnTo>
                  <a:lnTo>
                    <a:pt x="2027765" y="208006"/>
                  </a:lnTo>
                  <a:lnTo>
                    <a:pt x="2064031" y="230963"/>
                  </a:lnTo>
                  <a:lnTo>
                    <a:pt x="2098110" y="254850"/>
                  </a:lnTo>
                  <a:lnTo>
                    <a:pt x="2129920" y="279625"/>
                  </a:lnTo>
                  <a:lnTo>
                    <a:pt x="2159382" y="305247"/>
                  </a:lnTo>
                  <a:lnTo>
                    <a:pt x="2210945" y="358865"/>
                  </a:lnTo>
                  <a:lnTo>
                    <a:pt x="2252159" y="415373"/>
                  </a:lnTo>
                  <a:lnTo>
                    <a:pt x="2282387" y="474441"/>
                  </a:lnTo>
                  <a:lnTo>
                    <a:pt x="2300992" y="535737"/>
                  </a:lnTo>
                  <a:lnTo>
                    <a:pt x="2307335" y="598931"/>
                  </a:lnTo>
                  <a:lnTo>
                    <a:pt x="2305736" y="630745"/>
                  </a:lnTo>
                  <a:lnTo>
                    <a:pt x="2293183" y="693032"/>
                  </a:lnTo>
                  <a:lnTo>
                    <a:pt x="2268686" y="753255"/>
                  </a:lnTo>
                  <a:lnTo>
                    <a:pt x="2232885" y="811084"/>
                  </a:lnTo>
                  <a:lnTo>
                    <a:pt x="2186417" y="866189"/>
                  </a:lnTo>
                  <a:lnTo>
                    <a:pt x="2129920" y="918238"/>
                  </a:lnTo>
                  <a:lnTo>
                    <a:pt x="2098110" y="943013"/>
                  </a:lnTo>
                  <a:lnTo>
                    <a:pt x="2064031" y="966900"/>
                  </a:lnTo>
                  <a:lnTo>
                    <a:pt x="2027765" y="989857"/>
                  </a:lnTo>
                  <a:lnTo>
                    <a:pt x="1989390" y="1011844"/>
                  </a:lnTo>
                  <a:lnTo>
                    <a:pt x="1948985" y="1032819"/>
                  </a:lnTo>
                  <a:lnTo>
                    <a:pt x="1906632" y="1052740"/>
                  </a:lnTo>
                  <a:lnTo>
                    <a:pt x="1862409" y="1071567"/>
                  </a:lnTo>
                  <a:lnTo>
                    <a:pt x="1816397" y="1089257"/>
                  </a:lnTo>
                  <a:lnTo>
                    <a:pt x="1768674" y="1105770"/>
                  </a:lnTo>
                  <a:lnTo>
                    <a:pt x="1719321" y="1121064"/>
                  </a:lnTo>
                  <a:lnTo>
                    <a:pt x="1668418" y="1135097"/>
                  </a:lnTo>
                  <a:lnTo>
                    <a:pt x="1616044" y="1147829"/>
                  </a:lnTo>
                  <a:lnTo>
                    <a:pt x="1562278" y="1159218"/>
                  </a:lnTo>
                  <a:lnTo>
                    <a:pt x="1507202" y="1169223"/>
                  </a:lnTo>
                  <a:lnTo>
                    <a:pt x="1450893" y="1177802"/>
                  </a:lnTo>
                  <a:lnTo>
                    <a:pt x="1393433" y="1184914"/>
                  </a:lnTo>
                  <a:lnTo>
                    <a:pt x="1334901" y="1190517"/>
                  </a:lnTo>
                  <a:lnTo>
                    <a:pt x="1275376" y="1194571"/>
                  </a:lnTo>
                  <a:lnTo>
                    <a:pt x="1214938" y="1197033"/>
                  </a:lnTo>
                  <a:lnTo>
                    <a:pt x="1153667" y="1197864"/>
                  </a:lnTo>
                  <a:lnTo>
                    <a:pt x="1092397" y="1197033"/>
                  </a:lnTo>
                  <a:lnTo>
                    <a:pt x="1031959" y="1194571"/>
                  </a:lnTo>
                  <a:lnTo>
                    <a:pt x="972434" y="1190517"/>
                  </a:lnTo>
                  <a:lnTo>
                    <a:pt x="913902" y="1184914"/>
                  </a:lnTo>
                  <a:lnTo>
                    <a:pt x="856442" y="1177802"/>
                  </a:lnTo>
                  <a:lnTo>
                    <a:pt x="800133" y="1169223"/>
                  </a:lnTo>
                  <a:lnTo>
                    <a:pt x="745057" y="1159218"/>
                  </a:lnTo>
                  <a:lnTo>
                    <a:pt x="691291" y="1147829"/>
                  </a:lnTo>
                  <a:lnTo>
                    <a:pt x="638917" y="1135097"/>
                  </a:lnTo>
                  <a:lnTo>
                    <a:pt x="588014" y="1121064"/>
                  </a:lnTo>
                  <a:lnTo>
                    <a:pt x="538661" y="1105770"/>
                  </a:lnTo>
                  <a:lnTo>
                    <a:pt x="490938" y="1089257"/>
                  </a:lnTo>
                  <a:lnTo>
                    <a:pt x="444926" y="1071567"/>
                  </a:lnTo>
                  <a:lnTo>
                    <a:pt x="400703" y="1052740"/>
                  </a:lnTo>
                  <a:lnTo>
                    <a:pt x="358350" y="1032819"/>
                  </a:lnTo>
                  <a:lnTo>
                    <a:pt x="317945" y="1011844"/>
                  </a:lnTo>
                  <a:lnTo>
                    <a:pt x="279570" y="989857"/>
                  </a:lnTo>
                  <a:lnTo>
                    <a:pt x="243304" y="966900"/>
                  </a:lnTo>
                  <a:lnTo>
                    <a:pt x="209225" y="943013"/>
                  </a:lnTo>
                  <a:lnTo>
                    <a:pt x="177415" y="918238"/>
                  </a:lnTo>
                  <a:lnTo>
                    <a:pt x="147953" y="892616"/>
                  </a:lnTo>
                  <a:lnTo>
                    <a:pt x="96390" y="838998"/>
                  </a:lnTo>
                  <a:lnTo>
                    <a:pt x="55176" y="782490"/>
                  </a:lnTo>
                  <a:lnTo>
                    <a:pt x="24948" y="723422"/>
                  </a:lnTo>
                  <a:lnTo>
                    <a:pt x="6343" y="662126"/>
                  </a:lnTo>
                  <a:lnTo>
                    <a:pt x="0" y="598931"/>
                  </a:lnTo>
                  <a:close/>
                </a:path>
              </a:pathLst>
            </a:custGeom>
            <a:ln w="19812">
              <a:solidFill>
                <a:srgbClr val="2E528F"/>
              </a:solidFill>
            </a:ln>
          </p:spPr>
          <p:txBody>
            <a:bodyPr wrap="square" lIns="0" tIns="0" rIns="0" bIns="0" rtlCol="0"/>
            <a:lstStyle/>
            <a:p>
              <a:endParaRPr b="1">
                <a:latin typeface="宋体" panose="02010600030101010101" pitchFamily="2" charset="-122"/>
              </a:endParaRPr>
            </a:p>
          </p:txBody>
        </p:sp>
      </p:gr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17.9102362204726,&quot;width&quot;:12958.954330708661}"/>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676,&quot;width&quot;:12960}"/>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a6bd4d45-8483-4dd3-9999-6887454dbcbd}"/>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676,&quot;width&quot;:12960}"/>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676,&quot;width&quot;:12960}"/>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12,&quot;width&quot;:15792}"/>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12,&quot;width&quot;:1579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62.5165354330707,&quot;width&quot;:3593.63622047244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24.7622047244095,&quot;width&quot;:3521.7811023622048}"/>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52.7669291338584,&quot;width&quot;:3796.3889763779525}"/>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17.9102362204726,&quot;width&quot;:12958.954330708661}"/>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62.5165354330707,&quot;width&quot;:3593.636220472441}"/>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24.7622047244095,&quot;width&quot;:3521.7811023622048}"/>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52.7669291338584,&quot;width&quot;:3796.3889763779525}"/>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68,&quot;width&quot;:7508}"/>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4593</Words>
  <Application>Microsoft Office PowerPoint</Application>
  <PresentationFormat>全屏显示(4:3)</PresentationFormat>
  <Paragraphs>917</Paragraphs>
  <Slides>100</Slides>
  <Notes>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4</vt:i4>
      </vt:variant>
      <vt:variant>
        <vt:lpstr>幻灯片标题</vt:lpstr>
      </vt:variant>
      <vt:variant>
        <vt:i4>100</vt:i4>
      </vt:variant>
    </vt:vector>
  </HeadingPairs>
  <TitlesOfParts>
    <vt:vector size="122" baseType="lpstr">
      <vt:lpstr>Verdana</vt:lpstr>
      <vt:lpstr>KaiTi</vt:lpstr>
      <vt:lpstr>Calibri Light</vt:lpstr>
      <vt:lpstr>Arial</vt:lpstr>
      <vt:lpstr>宋体</vt:lpstr>
      <vt:lpstr>Wingdings 3</vt:lpstr>
      <vt:lpstr>Times New Roman</vt:lpstr>
      <vt:lpstr>Cambria</vt:lpstr>
      <vt:lpstr>等线</vt:lpstr>
      <vt:lpstr>Calibri</vt:lpstr>
      <vt:lpstr>Wingdings</vt:lpstr>
      <vt:lpstr>Arial Narrow</vt:lpstr>
      <vt:lpstr>楷体</vt:lpstr>
      <vt:lpstr>Arial Black</vt:lpstr>
      <vt:lpstr>微软雅黑</vt:lpstr>
      <vt:lpstr>华文楷体</vt:lpstr>
      <vt:lpstr>Cambria Math</vt:lpstr>
      <vt:lpstr>Office 主题</vt:lpstr>
      <vt:lpstr>Equation</vt:lpstr>
      <vt:lpstr>Formula</vt:lpstr>
      <vt:lpstr>Aurora Equation</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Jennifer</dc:creator>
  <cp:lastModifiedBy>孔 雨秋</cp:lastModifiedBy>
  <cp:revision>1353</cp:revision>
  <cp:lastPrinted>2021-03-01T14:08:23Z</cp:lastPrinted>
  <dcterms:created xsi:type="dcterms:W3CDTF">2015-09-30T05:27:00Z</dcterms:created>
  <dcterms:modified xsi:type="dcterms:W3CDTF">2021-03-08T17:39:23Z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